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embeddings/oleObject4.bin" ContentType="application/vnd.openxmlformats-officedocument.oleObject"/>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embeddings/oleObject5.bin" ContentType="application/vnd.openxmlformats-officedocument.oleObject"/>
  <Override PartName="/ppt/slides/slide15.xml" ContentType="application/vnd.openxmlformats-officedocument.presentationml.slide+xml"/>
  <Override PartName="/ppt/slideLayouts/slideLayout12.xml" ContentType="application/vnd.openxmlformats-officedocument.presentationml.slideLayout+xml"/>
  <Override PartName="/ppt/slides/slide6.xml" ContentType="application/vnd.openxmlformats-officedocument.presentationml.slide+xml"/>
  <Override PartName="/ppt/slides/slide39.xml" ContentType="application/vnd.openxmlformats-officedocument.presentationml.slide+xml"/>
  <Override PartName="/ppt/embeddings/oleObject1.bin" ContentType="application/vnd.openxmlformats-officedocument.oleObject"/>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Default Extension="pdf" ContentType="application/pdf"/>
  <Override PartName="/ppt/embeddings/oleObject6.bin" ContentType="application/vnd.openxmlformats-officedocument.oleObject"/>
  <Override PartName="/ppt/slides/slide16.xml" ContentType="application/vnd.openxmlformats-officedocument.presentationml.slide+xml"/>
  <Override PartName="/ppt/slides/slide7.xml" ContentType="application/vnd.openxmlformats-officedocument.presentationml.slide+xml"/>
  <Override PartName="/ppt/embeddings/oleObject2.bin" ContentType="application/vnd.openxmlformats-officedocument.oleObject"/>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embeddings/oleObject7.bin" ContentType="application/vnd.openxmlformats-officedocument.oleObject"/>
  <Override PartName="/ppt/slides/slide17.xml" ContentType="application/vnd.openxmlformats-officedocument.presentationml.slide+xml"/>
  <Override PartName="/ppt/slides/slide8.xml" ContentType="application/vnd.openxmlformats-officedocument.presentationml.slide+xml"/>
  <Override PartName="/ppt/embeddings/oleObject3.bin" ContentType="application/vnd.openxmlformats-officedocument.oleObject"/>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Default Extension="wmf" ContentType="image/x-wmf"/>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embeddings/oleObject8.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4253" r:id="rId1"/>
  </p:sldMasterIdLst>
  <p:sldIdLst>
    <p:sldId id="256" r:id="rId2"/>
    <p:sldId id="257" r:id="rId3"/>
    <p:sldId id="275" r:id="rId4"/>
    <p:sldId id="272" r:id="rId5"/>
    <p:sldId id="266" r:id="rId6"/>
    <p:sldId id="276" r:id="rId7"/>
    <p:sldId id="307" r:id="rId8"/>
    <p:sldId id="264" r:id="rId9"/>
    <p:sldId id="269" r:id="rId10"/>
    <p:sldId id="270" r:id="rId11"/>
    <p:sldId id="294" r:id="rId12"/>
    <p:sldId id="273" r:id="rId13"/>
    <p:sldId id="280" r:id="rId14"/>
    <p:sldId id="296" r:id="rId15"/>
    <p:sldId id="268" r:id="rId16"/>
    <p:sldId id="261" r:id="rId17"/>
    <p:sldId id="274" r:id="rId18"/>
    <p:sldId id="263" r:id="rId19"/>
    <p:sldId id="277" r:id="rId20"/>
    <p:sldId id="282" r:id="rId21"/>
    <p:sldId id="297" r:id="rId22"/>
    <p:sldId id="262" r:id="rId23"/>
    <p:sldId id="299" r:id="rId24"/>
    <p:sldId id="258" r:id="rId25"/>
    <p:sldId id="278" r:id="rId26"/>
    <p:sldId id="312" r:id="rId27"/>
    <p:sldId id="311" r:id="rId28"/>
    <p:sldId id="267" r:id="rId29"/>
    <p:sldId id="308" r:id="rId30"/>
    <p:sldId id="309" r:id="rId31"/>
    <p:sldId id="301" r:id="rId32"/>
    <p:sldId id="283" r:id="rId33"/>
    <p:sldId id="304" r:id="rId34"/>
    <p:sldId id="260" r:id="rId35"/>
    <p:sldId id="284" r:id="rId36"/>
    <p:sldId id="295" r:id="rId37"/>
    <p:sldId id="279" r:id="rId38"/>
    <p:sldId id="302" r:id="rId39"/>
    <p:sldId id="310" r:id="rId40"/>
    <p:sldId id="306"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8D2F89"/>
    <a:srgbClr val="512F70"/>
    <a:srgbClr val="6BBC50"/>
    <a:srgbClr val="EC1C2C"/>
    <a:srgbClr val="353595"/>
    <a:srgbClr val="702779"/>
    <a:srgbClr val="3A1F5F"/>
    <a:srgbClr val="27134A"/>
    <a:srgbClr val="1F1242"/>
    <a:srgbClr val="C45AB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4491" autoAdjust="0"/>
    <p:restoredTop sz="94628" autoAdjust="0"/>
  </p:normalViewPr>
  <p:slideViewPr>
    <p:cSldViewPr snapToObjects="1">
      <p:cViewPr varScale="1">
        <p:scale>
          <a:sx n="142" d="100"/>
          <a:sy n="142" d="100"/>
        </p:scale>
        <p:origin x="-1560"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wmf"/><Relationship Id="rId2" Type="http://schemas.openxmlformats.org/officeDocument/2006/relationships/image" Target="../media/image32.wmf"/><Relationship Id="rId3"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3.wmf"/><Relationship Id="rId4" Type="http://schemas.openxmlformats.org/officeDocument/2006/relationships/image" Target="../media/image79.wmf"/><Relationship Id="rId5" Type="http://schemas.openxmlformats.org/officeDocument/2006/relationships/image" Target="../media/image80.wmf"/><Relationship Id="rId1" Type="http://schemas.openxmlformats.org/officeDocument/2006/relationships/image" Target="../media/image31.wmf"/><Relationship Id="rId2" Type="http://schemas.openxmlformats.org/officeDocument/2006/relationships/image" Target="../media/image3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69948" y="609600"/>
            <a:ext cx="5404104" cy="3282696"/>
          </a:xfrm>
          <a:prstGeom prst="roundRect">
            <a:avLst>
              <a:gd name="adj" fmla="val 10522"/>
            </a:avLst>
          </a:prstGeom>
          <a:ln w="57150">
            <a:solidFill>
              <a:schemeClr val="bg1"/>
            </a:solidFill>
          </a:ln>
        </p:spPr>
        <p:style>
          <a:lnRef idx="1">
            <a:schemeClr val="accent4"/>
          </a:lnRef>
          <a:fillRef idx="3">
            <a:schemeClr val="accent4"/>
          </a:fillRef>
          <a:effectRef idx="2">
            <a:schemeClr val="accent4"/>
          </a:effectRef>
          <a:fontRef idx="none"/>
        </p:style>
        <p:txBody>
          <a:bodyPr vert="horz" lIns="91440" tIns="182880" rIns="91440" bIns="182880" rtlCol="0">
            <a:normAutofit/>
            <a:scene3d>
              <a:camera prst="orthographicFront"/>
              <a:lightRig rig="chilly" dir="t"/>
            </a:scene3d>
            <a:sp3d extrusionH="6350">
              <a:extrusionClr>
                <a:schemeClr val="bg1"/>
              </a:extrusionClr>
            </a:sp3d>
          </a:bodyPr>
          <a:lstStyle>
            <a:lvl1pPr marL="342900" indent="-342900" algn="ctr" defTabSz="914400" rtl="0" eaLnBrk="1" latinLnBrk="0" hangingPunct="1">
              <a:lnSpc>
                <a:spcPts val="5200"/>
              </a:lnSpc>
              <a:spcBef>
                <a:spcPts val="2000"/>
              </a:spcBef>
              <a:buSzPct val="80000"/>
              <a:buFont typeface="Wingdings" pitchFamily="2" charset="2"/>
              <a:buNone/>
              <a:defRPr sz="5400" b="1" kern="1200" baseline="0">
                <a:gradFill>
                  <a:gsLst>
                    <a:gs pos="50000">
                      <a:schemeClr val="bg1">
                        <a:lumMod val="85000"/>
                      </a:schemeClr>
                    </a:gs>
                    <a:gs pos="100000">
                      <a:schemeClr val="bg1">
                        <a:lumMod val="65000"/>
                      </a:schemeClr>
                    </a:gs>
                  </a:gsLst>
                  <a:lin ang="5400000" scaled="0"/>
                </a:gradFill>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057400" y="4191000"/>
            <a:ext cx="5029200" cy="1447800"/>
          </a:xfrm>
          <a:effectLst/>
        </p:spPr>
        <p:txBody>
          <a:bodyPr vert="horz" lIns="91440" tIns="45720" rIns="91440" bIns="45720" rtlCol="0">
            <a:normAutofit/>
            <a:scene3d>
              <a:camera prst="orthographicFront"/>
              <a:lightRig rig="chilly" dir="t"/>
            </a:scene3d>
            <a:sp3d extrusionH="6350">
              <a:extrusionClr>
                <a:schemeClr val="bg1"/>
              </a:extrusionClr>
            </a:sp3d>
          </a:bodyPr>
          <a:lstStyle>
            <a:lvl1pPr marL="0" indent="0" algn="ctr" defTabSz="914400" rtl="0" eaLnBrk="1" latinLnBrk="0" hangingPunct="1">
              <a:spcBef>
                <a:spcPts val="0"/>
              </a:spcBef>
              <a:buSzPct val="80000"/>
              <a:buFont typeface="Wingdings" pitchFamily="2" charset="2"/>
              <a:buNone/>
              <a:defRPr sz="2000" b="1" kern="1200">
                <a:gradFill>
                  <a:gsLst>
                    <a:gs pos="50000">
                      <a:schemeClr val="tx1">
                        <a:lumMod val="65000"/>
                        <a:lumOff val="35000"/>
                      </a:schemeClr>
                    </a:gs>
                    <a:gs pos="100000">
                      <a:schemeClr val="tx1">
                        <a:lumMod val="85000"/>
                        <a:lumOff val="15000"/>
                      </a:schemeClr>
                    </a:gs>
                  </a:gsLst>
                  <a:lin ang="5400000" scaled="0"/>
                </a:gradFill>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7E74BD3B-D35F-5547-89AD-9A0909543DF2}" type="datetimeFigureOut">
              <a:rPr lang="en-US" smtClean="0"/>
              <a:pPr/>
              <a:t>7/16/10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6EF64-FB19-411E-965E-9F52AA47445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E74BD3B-D35F-5547-89AD-9A0909543DF2}" type="datetimeFigureOut">
              <a:rPr lang="en-US" smtClean="0"/>
              <a:pPr/>
              <a:t>7/16/10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B711C-FB67-724C-9AC9-450A1B11F15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1881187" y="631824"/>
            <a:ext cx="5407025" cy="3281363"/>
          </a:xfrm>
          <a:prstGeom prst="roundRect">
            <a:avLst>
              <a:gd name="adj" fmla="val 8881"/>
            </a:avLst>
          </a:prstGeom>
          <a:noFill/>
          <a:ln w="57150">
            <a:solidFill>
              <a:schemeClr val="bg1"/>
            </a:solidFill>
          </a:ln>
        </p:spPr>
        <p:style>
          <a:lnRef idx="1">
            <a:schemeClr val="accent1"/>
          </a:lnRef>
          <a:fillRef idx="3">
            <a:schemeClr val="accent1"/>
          </a:fillRef>
          <a:effectRef idx="2">
            <a:schemeClr val="accent1"/>
          </a:effectRef>
          <a:fontRef idx="none"/>
        </p:style>
        <p:txBody>
          <a:bodyPr/>
          <a:lstStyle>
            <a:lvl1pPr>
              <a:buNone/>
              <a:defRPr/>
            </a:lvl1pPr>
          </a:lstStyle>
          <a:p>
            <a:r>
              <a:rPr lang="en-US" smtClean="0"/>
              <a:t>Click icon to add picture</a:t>
            </a:r>
            <a:endParaRPr/>
          </a:p>
        </p:txBody>
      </p:sp>
      <p:sp>
        <p:nvSpPr>
          <p:cNvPr id="2" name="Title 1"/>
          <p:cNvSpPr>
            <a:spLocks noGrp="1"/>
          </p:cNvSpPr>
          <p:nvPr>
            <p:ph type="ctrTitle"/>
          </p:nvPr>
        </p:nvSpPr>
        <p:spPr>
          <a:xfrm>
            <a:off x="658368" y="4495800"/>
            <a:ext cx="7827264" cy="1219200"/>
          </a:xfrm>
        </p:spPr>
        <p:txBody>
          <a:bodyPr anchor="b" anchorCtr="0">
            <a:noAutofit/>
          </a:bodyPr>
          <a:lstStyle>
            <a:lvl1pPr>
              <a:lnSpc>
                <a:spcPts val="5200"/>
              </a:lnSpc>
              <a:defRPr sz="4800" b="1">
                <a:gradFill>
                  <a:gsLst>
                    <a:gs pos="50000">
                      <a:schemeClr val="tx1">
                        <a:lumMod val="65000"/>
                        <a:lumOff val="35000"/>
                      </a:schemeClr>
                    </a:gs>
                    <a:gs pos="100000">
                      <a:schemeClr val="tx1">
                        <a:lumMod val="85000"/>
                        <a:lumOff val="15000"/>
                      </a:schemeClr>
                    </a:gs>
                  </a:gsLst>
                  <a:lin ang="5400000" scaled="0"/>
                </a:gradFill>
                <a:effectLst/>
              </a:defRPr>
            </a:lvl1pPr>
          </a:lstStyle>
          <a:p>
            <a:r>
              <a:rPr lang="en-US" smtClean="0"/>
              <a:t>Click to edit Master title style</a:t>
            </a:r>
            <a:endParaRPr/>
          </a:p>
        </p:txBody>
      </p:sp>
      <p:sp>
        <p:nvSpPr>
          <p:cNvPr id="3" name="Subtitle 2"/>
          <p:cNvSpPr>
            <a:spLocks noGrp="1"/>
          </p:cNvSpPr>
          <p:nvPr>
            <p:ph type="subTitle" idx="1"/>
          </p:nvPr>
        </p:nvSpPr>
        <p:spPr>
          <a:xfrm>
            <a:off x="658368" y="5715000"/>
            <a:ext cx="7827264" cy="501000"/>
          </a:xfrm>
        </p:spPr>
        <p:txBody>
          <a:bodyPr>
            <a:normAutofit/>
          </a:bodyPr>
          <a:lstStyle>
            <a:lvl1pPr marL="0" indent="0" algn="ctr">
              <a:spcBef>
                <a:spcPts val="0"/>
              </a:spcBef>
              <a:buNone/>
              <a:defRPr sz="2000" b="1">
                <a:gradFill>
                  <a:gsLst>
                    <a:gs pos="50000">
                      <a:schemeClr val="tx1">
                        <a:lumMod val="65000"/>
                        <a:lumOff val="35000"/>
                      </a:schemeClr>
                    </a:gs>
                    <a:gs pos="100000">
                      <a:schemeClr val="tx1">
                        <a:lumMod val="85000"/>
                        <a:lumOff val="15000"/>
                      </a:schemeClr>
                    </a:gs>
                  </a:gsLst>
                  <a:lin ang="5400000" scaled="0"/>
                </a:gra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221132"/>
            <a:ext cx="2133600" cy="300318"/>
          </a:xfrm>
        </p:spPr>
        <p:txBody>
          <a:bodyPr/>
          <a:lstStyle>
            <a:lvl1pPr>
              <a:defRPr sz="1100" b="1">
                <a:solidFill>
                  <a:schemeClr val="tx1">
                    <a:lumMod val="50000"/>
                    <a:lumOff val="50000"/>
                  </a:schemeClr>
                </a:solidFill>
              </a:defRPr>
            </a:lvl1pPr>
          </a:lstStyle>
          <a:p>
            <a:fld id="{7E74BD3B-D35F-5547-89AD-9A0909543DF2}" type="datetimeFigureOut">
              <a:rPr lang="en-US" smtClean="0"/>
              <a:pPr/>
              <a:t>7/16/10</a:t>
            </a:fld>
            <a:endParaRPr lang="en-US"/>
          </a:p>
        </p:txBody>
      </p:sp>
      <p:sp>
        <p:nvSpPr>
          <p:cNvPr id="5" name="Footer Placeholder 4"/>
          <p:cNvSpPr>
            <a:spLocks noGrp="1"/>
          </p:cNvSpPr>
          <p:nvPr>
            <p:ph type="ftr" sz="quarter" idx="11"/>
          </p:nvPr>
        </p:nvSpPr>
        <p:spPr>
          <a:xfrm>
            <a:off x="3124200" y="6212541"/>
            <a:ext cx="2895600" cy="300318"/>
          </a:xfrm>
        </p:spPr>
        <p:txBody>
          <a:bodyPr/>
          <a:lstStyle>
            <a:lvl1pP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12"/>
          </p:nvPr>
        </p:nvSpPr>
        <p:spPr>
          <a:xfrm>
            <a:off x="6553200" y="6212541"/>
            <a:ext cx="2133600" cy="300318"/>
          </a:xfrm>
        </p:spPr>
        <p:txBody>
          <a:bodyPr/>
          <a:lstStyle>
            <a:lvl1pPr>
              <a:defRPr sz="1400" b="1">
                <a:solidFill>
                  <a:schemeClr val="tx1">
                    <a:lumMod val="50000"/>
                    <a:lumOff val="50000"/>
                  </a:schemeClr>
                </a:solidFill>
              </a:defRPr>
            </a:lvl1pPr>
          </a:lstStyle>
          <a:p>
            <a:fld id="{829B711C-FB67-724C-9AC9-450A1B11F15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3100" y="2424953"/>
            <a:ext cx="7823200" cy="1474788"/>
          </a:xfrm>
        </p:spPr>
        <p:txBody>
          <a:bodyPr anchor="b" anchorCtr="0"/>
          <a:lstStyle>
            <a:lvl1pPr algn="ctr">
              <a:defRPr sz="4800" b="1" cap="none" baseline="0">
                <a:effectLst/>
              </a:defRPr>
            </a:lvl1pPr>
          </a:lstStyle>
          <a:p>
            <a:r>
              <a:rPr lang="en-US" smtClean="0"/>
              <a:t>Click to edit Master title style</a:t>
            </a:r>
            <a:endParaRPr/>
          </a:p>
        </p:txBody>
      </p:sp>
      <p:sp>
        <p:nvSpPr>
          <p:cNvPr id="3" name="Text Placeholder 2"/>
          <p:cNvSpPr>
            <a:spLocks noGrp="1"/>
          </p:cNvSpPr>
          <p:nvPr>
            <p:ph type="body" idx="1"/>
          </p:nvPr>
        </p:nvSpPr>
        <p:spPr>
          <a:xfrm>
            <a:off x="673100" y="3913188"/>
            <a:ext cx="7823200" cy="554694"/>
          </a:xfrm>
        </p:spPr>
        <p:txBody>
          <a:bodyPr vert="horz" lIns="91440" tIns="45720" rIns="91440" bIns="45720" rtlCol="0">
            <a:normAutofit/>
          </a:bodyPr>
          <a:lstStyle>
            <a:lvl1pPr marL="0" indent="0" algn="ctr" defTabSz="914400" rtl="0" eaLnBrk="1" latinLnBrk="0" hangingPunct="1">
              <a:spcBef>
                <a:spcPts val="0"/>
              </a:spcBef>
              <a:buSzPct val="80000"/>
              <a:buFont typeface="Wingdings" pitchFamily="2" charset="2"/>
              <a:buNone/>
              <a:defRPr sz="2000" b="1" kern="1200">
                <a:gradFill>
                  <a:gsLst>
                    <a:gs pos="50000">
                      <a:schemeClr val="tx1">
                        <a:lumMod val="65000"/>
                        <a:lumOff val="35000"/>
                      </a:schemeClr>
                    </a:gs>
                    <a:gs pos="100000">
                      <a:schemeClr val="tx1">
                        <a:lumMod val="85000"/>
                        <a:lumOff val="15000"/>
                      </a:schemeClr>
                    </a:gs>
                  </a:gsLst>
                  <a:lin ang="5400000" scaled="0"/>
                </a:gra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37BB6B-EE1B-48FB-8575-0D55C373DE88}" type="datetimeFigureOut">
              <a:rPr lang="en-US" smtClean="0"/>
              <a:pPr/>
              <a:t>7/16/10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47838"/>
            <a:ext cx="3563470" cy="4316786"/>
          </a:xfrm>
        </p:spPr>
        <p:txBody>
          <a:bodyPr>
            <a:normAutofit/>
          </a:bodyPr>
          <a:lstStyle>
            <a:lvl1pPr>
              <a:spcBef>
                <a:spcPts val="1600"/>
              </a:spcBef>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1747838"/>
            <a:ext cx="3565526" cy="4316786"/>
          </a:xfrm>
        </p:spPr>
        <p:txBody>
          <a:bodyPr>
            <a:normAutofit/>
          </a:bodyPr>
          <a:lstStyle>
            <a:lvl1pPr>
              <a:spcBef>
                <a:spcPts val="1600"/>
              </a:spcBef>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E74BD3B-D35F-5547-89AD-9A0909543DF2}" type="datetimeFigureOut">
              <a:rPr lang="en-US" smtClean="0"/>
              <a:pPr/>
              <a:t>7/16/10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B711C-FB67-724C-9AC9-450A1B11F15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14398" y="1515035"/>
            <a:ext cx="3566160" cy="639762"/>
          </a:xfrm>
        </p:spPr>
        <p:txBody>
          <a:bodyPr anchor="b"/>
          <a:lstStyle>
            <a:lvl1pPr marL="0" indent="0" algn="ctr">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4398" y="2271713"/>
            <a:ext cx="3566160" cy="3792911"/>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58471" y="1515035"/>
            <a:ext cx="3566160" cy="639762"/>
          </a:xfrm>
        </p:spPr>
        <p:txBody>
          <a:bodyPr anchor="b"/>
          <a:lstStyle>
            <a:lvl1pPr marL="0" indent="0" algn="ctr">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8471" y="2271713"/>
            <a:ext cx="3566160" cy="3792911"/>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7E74BD3B-D35F-5547-89AD-9A0909543DF2}" type="datetimeFigureOut">
              <a:rPr lang="en-US" smtClean="0"/>
              <a:pPr/>
              <a:t>7/16/10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9B711C-FB67-724C-9AC9-450A1B11F1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E74BD3B-D35F-5547-89AD-9A0909543DF2}" type="datetimeFigureOut">
              <a:rPr lang="en-US" smtClean="0"/>
              <a:pPr/>
              <a:t>7/16/10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9B711C-FB67-724C-9AC9-450A1B11F1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74BD3B-D35F-5547-89AD-9A0909543DF2}" type="datetimeFigureOut">
              <a:rPr lang="en-US" smtClean="0"/>
              <a:pPr/>
              <a:t>7/16/10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9B711C-FB67-724C-9AC9-450A1B11F15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1670" y="793376"/>
            <a:ext cx="3794760" cy="968189"/>
          </a:xfrm>
        </p:spPr>
        <p:txBody>
          <a:bodyPr anchor="b"/>
          <a:lstStyle>
            <a:lvl1pPr algn="l">
              <a:lnSpc>
                <a:spcPts val="4000"/>
              </a:lnSpc>
              <a:defRPr sz="3600" b="1"/>
            </a:lvl1pPr>
          </a:lstStyle>
          <a:p>
            <a:r>
              <a:rPr lang="en-US" smtClean="0"/>
              <a:t>Click to edit Master title style</a:t>
            </a:r>
            <a:endParaRPr/>
          </a:p>
        </p:txBody>
      </p:sp>
      <p:sp>
        <p:nvSpPr>
          <p:cNvPr id="3" name="Content Placeholder 2"/>
          <p:cNvSpPr>
            <a:spLocks noGrp="1"/>
          </p:cNvSpPr>
          <p:nvPr>
            <p:ph idx="1"/>
          </p:nvPr>
        </p:nvSpPr>
        <p:spPr>
          <a:xfrm>
            <a:off x="4800600" y="658906"/>
            <a:ext cx="3794760" cy="5405719"/>
          </a:xfrm>
        </p:spPr>
        <p:txBody>
          <a:bodyPr>
            <a:normAutofit/>
          </a:bodyPr>
          <a:lstStyle>
            <a:lvl1pPr>
              <a:spcBef>
                <a:spcPts val="2000"/>
              </a:spcBef>
              <a:defRPr sz="2200">
                <a:effectLst/>
              </a:defRPr>
            </a:lvl1pPr>
            <a:lvl2pPr>
              <a:spcBef>
                <a:spcPts val="2000"/>
              </a:spcBef>
              <a:defRPr sz="2000">
                <a:effectLst/>
              </a:defRPr>
            </a:lvl2pPr>
            <a:lvl3pPr>
              <a:spcBef>
                <a:spcPts val="2000"/>
              </a:spcBef>
              <a:defRPr sz="1800">
                <a:effectLst/>
              </a:defRPr>
            </a:lvl3pPr>
            <a:lvl4pPr>
              <a:spcBef>
                <a:spcPts val="2000"/>
              </a:spcBef>
              <a:defRPr sz="1800">
                <a:effectLst/>
              </a:defRPr>
            </a:lvl4pPr>
            <a:lvl5pPr>
              <a:spcBef>
                <a:spcPts val="2000"/>
              </a:spcBef>
              <a:defRPr sz="1800">
                <a:effectLst/>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91670" y="1748118"/>
            <a:ext cx="3794760" cy="3814482"/>
          </a:xfrm>
        </p:spPr>
        <p:txBody>
          <a:bodyPr>
            <a:normAutofit/>
          </a:bodyPr>
          <a:lstStyle>
            <a:lvl1pPr marL="0" indent="0">
              <a:lnSpc>
                <a:spcPct val="110000"/>
              </a:lnSpc>
              <a:buNone/>
              <a:defRPr sz="20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74BD3B-D35F-5547-89AD-9A0909543DF2}" type="datetimeFigureOut">
              <a:rPr lang="en-US" smtClean="0"/>
              <a:pPr/>
              <a:t>7/16/10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FF1679-83E0-4571-98D7-4BB535B5F5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E74BD3B-D35F-5547-89AD-9A0909543DF2}" type="datetimeFigureOut">
              <a:rPr lang="en-US" smtClean="0"/>
              <a:pPr/>
              <a:t>7/16/10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B711C-FB67-724C-9AC9-450A1B11F154}" type="slidenum">
              <a:rPr lang="en-US" smtClean="0"/>
              <a:pPr/>
              <a:t>‹#›</a:t>
            </a:fld>
            <a:endParaRPr lang="en-US"/>
          </a:p>
        </p:txBody>
      </p:sp>
      <p:sp>
        <p:nvSpPr>
          <p:cNvPr id="8" name="Title 1"/>
          <p:cNvSpPr>
            <a:spLocks noGrp="1"/>
          </p:cNvSpPr>
          <p:nvPr>
            <p:ph type="title"/>
          </p:nvPr>
        </p:nvSpPr>
        <p:spPr>
          <a:xfrm>
            <a:off x="591670" y="793376"/>
            <a:ext cx="3807293" cy="968189"/>
          </a:xfrm>
          <a:scene3d>
            <a:camera prst="orthographicFront"/>
            <a:lightRig rig="chilly" dir="t"/>
          </a:scene3d>
          <a:sp3d extrusionH="12700">
            <a:extrusionClr>
              <a:schemeClr val="bg1"/>
            </a:extrusionClr>
          </a:sp3d>
        </p:spPr>
        <p:txBody>
          <a:bodyPr vert="horz" lIns="91440" tIns="45720" rIns="91440" bIns="45720" rtlCol="0" anchor="b">
            <a:noAutofit/>
            <a:sp3d extrusionH="12700">
              <a:extrusionClr>
                <a:schemeClr val="bg1"/>
              </a:extrusionClr>
            </a:sp3d>
          </a:bodyPr>
          <a:lstStyle>
            <a:lvl1pPr algn="l" defTabSz="914400" rtl="0" eaLnBrk="1" latinLnBrk="0" hangingPunct="1">
              <a:lnSpc>
                <a:spcPts val="4000"/>
              </a:lnSpc>
              <a:spcBef>
                <a:spcPct val="0"/>
              </a:spcBef>
              <a:buNone/>
              <a:defRPr sz="3600" b="1" kern="1200" baseline="0">
                <a:gradFill>
                  <a:gsLst>
                    <a:gs pos="50000">
                      <a:schemeClr val="tx1">
                        <a:lumMod val="65000"/>
                        <a:lumOff val="35000"/>
                      </a:schemeClr>
                    </a:gs>
                    <a:gs pos="100000">
                      <a:schemeClr val="tx1">
                        <a:lumMod val="85000"/>
                        <a:lumOff val="15000"/>
                      </a:schemeClr>
                    </a:gs>
                  </a:gsLst>
                  <a:lin ang="5400000" scaled="0"/>
                </a:gradFill>
                <a:effectLst/>
                <a:latin typeface="+mj-lt"/>
                <a:ea typeface="+mj-ea"/>
                <a:cs typeface="+mj-cs"/>
              </a:defRPr>
            </a:lvl1pPr>
          </a:lstStyle>
          <a:p>
            <a:r>
              <a:rPr lang="en-US" smtClean="0"/>
              <a:t>Click to edit Master title style</a:t>
            </a:r>
            <a:endParaRPr/>
          </a:p>
        </p:txBody>
      </p:sp>
      <p:sp>
        <p:nvSpPr>
          <p:cNvPr id="9" name="Text Placeholder 3"/>
          <p:cNvSpPr>
            <a:spLocks noGrp="1"/>
          </p:cNvSpPr>
          <p:nvPr>
            <p:ph type="body" sz="half" idx="2"/>
          </p:nvPr>
        </p:nvSpPr>
        <p:spPr>
          <a:xfrm>
            <a:off x="591670" y="1748118"/>
            <a:ext cx="3807293" cy="3585882"/>
          </a:xfrm>
          <a:effectLst/>
        </p:spPr>
        <p:txBody>
          <a:bodyPr vert="horz" lIns="91440" tIns="45720" rIns="91440" bIns="45720" rtlCol="0">
            <a:normAutofit/>
            <a:scene3d>
              <a:camera prst="orthographicFront"/>
              <a:lightRig rig="chilly" dir="t"/>
            </a:scene3d>
            <a:sp3d extrusionH="6350">
              <a:extrusionClr>
                <a:schemeClr val="bg1"/>
              </a:extrusionClr>
            </a:sp3d>
          </a:bodyPr>
          <a:lstStyle>
            <a:lvl1pPr marL="0" indent="0">
              <a:lnSpc>
                <a:spcPct val="110000"/>
              </a:lnSpc>
              <a:buNone/>
              <a:defRPr sz="2000" kern="1200">
                <a:gradFill>
                  <a:gsLst>
                    <a:gs pos="50000">
                      <a:schemeClr val="tx1">
                        <a:lumMod val="65000"/>
                        <a:lumOff val="35000"/>
                      </a:schemeClr>
                    </a:gs>
                    <a:gs pos="100000">
                      <a:schemeClr val="tx1">
                        <a:lumMod val="85000"/>
                        <a:lumOff val="15000"/>
                      </a:schemeClr>
                    </a:gs>
                  </a:gsLst>
                  <a:lin ang="5400000" scaled="0"/>
                </a:gradFill>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SzPct val="80000"/>
              <a:buFont typeface="Wingdings" pitchFamily="2" charset="2"/>
              <a:buNone/>
            </a:pPr>
            <a:r>
              <a:rPr lang="en-US" smtClean="0"/>
              <a:t>Click to edit Master text styles</a:t>
            </a:r>
          </a:p>
        </p:txBody>
      </p:sp>
      <p:sp>
        <p:nvSpPr>
          <p:cNvPr id="11" name="Picture Placeholder 10"/>
          <p:cNvSpPr>
            <a:spLocks noGrp="1"/>
          </p:cNvSpPr>
          <p:nvPr>
            <p:ph type="pic" sz="quarter" idx="13"/>
          </p:nvPr>
        </p:nvSpPr>
        <p:spPr>
          <a:xfrm>
            <a:off x="4800600" y="671514"/>
            <a:ext cx="3810000" cy="4599734"/>
          </a:xfrm>
          <a:prstGeom prst="roundRect">
            <a:avLst>
              <a:gd name="adj" fmla="val 4391"/>
            </a:avLst>
          </a:prstGeom>
          <a:noFill/>
          <a:ln w="57150">
            <a:solidFill>
              <a:schemeClr val="bg1"/>
            </a:solidFill>
          </a:ln>
        </p:spPr>
        <p:style>
          <a:lnRef idx="1">
            <a:schemeClr val="accent1"/>
          </a:lnRef>
          <a:fillRef idx="3">
            <a:schemeClr val="accent1"/>
          </a:fillRef>
          <a:effectRef idx="2">
            <a:schemeClr val="accent1"/>
          </a:effectRef>
          <a:fontRef idx="none"/>
        </p:style>
        <p:txBody>
          <a:bodyPr vert="horz" lIns="91440" tIns="45720" rIns="91440" bIns="45720" rtlCol="0">
            <a:noAutofit/>
            <a:scene3d>
              <a:camera prst="orthographicFront"/>
              <a:lightRig rig="chilly" dir="t"/>
            </a:scene3d>
            <a:sp3d extrusionH="6350">
              <a:bevelT w="19050" h="12700" prst="softRound"/>
              <a:extrusionClr>
                <a:schemeClr val="bg1"/>
              </a:extrusionClr>
            </a:sp3d>
          </a:bodyPr>
          <a:lstStyle>
            <a:lvl1pPr marL="342900" indent="-342900" algn="l" defTabSz="914400" rtl="0" eaLnBrk="1" latinLnBrk="0" hangingPunct="1">
              <a:spcBef>
                <a:spcPts val="2000"/>
              </a:spcBef>
              <a:buSzPct val="80000"/>
              <a:buFont typeface="Wingdings" pitchFamily="2" charset="2"/>
              <a:buNone/>
              <a:defRPr sz="2400" kern="1200">
                <a:gradFill>
                  <a:gsLst>
                    <a:gs pos="50000">
                      <a:schemeClr val="tx1">
                        <a:lumMod val="65000"/>
                        <a:lumOff val="35000"/>
                      </a:schemeClr>
                    </a:gs>
                    <a:gs pos="100000">
                      <a:schemeClr val="tx1">
                        <a:lumMod val="85000"/>
                        <a:lumOff val="15000"/>
                      </a:schemeClr>
                    </a:gs>
                  </a:gsLst>
                  <a:lin ang="5400000" scaled="0"/>
                </a:gradFill>
                <a:effectLst>
                  <a:innerShdw blurRad="63500" dist="25400" dir="10800000">
                    <a:schemeClr val="bg1">
                      <a:alpha val="50000"/>
                    </a:schemeClr>
                  </a:innerShdw>
                </a:effectLst>
                <a:latin typeface="+mn-lt"/>
                <a:ea typeface="+mn-ea"/>
                <a:cs typeface="+mn-cs"/>
              </a:defRPr>
            </a:lvl1pPr>
          </a:lstStyle>
          <a:p>
            <a:r>
              <a:rPr lang="en-US"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28800" y="430306"/>
            <a:ext cx="5484813" cy="1143000"/>
          </a:xfrm>
        </p:spPr>
        <p:txBody>
          <a:bodyPr/>
          <a:lstStyle>
            <a:lvl1pPr>
              <a:defRPr>
                <a:effectLst/>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673100" y="1747839"/>
            <a:ext cx="7823200" cy="4316411"/>
          </a:xfrm>
        </p:spPr>
        <p:txBody>
          <a:bodyPr vert="eaVert"/>
          <a:lstStyle>
            <a:lvl1pPr>
              <a:defRPr>
                <a:gradFill>
                  <a:gsLst>
                    <a:gs pos="50000">
                      <a:schemeClr val="tx1">
                        <a:lumMod val="65000"/>
                        <a:lumOff val="35000"/>
                      </a:schemeClr>
                    </a:gs>
                    <a:gs pos="100000">
                      <a:schemeClr val="tx1">
                        <a:lumMod val="85000"/>
                        <a:lumOff val="15000"/>
                      </a:schemeClr>
                    </a:gs>
                  </a:gsLst>
                  <a:lin ang="21594000" scaled="0"/>
                </a:gradFill>
                <a:effectLst/>
              </a:defRPr>
            </a:lvl1pPr>
            <a:lvl2pPr>
              <a:defRPr>
                <a:gradFill>
                  <a:gsLst>
                    <a:gs pos="50000">
                      <a:schemeClr val="tx1">
                        <a:lumMod val="65000"/>
                        <a:lumOff val="35000"/>
                      </a:schemeClr>
                    </a:gs>
                    <a:gs pos="100000">
                      <a:schemeClr val="tx1">
                        <a:lumMod val="85000"/>
                        <a:lumOff val="15000"/>
                      </a:schemeClr>
                    </a:gs>
                  </a:gsLst>
                  <a:lin ang="21594000" scaled="0"/>
                </a:gradFill>
                <a:effectLst/>
              </a:defRPr>
            </a:lvl2pPr>
            <a:lvl3pPr>
              <a:defRPr>
                <a:gradFill>
                  <a:gsLst>
                    <a:gs pos="50000">
                      <a:schemeClr val="tx1">
                        <a:lumMod val="65000"/>
                        <a:lumOff val="35000"/>
                      </a:schemeClr>
                    </a:gs>
                    <a:gs pos="100000">
                      <a:schemeClr val="tx1">
                        <a:lumMod val="85000"/>
                        <a:lumOff val="15000"/>
                      </a:schemeClr>
                    </a:gs>
                  </a:gsLst>
                  <a:lin ang="21594000" scaled="0"/>
                </a:gradFill>
                <a:effectLst/>
              </a:defRPr>
            </a:lvl3pPr>
            <a:lvl4pPr>
              <a:defRPr>
                <a:gradFill>
                  <a:gsLst>
                    <a:gs pos="50000">
                      <a:schemeClr val="tx1">
                        <a:lumMod val="65000"/>
                        <a:lumOff val="35000"/>
                      </a:schemeClr>
                    </a:gs>
                    <a:gs pos="100000">
                      <a:schemeClr val="tx1">
                        <a:lumMod val="85000"/>
                        <a:lumOff val="15000"/>
                      </a:schemeClr>
                    </a:gs>
                  </a:gsLst>
                  <a:lin ang="21594000" scaled="0"/>
                </a:gradFill>
                <a:effectLst/>
              </a:defRPr>
            </a:lvl4pPr>
            <a:lvl5pPr>
              <a:defRPr>
                <a:gradFill>
                  <a:gsLst>
                    <a:gs pos="50000">
                      <a:schemeClr val="tx1">
                        <a:lumMod val="65000"/>
                        <a:lumOff val="35000"/>
                      </a:schemeClr>
                    </a:gs>
                    <a:gs pos="100000">
                      <a:schemeClr val="tx1">
                        <a:lumMod val="85000"/>
                        <a:lumOff val="15000"/>
                      </a:schemeClr>
                    </a:gs>
                  </a:gsLst>
                  <a:lin ang="21594000" scaled="0"/>
                </a:gradFill>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E74BD3B-D35F-5547-89AD-9A0909543DF2}" type="datetimeFigureOut">
              <a:rPr lang="en-US" smtClean="0"/>
              <a:pPr/>
              <a:t>7/16/10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B711C-FB67-724C-9AC9-450A1B11F15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2082" y="389966"/>
            <a:ext cx="1524000" cy="5736198"/>
          </a:xfrm>
        </p:spPr>
        <p:txBody>
          <a:bodyPr vert="eaVert"/>
          <a:lstStyle>
            <a:lvl1pPr>
              <a:defRPr>
                <a:gradFill>
                  <a:gsLst>
                    <a:gs pos="50000">
                      <a:schemeClr val="tx1">
                        <a:lumMod val="65000"/>
                        <a:lumOff val="35000"/>
                      </a:schemeClr>
                    </a:gs>
                    <a:gs pos="100000">
                      <a:schemeClr val="tx1">
                        <a:lumMod val="85000"/>
                        <a:lumOff val="15000"/>
                      </a:schemeClr>
                    </a:gs>
                  </a:gsLst>
                  <a:lin ang="21594000" scaled="0"/>
                </a:gradFil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914399" y="644525"/>
            <a:ext cx="6399213" cy="5419726"/>
          </a:xfrm>
        </p:spPr>
        <p:txBody>
          <a:bodyPr vert="eaVert"/>
          <a:lstStyle>
            <a:lvl1pPr>
              <a:defRPr>
                <a:gradFill>
                  <a:gsLst>
                    <a:gs pos="50000">
                      <a:schemeClr val="tx1">
                        <a:lumMod val="65000"/>
                        <a:lumOff val="35000"/>
                      </a:schemeClr>
                    </a:gs>
                    <a:gs pos="100000">
                      <a:schemeClr val="tx1">
                        <a:lumMod val="85000"/>
                        <a:lumOff val="15000"/>
                      </a:schemeClr>
                    </a:gs>
                  </a:gsLst>
                  <a:lin ang="21594000" scaled="0"/>
                </a:gradFill>
                <a:effectLst/>
              </a:defRPr>
            </a:lvl1pPr>
            <a:lvl2pPr>
              <a:defRPr>
                <a:gradFill>
                  <a:gsLst>
                    <a:gs pos="50000">
                      <a:schemeClr val="tx1">
                        <a:lumMod val="65000"/>
                        <a:lumOff val="35000"/>
                      </a:schemeClr>
                    </a:gs>
                    <a:gs pos="100000">
                      <a:schemeClr val="tx1">
                        <a:lumMod val="85000"/>
                        <a:lumOff val="15000"/>
                      </a:schemeClr>
                    </a:gs>
                  </a:gsLst>
                  <a:lin ang="21594000" scaled="0"/>
                </a:gradFill>
                <a:effectLst/>
              </a:defRPr>
            </a:lvl2pPr>
            <a:lvl3pPr>
              <a:defRPr>
                <a:gradFill>
                  <a:gsLst>
                    <a:gs pos="50000">
                      <a:schemeClr val="tx1">
                        <a:lumMod val="65000"/>
                        <a:lumOff val="35000"/>
                      </a:schemeClr>
                    </a:gs>
                    <a:gs pos="100000">
                      <a:schemeClr val="tx1">
                        <a:lumMod val="85000"/>
                        <a:lumOff val="15000"/>
                      </a:schemeClr>
                    </a:gs>
                  </a:gsLst>
                  <a:lin ang="21594000" scaled="0"/>
                </a:gradFill>
                <a:effectLst/>
              </a:defRPr>
            </a:lvl3pPr>
            <a:lvl4pPr>
              <a:defRPr>
                <a:gradFill>
                  <a:gsLst>
                    <a:gs pos="50000">
                      <a:schemeClr val="tx1">
                        <a:lumMod val="65000"/>
                        <a:lumOff val="35000"/>
                      </a:schemeClr>
                    </a:gs>
                    <a:gs pos="100000">
                      <a:schemeClr val="tx1">
                        <a:lumMod val="85000"/>
                        <a:lumOff val="15000"/>
                      </a:schemeClr>
                    </a:gs>
                  </a:gsLst>
                  <a:lin ang="21594000" scaled="0"/>
                </a:gradFill>
                <a:effectLst/>
              </a:defRPr>
            </a:lvl4pPr>
            <a:lvl5pPr>
              <a:defRPr>
                <a:gradFill>
                  <a:gsLst>
                    <a:gs pos="50000">
                      <a:schemeClr val="tx1">
                        <a:lumMod val="65000"/>
                        <a:lumOff val="35000"/>
                      </a:schemeClr>
                    </a:gs>
                    <a:gs pos="100000">
                      <a:schemeClr val="tx1">
                        <a:lumMod val="85000"/>
                        <a:lumOff val="15000"/>
                      </a:schemeClr>
                    </a:gs>
                  </a:gsLst>
                  <a:lin ang="21594000" scaled="0"/>
                </a:gradFill>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E74BD3B-D35F-5547-89AD-9A0909543DF2}" type="datetimeFigureOut">
              <a:rPr lang="en-US" smtClean="0"/>
              <a:pPr/>
              <a:t>7/16/10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B711C-FB67-724C-9AC9-450A1B11F15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228601"/>
            <a:ext cx="7313613" cy="1264024"/>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sp3d extrusionH="12700">
              <a:extrusionClr>
                <a:schemeClr val="bg1"/>
              </a:extrusionClr>
            </a:sp3d>
          </a:bodyPr>
          <a:lstStyle/>
          <a:p>
            <a:r>
              <a:rPr lang="en-US" smtClean="0"/>
              <a:t>Click to edit Master title style</a:t>
            </a:r>
            <a:endParaRPr/>
          </a:p>
        </p:txBody>
      </p:sp>
      <p:sp>
        <p:nvSpPr>
          <p:cNvPr id="3" name="Text Placeholder 2"/>
          <p:cNvSpPr>
            <a:spLocks noGrp="1"/>
          </p:cNvSpPr>
          <p:nvPr>
            <p:ph type="body" idx="1"/>
          </p:nvPr>
        </p:nvSpPr>
        <p:spPr>
          <a:xfrm>
            <a:off x="914400" y="1747838"/>
            <a:ext cx="7313613" cy="4303338"/>
          </a:xfrm>
          <a:prstGeom prst="rect">
            <a:avLst/>
          </a:prstGeom>
          <a:effectLst/>
        </p:spPr>
        <p:txBody>
          <a:bodyPr vert="horz" lIns="91440" tIns="45720" rIns="91440" bIns="45720" rtlCol="0">
            <a:normAutofit/>
            <a:scene3d>
              <a:camera prst="orthographicFront"/>
              <a:lightRig rig="chilly" dir="t"/>
            </a:scene3d>
            <a:sp3d extrusionH="6350">
              <a:extrusionClr>
                <a:schemeClr val="bg1"/>
              </a:extrusionClr>
            </a:sp3d>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225988"/>
            <a:ext cx="2133600" cy="277906"/>
          </a:xfrm>
          <a:prstGeom prst="rect">
            <a:avLst/>
          </a:prstGeom>
        </p:spPr>
        <p:txBody>
          <a:bodyPr vert="horz" lIns="91440" tIns="45720" rIns="91440" bIns="45720" rtlCol="0" anchor="ctr"/>
          <a:lstStyle>
            <a:lvl1pPr marL="0" algn="l" defTabSz="914400" rtl="0" eaLnBrk="1" latinLnBrk="0" hangingPunct="1">
              <a:defRPr sz="1100" b="1" kern="1200">
                <a:solidFill>
                  <a:schemeClr val="tx1">
                    <a:lumMod val="50000"/>
                    <a:lumOff val="50000"/>
                  </a:schemeClr>
                </a:solidFill>
                <a:latin typeface="+mn-lt"/>
                <a:ea typeface="+mn-ea"/>
                <a:cs typeface="+mn-cs"/>
              </a:defRPr>
            </a:lvl1pPr>
          </a:lstStyle>
          <a:p>
            <a:fld id="{7E74BD3B-D35F-5547-89AD-9A0909543DF2}" type="datetimeFigureOut">
              <a:rPr lang="en-US" smtClean="0"/>
              <a:pPr/>
              <a:t>7/16/10</a:t>
            </a:fld>
            <a:endParaRPr lang="en-US"/>
          </a:p>
        </p:txBody>
      </p:sp>
      <p:sp>
        <p:nvSpPr>
          <p:cNvPr id="5" name="Footer Placeholder 4"/>
          <p:cNvSpPr>
            <a:spLocks noGrp="1"/>
          </p:cNvSpPr>
          <p:nvPr>
            <p:ph type="ftr" sz="quarter" idx="3"/>
          </p:nvPr>
        </p:nvSpPr>
        <p:spPr>
          <a:xfrm>
            <a:off x="3124200" y="6225988"/>
            <a:ext cx="2895600" cy="277906"/>
          </a:xfrm>
          <a:prstGeom prst="rect">
            <a:avLst/>
          </a:prstGeom>
        </p:spPr>
        <p:txBody>
          <a:bodyPr vert="horz" lIns="91440" tIns="45720" rIns="91440" bIns="45720" rtlCol="0" anchor="ctr"/>
          <a:lstStyle>
            <a:lvl1pPr marL="0" algn="ctr" defTabSz="914400" rtl="0" eaLnBrk="1" latinLnBrk="0" hangingPunct="1">
              <a:defRPr sz="1100" b="1" kern="1200">
                <a:solidFill>
                  <a:schemeClr val="tx1">
                    <a:lumMod val="50000"/>
                    <a:lumOff val="50000"/>
                  </a:schemeClr>
                </a:solidFill>
                <a:latin typeface="+mn-lt"/>
                <a:ea typeface="+mn-ea"/>
                <a:cs typeface="+mn-cs"/>
              </a:defRPr>
            </a:lvl1pPr>
          </a:lstStyle>
          <a:p>
            <a:endParaRPr lang="en-US"/>
          </a:p>
        </p:txBody>
      </p:sp>
      <p:sp>
        <p:nvSpPr>
          <p:cNvPr id="6" name="Slide Number Placeholder 5"/>
          <p:cNvSpPr>
            <a:spLocks noGrp="1"/>
          </p:cNvSpPr>
          <p:nvPr>
            <p:ph type="sldNum" sz="quarter" idx="4"/>
          </p:nvPr>
        </p:nvSpPr>
        <p:spPr>
          <a:xfrm>
            <a:off x="6553200" y="6225988"/>
            <a:ext cx="2133600" cy="277906"/>
          </a:xfrm>
          <a:prstGeom prst="rect">
            <a:avLst/>
          </a:prstGeom>
        </p:spPr>
        <p:txBody>
          <a:bodyPr vert="horz" lIns="91440" tIns="45720" rIns="91440" bIns="45720" rtlCol="0" anchor="ctr"/>
          <a:lstStyle>
            <a:lvl1pPr marL="0" algn="r" defTabSz="914400" rtl="0" eaLnBrk="1" latinLnBrk="0" hangingPunct="1">
              <a:defRPr sz="1400" b="1" kern="1200">
                <a:solidFill>
                  <a:schemeClr val="tx1">
                    <a:lumMod val="50000"/>
                    <a:lumOff val="50000"/>
                  </a:schemeClr>
                </a:solidFill>
                <a:latin typeface="+mn-lt"/>
                <a:ea typeface="+mn-ea"/>
                <a:cs typeface="+mn-cs"/>
              </a:defRPr>
            </a:lvl1pPr>
          </a:lstStyle>
          <a:p>
            <a:fld id="{829B711C-FB67-724C-9AC9-450A1B11F1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254" r:id="rId1"/>
    <p:sldLayoutId id="2147484255" r:id="rId2"/>
    <p:sldLayoutId id="2147484256" r:id="rId3"/>
    <p:sldLayoutId id="2147484257" r:id="rId4"/>
    <p:sldLayoutId id="2147484258" r:id="rId5"/>
    <p:sldLayoutId id="2147484259" r:id="rId6"/>
    <p:sldLayoutId id="2147484260" r:id="rId7"/>
    <p:sldLayoutId id="2147484261" r:id="rId8"/>
    <p:sldLayoutId id="2147484262" r:id="rId9"/>
    <p:sldLayoutId id="2147484263" r:id="rId10"/>
    <p:sldLayoutId id="2147484264" r:id="rId11"/>
    <p:sldLayoutId id="2147484265" r:id="rId12"/>
  </p:sldLayoutIdLst>
  <p:txStyles>
    <p:titleStyle>
      <a:lvl1pPr algn="ctr" defTabSz="914400" rtl="0" eaLnBrk="1" latinLnBrk="0" hangingPunct="1">
        <a:lnSpc>
          <a:spcPts val="5600"/>
        </a:lnSpc>
        <a:spcBef>
          <a:spcPct val="0"/>
        </a:spcBef>
        <a:buNone/>
        <a:defRPr sz="5400" b="1" kern="1200" baseline="0">
          <a:gradFill>
            <a:gsLst>
              <a:gs pos="50000">
                <a:schemeClr val="tx1">
                  <a:lumMod val="65000"/>
                  <a:lumOff val="35000"/>
                </a:schemeClr>
              </a:gs>
              <a:gs pos="100000">
                <a:schemeClr val="tx1">
                  <a:lumMod val="85000"/>
                  <a:lumOff val="15000"/>
                </a:schemeClr>
              </a:gs>
            </a:gsLst>
            <a:lin ang="5400000" scaled="0"/>
          </a:gradFill>
          <a:effectLst/>
          <a:latin typeface="+mj-lt"/>
          <a:ea typeface="+mj-ea"/>
          <a:cs typeface="+mj-cs"/>
        </a:defRPr>
      </a:lvl1pPr>
    </p:titleStyle>
    <p:bodyStyle>
      <a:lvl1pPr marL="342900" indent="-342900" algn="l" defTabSz="914400" rtl="0" eaLnBrk="1" latinLnBrk="0" hangingPunct="1">
        <a:spcBef>
          <a:spcPts val="2000"/>
        </a:spcBef>
        <a:buSzPct val="80000"/>
        <a:buFont typeface="Wingdings" pitchFamily="2" charset="2"/>
        <a:buChar char="l"/>
        <a:defRPr sz="2400" kern="1200">
          <a:gradFill>
            <a:gsLst>
              <a:gs pos="50000">
                <a:schemeClr val="tx1">
                  <a:lumMod val="65000"/>
                  <a:lumOff val="35000"/>
                </a:schemeClr>
              </a:gs>
              <a:gs pos="100000">
                <a:schemeClr val="tx1">
                  <a:lumMod val="85000"/>
                  <a:lumOff val="15000"/>
                </a:schemeClr>
              </a:gs>
            </a:gsLst>
            <a:lin ang="5400000" scaled="0"/>
          </a:gradFill>
          <a:effectLst/>
          <a:latin typeface="+mn-lt"/>
          <a:ea typeface="+mn-ea"/>
          <a:cs typeface="+mn-cs"/>
        </a:defRPr>
      </a:lvl1pPr>
      <a:lvl2pPr marL="685800" indent="-336550" algn="l" defTabSz="914400" rtl="0" eaLnBrk="1" latinLnBrk="0" hangingPunct="1">
        <a:spcBef>
          <a:spcPct val="20000"/>
        </a:spcBef>
        <a:buSzPct val="80000"/>
        <a:buFont typeface="Wingdings" pitchFamily="2" charset="2"/>
        <a:buChar char="l"/>
        <a:defRPr sz="2200" kern="1200">
          <a:gradFill>
            <a:gsLst>
              <a:gs pos="50000">
                <a:schemeClr val="tx1">
                  <a:lumMod val="65000"/>
                  <a:lumOff val="35000"/>
                </a:schemeClr>
              </a:gs>
              <a:gs pos="100000">
                <a:schemeClr val="tx1">
                  <a:lumMod val="85000"/>
                  <a:lumOff val="15000"/>
                </a:schemeClr>
              </a:gs>
            </a:gsLst>
            <a:lin ang="5400000" scaled="0"/>
          </a:gradFill>
          <a:effectLst/>
          <a:latin typeface="+mn-lt"/>
          <a:ea typeface="+mn-ea"/>
          <a:cs typeface="+mn-cs"/>
        </a:defRPr>
      </a:lvl2pPr>
      <a:lvl3pPr marL="1035050" indent="-349250" algn="l" defTabSz="914400" rtl="0" eaLnBrk="1" latinLnBrk="0" hangingPunct="1">
        <a:spcBef>
          <a:spcPct val="20000"/>
        </a:spcBef>
        <a:buSzPct val="80000"/>
        <a:buFont typeface="Wingdings" pitchFamily="2" charset="2"/>
        <a:buChar char="l"/>
        <a:defRPr sz="2000" kern="1200">
          <a:gradFill>
            <a:gsLst>
              <a:gs pos="50000">
                <a:schemeClr val="tx1">
                  <a:lumMod val="65000"/>
                  <a:lumOff val="35000"/>
                </a:schemeClr>
              </a:gs>
              <a:gs pos="100000">
                <a:schemeClr val="tx1">
                  <a:lumMod val="85000"/>
                  <a:lumOff val="15000"/>
                </a:schemeClr>
              </a:gs>
            </a:gsLst>
            <a:lin ang="5400000" scaled="0"/>
          </a:gradFill>
          <a:effectLst/>
          <a:latin typeface="+mn-lt"/>
          <a:ea typeface="+mn-ea"/>
          <a:cs typeface="+mn-cs"/>
        </a:defRPr>
      </a:lvl3pPr>
      <a:lvl4pPr marL="1371600" indent="-336550" algn="l" defTabSz="914400" rtl="0" eaLnBrk="1" latinLnBrk="0" hangingPunct="1">
        <a:spcBef>
          <a:spcPct val="20000"/>
        </a:spcBef>
        <a:buSzPct val="80000"/>
        <a:buFont typeface="Wingdings" pitchFamily="2" charset="2"/>
        <a:buChar char="l"/>
        <a:defRPr sz="1800" kern="1200">
          <a:gradFill>
            <a:gsLst>
              <a:gs pos="50000">
                <a:schemeClr val="tx1">
                  <a:lumMod val="65000"/>
                  <a:lumOff val="35000"/>
                </a:schemeClr>
              </a:gs>
              <a:gs pos="100000">
                <a:schemeClr val="tx1">
                  <a:lumMod val="85000"/>
                  <a:lumOff val="15000"/>
                </a:schemeClr>
              </a:gs>
            </a:gsLst>
            <a:lin ang="5400000" scaled="0"/>
          </a:gradFill>
          <a:effectLst/>
          <a:latin typeface="+mn-lt"/>
          <a:ea typeface="+mn-ea"/>
          <a:cs typeface="+mn-cs"/>
        </a:defRPr>
      </a:lvl4pPr>
      <a:lvl5pPr marL="1720850" indent="-349250" algn="l" defTabSz="914400" rtl="0" eaLnBrk="1" latinLnBrk="0" hangingPunct="1">
        <a:spcBef>
          <a:spcPct val="20000"/>
        </a:spcBef>
        <a:buSzPct val="80000"/>
        <a:buFont typeface="Wingdings" pitchFamily="2" charset="2"/>
        <a:buChar char="l"/>
        <a:defRPr sz="1800" kern="1200">
          <a:gradFill>
            <a:gsLst>
              <a:gs pos="50000">
                <a:schemeClr val="tx1">
                  <a:lumMod val="65000"/>
                  <a:lumOff val="35000"/>
                </a:schemeClr>
              </a:gs>
              <a:gs pos="100000">
                <a:schemeClr val="tx1">
                  <a:lumMod val="85000"/>
                  <a:lumOff val="15000"/>
                </a:schemeClr>
              </a:gs>
            </a:gsLst>
            <a:lin ang="5400000" scaled="0"/>
          </a:gra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 Id="rId3"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wmf"/><Relationship Id="rId4" Type="http://schemas.openxmlformats.org/officeDocument/2006/relationships/image" Target="../media/image26.wmf"/><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df"/><Relationship Id="rId5" Type="http://schemas.openxmlformats.org/officeDocument/2006/relationships/image" Target="../media/image30.png"/><Relationship Id="rId6" Type="http://schemas.openxmlformats.org/officeDocument/2006/relationships/image" Target="../media/image1.jpeg"/><Relationship Id="rId1" Type="http://schemas.openxmlformats.org/officeDocument/2006/relationships/slideLayout" Target="../slideLayouts/slideLayout4.xml"/><Relationship Id="rId2" Type="http://schemas.openxmlformats.org/officeDocument/2006/relationships/image" Target="../media/image27.pdf"/></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34.wmf"/><Relationship Id="rId5" Type="http://schemas.openxmlformats.org/officeDocument/2006/relationships/oleObject" Target="../embeddings/oleObject1.bin"/><Relationship Id="rId6" Type="http://schemas.openxmlformats.org/officeDocument/2006/relationships/oleObject" Target="../embeddings/oleObject2.bin"/><Relationship Id="rId7" Type="http://schemas.openxmlformats.org/officeDocument/2006/relationships/oleObject" Target="../embeddings/oleObject3.bin"/><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45.wmf"/><Relationship Id="rId4" Type="http://schemas.openxmlformats.org/officeDocument/2006/relationships/image" Target="../media/image46.wmf"/><Relationship Id="rId5" Type="http://schemas.openxmlformats.org/officeDocument/2006/relationships/image" Target="../media/image47.wmf"/><Relationship Id="rId6" Type="http://schemas.openxmlformats.org/officeDocument/2006/relationships/image" Target="../media/image48.wmf"/><Relationship Id="rId7" Type="http://schemas.openxmlformats.org/officeDocument/2006/relationships/image" Target="../media/image49.wmf"/><Relationship Id="rId8" Type="http://schemas.openxmlformats.org/officeDocument/2006/relationships/image" Target="../media/image50.wmf"/><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51.wmf"/><Relationship Id="rId4" Type="http://schemas.openxmlformats.org/officeDocument/2006/relationships/image" Target="../media/image52.wmf"/><Relationship Id="rId5" Type="http://schemas.openxmlformats.org/officeDocument/2006/relationships/image" Target="../media/image53.wmf"/><Relationship Id="rId6" Type="http://schemas.openxmlformats.org/officeDocument/2006/relationships/image" Target="../media/image54.wmf"/><Relationship Id="rId7" Type="http://schemas.openxmlformats.org/officeDocument/2006/relationships/image" Target="../media/image55.wmf"/><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5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57.png"/></Relationships>
</file>

<file path=ppt/slides/_rels/slide32.xml.rels><?xml version="1.0" encoding="UTF-8" standalone="yes"?>
<Relationships xmlns="http://schemas.openxmlformats.org/package/2006/relationships"><Relationship Id="rId11" Type="http://schemas.openxmlformats.org/officeDocument/2006/relationships/image" Target="../media/image66.pdf"/><Relationship Id="rId12" Type="http://schemas.openxmlformats.org/officeDocument/2006/relationships/image" Target="../media/image67.png"/><Relationship Id="rId13" Type="http://schemas.openxmlformats.org/officeDocument/2006/relationships/image" Target="../media/image68.jpeg"/><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58.pdf"/><Relationship Id="rId4" Type="http://schemas.openxmlformats.org/officeDocument/2006/relationships/image" Target="../media/image59.png"/><Relationship Id="rId5" Type="http://schemas.openxmlformats.org/officeDocument/2006/relationships/image" Target="../media/image60.pdf"/><Relationship Id="rId6" Type="http://schemas.openxmlformats.org/officeDocument/2006/relationships/image" Target="../media/image61.png"/><Relationship Id="rId7" Type="http://schemas.openxmlformats.org/officeDocument/2006/relationships/image" Target="../media/image62.pdf"/><Relationship Id="rId8" Type="http://schemas.openxmlformats.org/officeDocument/2006/relationships/image" Target="../media/image63.png"/><Relationship Id="rId9" Type="http://schemas.openxmlformats.org/officeDocument/2006/relationships/image" Target="../media/image64.pdf"/><Relationship Id="rId10" Type="http://schemas.openxmlformats.org/officeDocument/2006/relationships/image" Target="../media/image6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9.pdf"/><Relationship Id="rId3" Type="http://schemas.openxmlformats.org/officeDocument/2006/relationships/image" Target="../media/image80.png"/></Relationships>
</file>

<file path=ppt/slides/_rels/slide37.xml.rels><?xml version="1.0" encoding="UTF-8" standalone="yes"?>
<Relationships xmlns="http://schemas.openxmlformats.org/package/2006/relationships"><Relationship Id="rId3" Type="http://schemas.openxmlformats.org/officeDocument/2006/relationships/image" Target="../media/image70.pdf"/><Relationship Id="rId4" Type="http://schemas.openxmlformats.org/officeDocument/2006/relationships/image" Target="../media/image71.png"/><Relationship Id="rId5" Type="http://schemas.openxmlformats.org/officeDocument/2006/relationships/image" Target="../media/image72.pdf"/><Relationship Id="rId6" Type="http://schemas.openxmlformats.org/officeDocument/2006/relationships/image" Target="../media/image73.png"/><Relationship Id="rId7" Type="http://schemas.openxmlformats.org/officeDocument/2006/relationships/image" Target="../media/image74.pdf"/><Relationship Id="rId8" Type="http://schemas.openxmlformats.org/officeDocument/2006/relationships/image" Target="../media/image75.png"/><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7.pdf"/><Relationship Id="rId3" Type="http://schemas.openxmlformats.org/officeDocument/2006/relationships/image" Target="../media/image78.pn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oleObject" Target="../embeddings/oleObject5.bin"/><Relationship Id="rId5" Type="http://schemas.openxmlformats.org/officeDocument/2006/relationships/oleObject" Target="../embeddings/oleObject6.bin"/><Relationship Id="rId6" Type="http://schemas.openxmlformats.org/officeDocument/2006/relationships/oleObject" Target="../embeddings/oleObject7.bin"/><Relationship Id="rId7" Type="http://schemas.openxmlformats.org/officeDocument/2006/relationships/oleObject" Target="../embeddings/oleObject8.bin"/><Relationship Id="rId1" Type="http://schemas.openxmlformats.org/officeDocument/2006/relationships/vmlDrawing" Target="../drawings/vmlDrawing2.vml"/><Relationship Id="rId2"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3200400"/>
            <a:ext cx="9144000" cy="5715000"/>
          </a:xfrm>
          <a:prstGeom prst="rect">
            <a:avLst/>
          </a:prstGeom>
          <a:effectLst>
            <a:reflection blurRad="6350" stA="50000" endA="300" endPos="90000" dir="5400000" sy="-100000" algn="bl" rotWithShape="0"/>
          </a:effectLst>
        </p:spPr>
      </p:pic>
      <p:sp>
        <p:nvSpPr>
          <p:cNvPr id="2" name="Title 1"/>
          <p:cNvSpPr>
            <a:spLocks noGrp="1"/>
          </p:cNvSpPr>
          <p:nvPr>
            <p:ph type="ctrTitle"/>
          </p:nvPr>
        </p:nvSpPr>
        <p:spPr>
          <a:xfrm>
            <a:off x="457200" y="609600"/>
            <a:ext cx="8305800" cy="3282696"/>
          </a:xfrm>
          <a:solidFill>
            <a:srgbClr val="CE67CC">
              <a:alpha val="47000"/>
            </a:srgbClr>
          </a:solidFill>
          <a:ln w="19050" cap="rnd" cmpd="sng">
            <a:solidFill>
              <a:srgbClr val="4F81BD">
                <a:alpha val="53000"/>
              </a:srgbClr>
            </a:solidFill>
            <a:round/>
          </a:ln>
          <a:effectLst>
            <a:glow rad="101600">
              <a:srgbClr val="911AD1">
                <a:alpha val="52000"/>
              </a:srgbClr>
            </a:glow>
            <a:reflection blurRad="6350" stA="50000" endA="300" endPos="55000" dir="5400000" sy="-100000" algn="bl" rotWithShape="0"/>
            <a:softEdge rad="635000"/>
          </a:effectLst>
          <a:scene3d>
            <a:camera prst="perspectiveContrastingRightFacing" fov="2700000">
              <a:rot lat="624000" lon="18966000" rev="216000"/>
            </a:camera>
            <a:lightRig rig="chilly" dir="t"/>
          </a:scene3d>
          <a:sp3d extrusionH="12700">
            <a:extrusionClr>
              <a:schemeClr val="bg1"/>
            </a:extrusionClr>
          </a:sp3d>
        </p:spPr>
        <p:style>
          <a:lnRef idx="1">
            <a:schemeClr val="accent6"/>
          </a:lnRef>
          <a:fillRef idx="3">
            <a:schemeClr val="accent6"/>
          </a:fillRef>
          <a:effectRef idx="2">
            <a:schemeClr val="accent6"/>
          </a:effectRef>
          <a:fontRef idx="minor">
            <a:schemeClr val="lt1"/>
          </a:fontRef>
        </p:style>
        <p:txBody>
          <a:bodyPr>
            <a:scene3d>
              <a:camera prst="orthographicFront"/>
              <a:lightRig rig="chilly" dir="t"/>
            </a:scene3d>
            <a:sp3d extrusionH="6350">
              <a:extrusionClr>
                <a:schemeClr val="bg1"/>
              </a:extrusionClr>
            </a:sp3d>
          </a:bodyPr>
          <a:lstStyle/>
          <a:p>
            <a:r>
              <a:rPr lang="el-GR" dirty="0" smtClean="0"/>
              <a:t>β</a:t>
            </a:r>
            <a:r>
              <a:rPr lang="en-US" baseline="30000" dirty="0" smtClean="0"/>
              <a:t>-</a:t>
            </a:r>
            <a:r>
              <a:rPr lang="en-US" dirty="0" smtClean="0"/>
              <a:t>decay half-lives using the ANN model: </a:t>
            </a:r>
            <a:br>
              <a:rPr lang="en-US" dirty="0" smtClean="0"/>
            </a:br>
            <a:r>
              <a:rPr lang="en-US" dirty="0" smtClean="0"/>
              <a:t>Input for the </a:t>
            </a:r>
            <a:r>
              <a:rPr lang="en-US" dirty="0" err="1" smtClean="0"/>
              <a:t>r</a:t>
            </a:r>
            <a:r>
              <a:rPr lang="en-US" dirty="0" smtClean="0"/>
              <a:t>-process</a:t>
            </a:r>
            <a:endParaRPr lang="en-US" dirty="0"/>
          </a:p>
        </p:txBody>
      </p:sp>
      <p:sp>
        <p:nvSpPr>
          <p:cNvPr id="3" name="Subtitle 2"/>
          <p:cNvSpPr>
            <a:spLocks noGrp="1"/>
          </p:cNvSpPr>
          <p:nvPr>
            <p:ph type="subTitle" idx="1"/>
          </p:nvPr>
        </p:nvSpPr>
        <p:spPr>
          <a:xfrm>
            <a:off x="304800" y="4953000"/>
            <a:ext cx="8488746" cy="2286000"/>
          </a:xfrm>
        </p:spPr>
        <p:txBody>
          <a:bodyPr>
            <a:normAutofit fontScale="77500" lnSpcReduction="20000"/>
          </a:bodyPr>
          <a:lstStyle/>
          <a:p>
            <a:r>
              <a:rPr lang="en-US" sz="3097" u="sng" dirty="0" smtClean="0">
                <a:ln w="1905"/>
                <a:solidFill>
                  <a:schemeClr val="accent6">
                    <a:lumMod val="50000"/>
                  </a:schemeClr>
                </a:solidFill>
                <a:effectLst>
                  <a:innerShdw blurRad="69850" dist="43180" dir="5400000">
                    <a:srgbClr val="000000">
                      <a:alpha val="65000"/>
                    </a:srgbClr>
                  </a:innerShdw>
                </a:effectLst>
              </a:rPr>
              <a:t>N. J. </a:t>
            </a:r>
            <a:r>
              <a:rPr lang="en-US" sz="3097" u="sng" dirty="0" err="1" smtClean="0">
                <a:ln w="1905"/>
                <a:solidFill>
                  <a:schemeClr val="accent6">
                    <a:lumMod val="50000"/>
                  </a:schemeClr>
                </a:solidFill>
                <a:effectLst>
                  <a:innerShdw blurRad="69850" dist="43180" dir="5400000">
                    <a:srgbClr val="000000">
                      <a:alpha val="65000"/>
                    </a:srgbClr>
                  </a:innerShdw>
                </a:effectLst>
              </a:rPr>
              <a:t>Costiris</a:t>
            </a:r>
            <a:r>
              <a:rPr lang="en-US" sz="3097" baseline="30000" dirty="0" smtClean="0">
                <a:ln w="1905"/>
                <a:solidFill>
                  <a:schemeClr val="accent6">
                    <a:lumMod val="50000"/>
                  </a:schemeClr>
                </a:solidFill>
                <a:effectLst>
                  <a:innerShdw blurRad="69850" dist="43180" dir="5400000">
                    <a:srgbClr val="000000">
                      <a:alpha val="65000"/>
                    </a:srgbClr>
                  </a:innerShdw>
                </a:effectLst>
              </a:rPr>
              <a:t>†</a:t>
            </a:r>
            <a:r>
              <a:rPr lang="en-US" sz="3097" dirty="0" smtClean="0">
                <a:ln w="1905"/>
                <a:solidFill>
                  <a:schemeClr val="accent6">
                    <a:lumMod val="50000"/>
                  </a:schemeClr>
                </a:solidFill>
                <a:effectLst>
                  <a:innerShdw blurRad="69850" dist="43180" dir="5400000">
                    <a:srgbClr val="000000">
                      <a:alpha val="65000"/>
                    </a:srgbClr>
                  </a:innerShdw>
                </a:effectLst>
              </a:rPr>
              <a:t>, E. </a:t>
            </a:r>
            <a:r>
              <a:rPr lang="en-US" sz="3097" dirty="0" err="1" smtClean="0">
                <a:ln w="1905"/>
                <a:solidFill>
                  <a:schemeClr val="accent6">
                    <a:lumMod val="50000"/>
                  </a:schemeClr>
                </a:solidFill>
                <a:effectLst>
                  <a:innerShdw blurRad="69850" dist="43180" dir="5400000">
                    <a:srgbClr val="000000">
                      <a:alpha val="65000"/>
                    </a:srgbClr>
                  </a:innerShdw>
                </a:effectLst>
              </a:rPr>
              <a:t>Mavrommatis</a:t>
            </a:r>
            <a:r>
              <a:rPr lang="en-US" sz="3097" baseline="30000" dirty="0" smtClean="0">
                <a:ln w="1905"/>
                <a:solidFill>
                  <a:schemeClr val="accent6">
                    <a:lumMod val="50000"/>
                  </a:schemeClr>
                </a:solidFill>
                <a:effectLst>
                  <a:innerShdw blurRad="69850" dist="43180" dir="5400000">
                    <a:srgbClr val="000000">
                      <a:alpha val="65000"/>
                    </a:srgbClr>
                  </a:innerShdw>
                </a:effectLst>
              </a:rPr>
              <a:t>†</a:t>
            </a:r>
            <a:r>
              <a:rPr lang="en-US" sz="3097" dirty="0" smtClean="0">
                <a:ln w="1905"/>
                <a:solidFill>
                  <a:schemeClr val="accent6">
                    <a:lumMod val="50000"/>
                  </a:schemeClr>
                </a:solidFill>
                <a:effectLst>
                  <a:innerShdw blurRad="69850" dist="43180" dir="5400000">
                    <a:srgbClr val="000000">
                      <a:alpha val="65000"/>
                    </a:srgbClr>
                  </a:innerShdw>
                </a:effectLst>
              </a:rPr>
              <a:t>, J. W. Clark</a:t>
            </a:r>
            <a:r>
              <a:rPr lang="en-US" sz="3097" baseline="30000" dirty="0" smtClean="0">
                <a:ln w="1905"/>
                <a:solidFill>
                  <a:schemeClr val="accent6">
                    <a:lumMod val="50000"/>
                  </a:schemeClr>
                </a:solidFill>
                <a:effectLst>
                  <a:innerShdw blurRad="69850" dist="43180" dir="5400000">
                    <a:srgbClr val="000000">
                      <a:alpha val="65000"/>
                    </a:srgbClr>
                  </a:innerShdw>
                </a:effectLst>
              </a:rPr>
              <a:t>‡</a:t>
            </a:r>
            <a:r>
              <a:rPr lang="en-US" sz="3097" dirty="0" smtClean="0">
                <a:ln w="1905"/>
                <a:solidFill>
                  <a:schemeClr val="accent6">
                    <a:lumMod val="50000"/>
                  </a:schemeClr>
                </a:solidFill>
                <a:effectLst>
                  <a:innerShdw blurRad="69850" dist="43180" dir="5400000">
                    <a:srgbClr val="000000">
                      <a:alpha val="65000"/>
                    </a:srgbClr>
                  </a:innerShdw>
                </a:effectLst>
              </a:rPr>
              <a:t> and K. A. </a:t>
            </a:r>
            <a:r>
              <a:rPr lang="en-US" sz="3097" dirty="0" err="1" smtClean="0">
                <a:ln w="1905"/>
                <a:solidFill>
                  <a:schemeClr val="accent6">
                    <a:lumMod val="50000"/>
                  </a:schemeClr>
                </a:solidFill>
                <a:effectLst>
                  <a:innerShdw blurRad="69850" dist="43180" dir="5400000">
                    <a:srgbClr val="000000">
                      <a:alpha val="65000"/>
                    </a:srgbClr>
                  </a:innerShdw>
                </a:effectLst>
              </a:rPr>
              <a:t>Gernoth</a:t>
            </a:r>
            <a:r>
              <a:rPr lang="en-US" sz="3097" baseline="30000" dirty="0" smtClean="0">
                <a:ln w="1905"/>
                <a:solidFill>
                  <a:schemeClr val="accent6">
                    <a:lumMod val="50000"/>
                  </a:schemeClr>
                </a:solidFill>
                <a:effectLst>
                  <a:innerShdw blurRad="69850" dist="43180" dir="5400000">
                    <a:srgbClr val="000000">
                      <a:alpha val="65000"/>
                    </a:srgbClr>
                  </a:innerShdw>
                </a:effectLst>
              </a:rPr>
              <a:t>§</a:t>
            </a:r>
            <a:r>
              <a:rPr lang="en-US" sz="3097" dirty="0" smtClean="0">
                <a:ln w="1905"/>
                <a:solidFill>
                  <a:schemeClr val="accent6">
                    <a:lumMod val="50000"/>
                  </a:schemeClr>
                </a:solidFill>
                <a:effectLst>
                  <a:innerShdw blurRad="69850" dist="43180" dir="5400000">
                    <a:srgbClr val="000000">
                      <a:alpha val="65000"/>
                    </a:srgbClr>
                  </a:innerShdw>
                </a:effectLst>
              </a:rPr>
              <a:t> </a:t>
            </a:r>
          </a:p>
          <a:p>
            <a:endParaRPr lang="en-US" dirty="0" smtClean="0"/>
          </a:p>
          <a:p>
            <a:r>
              <a:rPr lang="en-US" sz="1806" baseline="30000" dirty="0" smtClean="0">
                <a:solidFill>
                  <a:schemeClr val="accent6">
                    <a:lumMod val="50000"/>
                  </a:schemeClr>
                </a:solidFill>
              </a:rPr>
              <a:t>† </a:t>
            </a:r>
            <a:r>
              <a:rPr lang="en-US" sz="1806" dirty="0" smtClean="0">
                <a:solidFill>
                  <a:schemeClr val="accent6">
                    <a:lumMod val="50000"/>
                  </a:schemeClr>
                </a:solidFill>
              </a:rPr>
              <a:t>Department of Physics, Section of Nuclear &amp; Particle Physics, University of Athens, 15771 Athens, Greece</a:t>
            </a:r>
          </a:p>
          <a:p>
            <a:endParaRPr lang="en-US" sz="1806" dirty="0" smtClean="0">
              <a:solidFill>
                <a:schemeClr val="accent6">
                  <a:lumMod val="50000"/>
                </a:schemeClr>
              </a:solidFill>
            </a:endParaRPr>
          </a:p>
          <a:p>
            <a:r>
              <a:rPr lang="en-US" sz="1806" baseline="30000" dirty="0" smtClean="0">
                <a:solidFill>
                  <a:schemeClr val="accent6">
                    <a:lumMod val="50000"/>
                  </a:schemeClr>
                </a:solidFill>
              </a:rPr>
              <a:t>‡ </a:t>
            </a:r>
            <a:r>
              <a:rPr lang="en-US" sz="1806" dirty="0" smtClean="0">
                <a:solidFill>
                  <a:schemeClr val="accent6">
                    <a:lumMod val="50000"/>
                  </a:schemeClr>
                </a:solidFill>
              </a:rPr>
              <a:t>McDonnell Center for the Space Sciences and Department of Physics, Washington University, St. Louis, Missouri 63130, USA</a:t>
            </a:r>
          </a:p>
          <a:p>
            <a:endParaRPr lang="en-US" sz="1806" dirty="0" smtClean="0">
              <a:solidFill>
                <a:schemeClr val="accent6">
                  <a:lumMod val="50000"/>
                </a:schemeClr>
              </a:solidFill>
            </a:endParaRPr>
          </a:p>
          <a:p>
            <a:r>
              <a:rPr lang="en-US" sz="1806" baseline="30000" dirty="0" smtClean="0">
                <a:solidFill>
                  <a:schemeClr val="accent6">
                    <a:lumMod val="50000"/>
                  </a:schemeClr>
                </a:solidFill>
              </a:rPr>
              <a:t>§</a:t>
            </a:r>
            <a:r>
              <a:rPr lang="en-US" sz="1806" dirty="0" smtClean="0">
                <a:solidFill>
                  <a:schemeClr val="accent6">
                    <a:lumMod val="50000"/>
                  </a:schemeClr>
                </a:solidFill>
              </a:rPr>
              <a:t> School of Physics &amp; Astronomy, Schuster Building, The University of Manchester, Manchester, M13 9PL, United Kingdom</a:t>
            </a:r>
          </a:p>
          <a:p>
            <a:endParaRPr lang="en-US" dirty="0"/>
          </a:p>
        </p:txBody>
      </p:sp>
      <p:pic>
        <p:nvPicPr>
          <p:cNvPr id="7" name="120 - Εικόνα" descr="pythaim.jpg"/>
          <p:cNvPicPr>
            <a:picLocks noChangeAspect="1"/>
          </p:cNvPicPr>
          <p:nvPr/>
        </p:nvPicPr>
        <p:blipFill>
          <a:blip r:embed="rId3"/>
          <a:stretch>
            <a:fillRect/>
          </a:stretch>
        </p:blipFill>
        <p:spPr>
          <a:xfrm>
            <a:off x="5715000" y="3581400"/>
            <a:ext cx="3230946" cy="107157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afterEffect">
                                  <p:stCondLst>
                                    <p:cond delay="0"/>
                                  </p:stCondLst>
                                  <p:childTnLst>
                                    <p:animClr clrSpc="rgb">
                                      <p:cBhvr>
                                        <p:cTn id="6" dur="2000" fill="hold"/>
                                        <p:tgtEl>
                                          <p:spTgt spid="7"/>
                                        </p:tgtEl>
                                        <p:attrNameLst>
                                          <p:attrName>fillcolor</p:attrName>
                                        </p:attrNameLst>
                                      </p:cBhvr>
                                      <p:to>
                                        <a:schemeClr val="accent2"/>
                                      </p:to>
                                    </p:animClr>
                                    <p:set>
                                      <p:cBhvr>
                                        <p:cTn id="7" dur="2000" fill="hold"/>
                                        <p:tgtEl>
                                          <p:spTgt spid="7"/>
                                        </p:tgtEl>
                                        <p:attrNameLst>
                                          <p:attrName>fill.type</p:attrName>
                                        </p:attrNameLst>
                                      </p:cBhvr>
                                      <p:to>
                                        <p:strVal val="solid"/>
                                      </p:to>
                                    </p:set>
                                    <p:set>
                                      <p:cBhvr>
                                        <p:cTn id="8" dur="20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 name="Picture 35" descr="PeriodicTable.jpg"/>
          <p:cNvPicPr>
            <a:picLocks noChangeAspect="1"/>
          </p:cNvPicPr>
          <p:nvPr/>
        </p:nvPicPr>
        <p:blipFill>
          <a:blip r:embed="rId2"/>
          <a:srcRect l="4724" t="17317" r="6299" b="16298"/>
          <a:stretch>
            <a:fillRect/>
          </a:stretch>
        </p:blipFill>
        <p:spPr>
          <a:xfrm>
            <a:off x="4876800" y="3886201"/>
            <a:ext cx="4228394" cy="2438400"/>
          </a:xfrm>
          <a:prstGeom prst="rect">
            <a:avLst/>
          </a:prstGeom>
        </p:spPr>
      </p:pic>
      <p:pic>
        <p:nvPicPr>
          <p:cNvPr id="4" name="Picture 3" descr="Aurora.jpg"/>
          <p:cNvPicPr>
            <a:picLocks noChangeAspect="1"/>
          </p:cNvPicPr>
          <p:nvPr/>
        </p:nvPicPr>
        <p:blipFill>
          <a:blip r:embed="rId3"/>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12" name="Text Placeholder 11"/>
          <p:cNvSpPr>
            <a:spLocks noGrp="1"/>
          </p:cNvSpPr>
          <p:nvPr>
            <p:ph type="body" idx="1"/>
          </p:nvPr>
        </p:nvSpPr>
        <p:spPr>
          <a:xfrm>
            <a:off x="673099" y="1143000"/>
            <a:ext cx="8156964" cy="5029200"/>
          </a:xfrm>
        </p:spPr>
        <p:txBody>
          <a:bodyPr>
            <a:normAutofit/>
          </a:bodyPr>
          <a:lstStyle/>
          <a:p>
            <a:pPr algn="l">
              <a:buClr>
                <a:srgbClr val="660066"/>
              </a:buClr>
              <a:buFont typeface="Wingdings" charset="2"/>
              <a:buChar char="ü"/>
            </a:pPr>
            <a:r>
              <a:rPr lang="en-US" b="0" dirty="0" smtClean="0"/>
              <a:t>  Almost all of the </a:t>
            </a:r>
            <a:r>
              <a:rPr lang="en-US" dirty="0" smtClean="0">
                <a:solidFill>
                  <a:srgbClr val="660066"/>
                </a:solidFill>
              </a:rPr>
              <a:t>H</a:t>
            </a:r>
            <a:r>
              <a:rPr lang="en-US" b="0" dirty="0" smtClean="0"/>
              <a:t>, </a:t>
            </a:r>
            <a:r>
              <a:rPr lang="en-US" dirty="0" smtClean="0">
                <a:solidFill>
                  <a:srgbClr val="660066"/>
                </a:solidFill>
              </a:rPr>
              <a:t>He</a:t>
            </a:r>
            <a:r>
              <a:rPr lang="en-US" b="0" dirty="0" smtClean="0"/>
              <a:t> along with some of the </a:t>
            </a:r>
            <a:r>
              <a:rPr lang="en-US" dirty="0" smtClean="0">
                <a:solidFill>
                  <a:srgbClr val="660066"/>
                </a:solidFill>
              </a:rPr>
              <a:t>Li</a:t>
            </a:r>
            <a:r>
              <a:rPr lang="en-US" b="0" dirty="0" smtClean="0"/>
              <a:t> in nature was created in</a:t>
            </a:r>
            <a:r>
              <a:rPr lang="en-US" dirty="0" smtClean="0"/>
              <a:t> the first three minutes</a:t>
            </a:r>
            <a:r>
              <a:rPr lang="en-US" b="0" dirty="0" smtClean="0"/>
              <a:t> after the Big Bang. </a:t>
            </a:r>
          </a:p>
          <a:p>
            <a:pPr algn="l">
              <a:buClr>
                <a:srgbClr val="660066"/>
              </a:buClr>
            </a:pPr>
            <a:endParaRPr lang="en-US" sz="1000" b="0" dirty="0" smtClean="0"/>
          </a:p>
          <a:p>
            <a:pPr algn="l">
              <a:buClr>
                <a:srgbClr val="660066"/>
              </a:buClr>
              <a:buFont typeface="Wingdings" charset="2"/>
              <a:buChar char="ü"/>
            </a:pPr>
            <a:r>
              <a:rPr lang="en-US" b="0" dirty="0" smtClean="0"/>
              <a:t>  Two more light elements, </a:t>
            </a:r>
            <a:r>
              <a:rPr lang="en-US" dirty="0" smtClean="0">
                <a:solidFill>
                  <a:srgbClr val="660066"/>
                </a:solidFill>
              </a:rPr>
              <a:t>Be</a:t>
            </a:r>
            <a:r>
              <a:rPr lang="en-US" b="0" dirty="0" smtClean="0"/>
              <a:t> and,</a:t>
            </a:r>
            <a:r>
              <a:rPr lang="en-US" dirty="0" smtClean="0">
                <a:solidFill>
                  <a:srgbClr val="660066"/>
                </a:solidFill>
              </a:rPr>
              <a:t> B</a:t>
            </a:r>
            <a:r>
              <a:rPr lang="en-US" b="0" dirty="0" smtClean="0"/>
              <a:t> are synthesized in interstellar space by </a:t>
            </a:r>
            <a:r>
              <a:rPr lang="en-US" dirty="0" smtClean="0"/>
              <a:t>collisions</a:t>
            </a:r>
            <a:r>
              <a:rPr lang="en-US" b="0" dirty="0" smtClean="0"/>
              <a:t> between cosmic rays and gas nuclei (</a:t>
            </a:r>
            <a:r>
              <a:rPr lang="en-US" b="0" dirty="0" err="1" smtClean="0"/>
              <a:t>spallation</a:t>
            </a:r>
            <a:r>
              <a:rPr lang="en-US" b="0" dirty="0" smtClean="0"/>
              <a:t>). </a:t>
            </a:r>
          </a:p>
          <a:p>
            <a:pPr algn="l">
              <a:buClr>
                <a:srgbClr val="660066"/>
              </a:buClr>
              <a:buFont typeface="Wingdings" charset="2"/>
              <a:buChar char="ü"/>
            </a:pPr>
            <a:endParaRPr lang="en-US" sz="1000" b="0" dirty="0" smtClean="0"/>
          </a:p>
          <a:p>
            <a:pPr algn="l">
              <a:buClr>
                <a:srgbClr val="660066"/>
              </a:buClr>
              <a:buFont typeface="Wingdings" charset="2"/>
              <a:buChar char="ü"/>
            </a:pPr>
            <a:r>
              <a:rPr lang="en-US" b="0" dirty="0" smtClean="0"/>
              <a:t>  The rest elements up to </a:t>
            </a:r>
            <a:r>
              <a:rPr lang="en-US" baseline="30000" dirty="0" smtClean="0">
                <a:solidFill>
                  <a:srgbClr val="660066"/>
                </a:solidFill>
              </a:rPr>
              <a:t>56</a:t>
            </a:r>
            <a:r>
              <a:rPr lang="en-US" dirty="0" smtClean="0">
                <a:solidFill>
                  <a:srgbClr val="660066"/>
                </a:solidFill>
              </a:rPr>
              <a:t>Fe</a:t>
            </a:r>
            <a:r>
              <a:rPr lang="en-US" b="0" dirty="0" smtClean="0"/>
              <a:t>, are formed by exothermic </a:t>
            </a:r>
            <a:r>
              <a:rPr lang="en-US" dirty="0" smtClean="0"/>
              <a:t>fusion</a:t>
            </a:r>
            <a:r>
              <a:rPr lang="en-US" b="0" dirty="0" smtClean="0"/>
              <a:t> reactions inside stellar cores. </a:t>
            </a:r>
          </a:p>
          <a:p>
            <a:pPr algn="l">
              <a:buClr>
                <a:srgbClr val="660066"/>
              </a:buClr>
              <a:buFont typeface="Wingdings" charset="2"/>
              <a:buChar char="ü"/>
            </a:pPr>
            <a:endParaRPr lang="en-US" sz="1000" b="0" dirty="0" smtClean="0"/>
          </a:p>
          <a:p>
            <a:pPr algn="l">
              <a:buClr>
                <a:srgbClr val="660066"/>
              </a:buClr>
              <a:buFont typeface="Wingdings" charset="2"/>
              <a:buChar char="ü"/>
            </a:pPr>
            <a:r>
              <a:rPr lang="en-US" b="0" dirty="0" smtClean="0"/>
              <a:t>  The heavier elements, </a:t>
            </a:r>
            <a:r>
              <a:rPr lang="en-US" dirty="0" smtClean="0">
                <a:solidFill>
                  <a:srgbClr val="660066"/>
                </a:solidFill>
              </a:rPr>
              <a:t>beyond Fe </a:t>
            </a:r>
            <a:r>
              <a:rPr lang="en-US" b="0" dirty="0" smtClean="0"/>
              <a:t>are almost exclusively formed in </a:t>
            </a:r>
          </a:p>
          <a:p>
            <a:pPr algn="l">
              <a:buClr>
                <a:srgbClr val="660066"/>
              </a:buClr>
            </a:pPr>
            <a:r>
              <a:rPr lang="en-US" dirty="0" err="1" smtClean="0"/>
              <a:t>n</a:t>
            </a:r>
            <a:r>
              <a:rPr lang="en-US" dirty="0" smtClean="0"/>
              <a:t>-capture</a:t>
            </a:r>
            <a:r>
              <a:rPr lang="en-US" b="0" dirty="0" smtClean="0"/>
              <a:t> processes (i.e. </a:t>
            </a:r>
            <a:r>
              <a:rPr lang="en-US" b="0" dirty="0" err="1" smtClean="0"/>
              <a:t>r,s</a:t>
            </a:r>
            <a:r>
              <a:rPr lang="en-US" b="0" dirty="0" smtClean="0"/>
              <a:t>, ...), </a:t>
            </a:r>
            <a:r>
              <a:rPr lang="en-US" b="0" dirty="0" err="1" smtClean="0"/>
              <a:t>avoi</a:t>
            </a:r>
            <a:r>
              <a:rPr lang="en-US" b="0" dirty="0" smtClean="0"/>
              <a:t>-</a:t>
            </a:r>
          </a:p>
          <a:p>
            <a:pPr algn="l">
              <a:buClr>
                <a:srgbClr val="660066"/>
              </a:buClr>
            </a:pPr>
            <a:r>
              <a:rPr lang="en-US" b="0" dirty="0" smtClean="0"/>
              <a:t>ding Coulomb barrier and endothermic</a:t>
            </a:r>
          </a:p>
          <a:p>
            <a:pPr algn="l">
              <a:buClr>
                <a:srgbClr val="660066"/>
              </a:buClr>
            </a:pPr>
            <a:r>
              <a:rPr lang="en-US" b="0" dirty="0" smtClean="0"/>
              <a:t>reactions (Q-values&lt;0).</a:t>
            </a:r>
          </a:p>
          <a:p>
            <a:pPr algn="l">
              <a:buClr>
                <a:srgbClr val="660066"/>
              </a:buClr>
            </a:pPr>
            <a:r>
              <a:rPr lang="en-US" altLang="ja-JP" b="0" dirty="0" smtClean="0">
                <a:solidFill>
                  <a:schemeClr val="accent6">
                    <a:lumMod val="60000"/>
                    <a:lumOff val="40000"/>
                  </a:schemeClr>
                </a:solidFill>
              </a:rPr>
              <a:t>   </a:t>
            </a:r>
            <a:r>
              <a:rPr lang="ja-JP" altLang="en-US" b="0" dirty="0" smtClean="0">
                <a:solidFill>
                  <a:schemeClr val="accent6">
                    <a:lumMod val="60000"/>
                    <a:lumOff val="40000"/>
                  </a:schemeClr>
                </a:solidFill>
              </a:rPr>
              <a:t>「</a:t>
            </a:r>
            <a:r>
              <a:rPr lang="en-US" altLang="ja-JP" b="0" dirty="0" smtClean="0">
                <a:solidFill>
                  <a:schemeClr val="accent6">
                    <a:lumMod val="60000"/>
                    <a:lumOff val="40000"/>
                  </a:schemeClr>
                </a:solidFill>
              </a:rPr>
              <a:t>B</a:t>
            </a:r>
            <a:r>
              <a:rPr lang="en-US" altLang="ja-JP" b="0" baseline="30000" dirty="0" smtClean="0">
                <a:solidFill>
                  <a:schemeClr val="accent6">
                    <a:lumMod val="60000"/>
                    <a:lumOff val="40000"/>
                  </a:schemeClr>
                </a:solidFill>
              </a:rPr>
              <a:t>2</a:t>
            </a:r>
            <a:r>
              <a:rPr lang="en-US" altLang="ja-JP" b="0" dirty="0" smtClean="0">
                <a:solidFill>
                  <a:schemeClr val="accent6">
                    <a:lumMod val="60000"/>
                    <a:lumOff val="40000"/>
                  </a:schemeClr>
                </a:solidFill>
              </a:rPr>
              <a:t>FH </a:t>
            </a:r>
            <a:r>
              <a:rPr lang="ja-JP" altLang="en-US" baseline="30000" dirty="0" smtClean="0"/>
              <a:t>「１」</a:t>
            </a:r>
            <a:r>
              <a:rPr lang="en-US" altLang="ja-JP" b="0" dirty="0" smtClean="0">
                <a:solidFill>
                  <a:schemeClr val="accent6">
                    <a:lumMod val="60000"/>
                    <a:lumOff val="40000"/>
                  </a:schemeClr>
                </a:solidFill>
              </a:rPr>
              <a:t>, Cameron</a:t>
            </a:r>
            <a:r>
              <a:rPr lang="ja-JP" altLang="en-US" baseline="30000" dirty="0" smtClean="0"/>
              <a:t>「</a:t>
            </a:r>
            <a:r>
              <a:rPr lang="en-US" altLang="ja-JP" baseline="30000" dirty="0" smtClean="0"/>
              <a:t>2</a:t>
            </a:r>
            <a:r>
              <a:rPr lang="ja-JP" altLang="en-US" baseline="30000" dirty="0" smtClean="0"/>
              <a:t>」</a:t>
            </a:r>
            <a:r>
              <a:rPr lang="en-US" altLang="ja-JP" baseline="30000" dirty="0" smtClean="0"/>
              <a:t> </a:t>
            </a:r>
            <a:r>
              <a:rPr lang="en-US" altLang="ja-JP" b="0" dirty="0" smtClean="0">
                <a:solidFill>
                  <a:schemeClr val="accent6">
                    <a:lumMod val="60000"/>
                    <a:lumOff val="40000"/>
                  </a:schemeClr>
                </a:solidFill>
              </a:rPr>
              <a:t>- 50 years ago</a:t>
            </a:r>
            <a:r>
              <a:rPr lang="ja-JP" altLang="en-US" b="0" dirty="0" smtClean="0">
                <a:solidFill>
                  <a:schemeClr val="accent6">
                    <a:lumMod val="60000"/>
                    <a:lumOff val="40000"/>
                  </a:schemeClr>
                </a:solidFill>
              </a:rPr>
              <a:t>」</a:t>
            </a:r>
            <a:endParaRPr lang="en-US" b="0" dirty="0" smtClean="0">
              <a:solidFill>
                <a:schemeClr val="accent6">
                  <a:lumMod val="60000"/>
                  <a:lumOff val="40000"/>
                </a:schemeClr>
              </a:solidFill>
            </a:endParaRPr>
          </a:p>
          <a:p>
            <a:pPr algn="l">
              <a:buClr>
                <a:srgbClr val="660066"/>
              </a:buClr>
              <a:buFont typeface="Wingdings" charset="2"/>
              <a:buChar char="ü"/>
            </a:pPr>
            <a:endParaRPr lang="en-US" sz="1000" b="0" dirty="0" smtClean="0"/>
          </a:p>
          <a:p>
            <a:pPr algn="l">
              <a:buClr>
                <a:srgbClr val="660066"/>
              </a:buClr>
              <a:buFont typeface="Wingdings" charset="2"/>
              <a:buChar char="ü"/>
            </a:pPr>
            <a:r>
              <a:rPr lang="en-US" b="0" dirty="0" smtClean="0"/>
              <a:t> The </a:t>
            </a:r>
            <a:r>
              <a:rPr lang="en-US" b="0" dirty="0" err="1" smtClean="0"/>
              <a:t>superheavy</a:t>
            </a:r>
            <a:r>
              <a:rPr lang="en-US" b="0" dirty="0" smtClean="0"/>
              <a:t> elements are </a:t>
            </a:r>
          </a:p>
          <a:p>
            <a:pPr algn="l">
              <a:buClr>
                <a:srgbClr val="660066"/>
              </a:buClr>
            </a:pPr>
            <a:r>
              <a:rPr lang="en-US" b="0" dirty="0" smtClean="0"/>
              <a:t>produced via spontaneous </a:t>
            </a:r>
            <a:r>
              <a:rPr lang="en-US" altLang="ja-JP" dirty="0" smtClean="0"/>
              <a:t>f</a:t>
            </a:r>
            <a:r>
              <a:rPr lang="en-US" dirty="0" smtClean="0"/>
              <a:t>ission</a:t>
            </a:r>
            <a:r>
              <a:rPr lang="en-US" b="0" dirty="0" smtClean="0"/>
              <a:t>. </a:t>
            </a:r>
            <a:endParaRPr lang="en-US" dirty="0" smtClean="0"/>
          </a:p>
        </p:txBody>
      </p:sp>
      <p:sp>
        <p:nvSpPr>
          <p:cNvPr id="5" name="Title 29"/>
          <p:cNvSpPr txBox="1">
            <a:spLocks/>
          </p:cNvSpPr>
          <p:nvPr/>
        </p:nvSpPr>
        <p:spPr>
          <a:xfrm>
            <a:off x="228600" y="-76200"/>
            <a:ext cx="86868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altLang="ja-JP"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Origin</a:t>
            </a:r>
            <a:r>
              <a:rPr kumimoji="0" lang="en-US" altLang="ja-JP" sz="4400" b="1" i="0" u="none" strike="noStrike" kern="1200" spc="50" normalizeH="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 of the Elements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6" name="TextBox 5"/>
          <p:cNvSpPr txBox="1"/>
          <p:nvPr/>
        </p:nvSpPr>
        <p:spPr>
          <a:xfrm>
            <a:off x="228600" y="6324600"/>
            <a:ext cx="8686800" cy="738664"/>
          </a:xfrm>
          <a:prstGeom prst="rect">
            <a:avLst/>
          </a:prstGeom>
          <a:noFill/>
        </p:spPr>
        <p:txBody>
          <a:bodyPr wrap="square" rtlCol="0">
            <a:spAutoFit/>
          </a:bodyPr>
          <a:lstStyle/>
          <a:p>
            <a:r>
              <a:rPr lang="ja-JP" altLang="en-US" sz="1400" dirty="0" smtClean="0"/>
              <a:t>「１」</a:t>
            </a:r>
            <a:r>
              <a:rPr lang="en-US" altLang="ja-JP" sz="1400" dirty="0" smtClean="0"/>
              <a:t> </a:t>
            </a:r>
            <a:r>
              <a:rPr lang="en-US" sz="1400" dirty="0" smtClean="0"/>
              <a:t>E. M. Burbidge, G. R. Burbidge, W. A. Fowler, and F. Hoyle, Rev. Mod. Phys. 29, 547 (1957)</a:t>
            </a:r>
          </a:p>
          <a:p>
            <a:r>
              <a:rPr lang="ja-JP" altLang="en-US" sz="1400" dirty="0" smtClean="0"/>
              <a:t>「</a:t>
            </a:r>
            <a:r>
              <a:rPr lang="en-US" altLang="ja-JP" sz="1400" dirty="0" smtClean="0"/>
              <a:t>2</a:t>
            </a:r>
            <a:r>
              <a:rPr lang="ja-JP" altLang="en-US" sz="1400" dirty="0" smtClean="0"/>
              <a:t>」</a:t>
            </a:r>
            <a:r>
              <a:rPr lang="en-US" altLang="ja-JP" sz="1400" dirty="0" smtClean="0"/>
              <a:t> </a:t>
            </a:r>
            <a:r>
              <a:rPr lang="en-US" sz="1400" dirty="0" smtClean="0"/>
              <a:t>A. G. W. Cameron, Chalk River Lab. Rep. CRL-41, A.E.C.L. No.</a:t>
            </a:r>
            <a:r>
              <a:rPr lang="ja-JP" altLang="en-US" sz="1400" dirty="0" smtClean="0"/>
              <a:t>　</a:t>
            </a:r>
            <a:r>
              <a:rPr lang="en-US" sz="1400" dirty="0" smtClean="0"/>
              <a:t>454, Ontario (1957)</a:t>
            </a:r>
          </a:p>
          <a:p>
            <a:endParaRPr lang="en-US" sz="1400" dirty="0"/>
          </a:p>
        </p:txBody>
      </p:sp>
      <p:sp>
        <p:nvSpPr>
          <p:cNvPr id="7" name="TextBox 6"/>
          <p:cNvSpPr txBox="1"/>
          <p:nvPr/>
        </p:nvSpPr>
        <p:spPr>
          <a:xfrm>
            <a:off x="5703055" y="3849469"/>
            <a:ext cx="1688345" cy="646331"/>
          </a:xfrm>
          <a:prstGeom prst="rect">
            <a:avLst/>
          </a:prstGeom>
          <a:noFill/>
        </p:spPr>
        <p:txBody>
          <a:bodyPr wrap="none" rtlCol="0">
            <a:spAutoFit/>
          </a:bodyPr>
          <a:lstStyle/>
          <a:p>
            <a:r>
              <a:rPr lang="en-US" dirty="0" smtClean="0">
                <a:solidFill>
                  <a:srgbClr val="660066"/>
                </a:solidFill>
              </a:rPr>
              <a:t>Periodic Table </a:t>
            </a:r>
          </a:p>
          <a:p>
            <a:r>
              <a:rPr lang="en-US" dirty="0" smtClean="0">
                <a:solidFill>
                  <a:srgbClr val="660066"/>
                </a:solidFill>
              </a:rPr>
              <a:t>of the Elements</a:t>
            </a:r>
            <a:endParaRPr lang="en-US" dirty="0">
              <a:solidFill>
                <a:srgbClr val="660066"/>
              </a:solidFill>
            </a:endParaRPr>
          </a:p>
        </p:txBody>
      </p:sp>
      <p:sp>
        <p:nvSpPr>
          <p:cNvPr id="9" name="Rounded Rectangle 8"/>
          <p:cNvSpPr/>
          <p:nvPr/>
        </p:nvSpPr>
        <p:spPr>
          <a:xfrm>
            <a:off x="4944055" y="3998176"/>
            <a:ext cx="219462" cy="228600"/>
          </a:xfrm>
          <a:prstGeom prst="roundRect">
            <a:avLst/>
          </a:prstGeom>
          <a:solidFill>
            <a:schemeClr val="accent6">
              <a:alpha val="3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1" name="Right Triangle 10"/>
          <p:cNvSpPr/>
          <p:nvPr/>
        </p:nvSpPr>
        <p:spPr>
          <a:xfrm>
            <a:off x="4944056" y="4222480"/>
            <a:ext cx="228600" cy="240268"/>
          </a:xfrm>
          <a:prstGeom prst="rtTriangle">
            <a:avLst/>
          </a:prstGeom>
          <a:solidFill>
            <a:schemeClr val="accent6">
              <a:alpha val="3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6" name="Rounded Rectangle 15"/>
          <p:cNvSpPr/>
          <p:nvPr/>
        </p:nvSpPr>
        <p:spPr>
          <a:xfrm>
            <a:off x="276845" y="2895600"/>
            <a:ext cx="219462" cy="293132"/>
          </a:xfrm>
          <a:prstGeom prst="roundRect">
            <a:avLst/>
          </a:prstGeom>
          <a:solidFill>
            <a:schemeClr val="accent3">
              <a:lumMod val="60000"/>
              <a:lumOff val="40000"/>
              <a:alpha val="50000"/>
            </a:schemeClr>
          </a:solidFill>
          <a:ln w="3175" cap="flat" cmpd="sng" algn="ctr">
            <a:solidFill>
              <a:schemeClr val="tx1"/>
            </a:solidFill>
            <a:prstDash val="solid"/>
            <a:round/>
            <a:headEnd type="none" w="med" len="med"/>
            <a:tailEnd type="none" w="med" len="med"/>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7" name="Rounded Rectangle 16"/>
          <p:cNvSpPr/>
          <p:nvPr/>
        </p:nvSpPr>
        <p:spPr>
          <a:xfrm>
            <a:off x="276845" y="4050268"/>
            <a:ext cx="219462" cy="293132"/>
          </a:xfrm>
          <a:prstGeom prst="roundRect">
            <a:avLst/>
          </a:prstGeom>
          <a:solidFill>
            <a:schemeClr val="bg1">
              <a:alpha val="50000"/>
            </a:schemeClr>
          </a:solidFill>
          <a:ln w="3175" cap="flat" cmpd="sng" algn="ctr">
            <a:solidFill>
              <a:schemeClr val="tx1"/>
            </a:solidFill>
            <a:prstDash val="solid"/>
            <a:round/>
            <a:headEnd type="none" w="med" len="med"/>
            <a:tailEnd type="none" w="med" len="med"/>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8" name="Rounded Rectangle 17"/>
          <p:cNvSpPr/>
          <p:nvPr/>
        </p:nvSpPr>
        <p:spPr>
          <a:xfrm>
            <a:off x="276845" y="2133600"/>
            <a:ext cx="219462" cy="293132"/>
          </a:xfrm>
          <a:prstGeom prst="roundRect">
            <a:avLst/>
          </a:prstGeom>
          <a:solidFill>
            <a:srgbClr val="FF0000">
              <a:alpha val="31000"/>
            </a:srgbClr>
          </a:solidFill>
          <a:ln w="3175" cap="flat" cmpd="sng" algn="ctr">
            <a:solidFill>
              <a:schemeClr val="tx1"/>
            </a:solidFill>
            <a:prstDash val="solid"/>
            <a:round/>
            <a:headEnd type="none" w="med" len="med"/>
            <a:tailEnd type="none" w="med" len="med"/>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9" name="Rounded Rectangle 18"/>
          <p:cNvSpPr/>
          <p:nvPr/>
        </p:nvSpPr>
        <p:spPr>
          <a:xfrm>
            <a:off x="276845" y="1383268"/>
            <a:ext cx="219462" cy="293132"/>
          </a:xfrm>
          <a:prstGeom prst="roundRect">
            <a:avLst/>
          </a:prstGeom>
          <a:solidFill>
            <a:srgbClr val="660066">
              <a:alpha val="37000"/>
            </a:srgbClr>
          </a:solidFill>
          <a:ln w="3175" cap="flat" cmpd="sng" algn="ctr">
            <a:solidFill>
              <a:schemeClr val="tx1"/>
            </a:solidFill>
            <a:prstDash val="solid"/>
            <a:round/>
            <a:headEnd type="none" w="med" len="med"/>
            <a:tailEnd type="none" w="med" len="med"/>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30" name="Rounded Rectangle 29"/>
          <p:cNvSpPr/>
          <p:nvPr/>
        </p:nvSpPr>
        <p:spPr>
          <a:xfrm>
            <a:off x="276845" y="5334000"/>
            <a:ext cx="219462" cy="293132"/>
          </a:xfrm>
          <a:prstGeom prst="roundRect">
            <a:avLst/>
          </a:prstGeom>
          <a:solidFill>
            <a:schemeClr val="accent4">
              <a:lumMod val="60000"/>
              <a:lumOff val="40000"/>
              <a:alpha val="50000"/>
            </a:schemeClr>
          </a:solidFill>
          <a:ln w="3175" cap="flat" cmpd="sng" algn="ctr">
            <a:solidFill>
              <a:schemeClr val="tx1"/>
            </a:solidFill>
            <a:prstDash val="solid"/>
            <a:round/>
            <a:headEnd type="none" w="med" len="med"/>
            <a:tailEnd type="none" w="med" len="med"/>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37" name="Rounded Rectangle 36"/>
          <p:cNvSpPr/>
          <p:nvPr/>
        </p:nvSpPr>
        <p:spPr>
          <a:xfrm>
            <a:off x="8803618" y="3998176"/>
            <a:ext cx="219462" cy="228600"/>
          </a:xfrm>
          <a:prstGeom prst="roundRect">
            <a:avLst/>
          </a:prstGeom>
          <a:solidFill>
            <a:schemeClr val="accent6">
              <a:alpha val="3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38" name="Rounded Rectangle 37"/>
          <p:cNvSpPr/>
          <p:nvPr/>
        </p:nvSpPr>
        <p:spPr>
          <a:xfrm>
            <a:off x="5172850" y="4240368"/>
            <a:ext cx="219462" cy="228600"/>
          </a:xfrm>
          <a:prstGeom prst="roundRect">
            <a:avLst/>
          </a:prstGeom>
          <a:solidFill>
            <a:srgbClr val="FF0000">
              <a:alpha val="38000"/>
            </a:srgb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39" name="Rounded Rectangle 38"/>
          <p:cNvSpPr/>
          <p:nvPr/>
        </p:nvSpPr>
        <p:spPr>
          <a:xfrm>
            <a:off x="7669369" y="4237644"/>
            <a:ext cx="219462" cy="228600"/>
          </a:xfrm>
          <a:prstGeom prst="roundRect">
            <a:avLst/>
          </a:prstGeom>
          <a:solidFill>
            <a:srgbClr val="FF0000">
              <a:alpha val="38000"/>
            </a:srgb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40" name="Rounded Rectangle 39"/>
          <p:cNvSpPr/>
          <p:nvPr/>
        </p:nvSpPr>
        <p:spPr>
          <a:xfrm>
            <a:off x="7907106" y="4240368"/>
            <a:ext cx="1115974" cy="228600"/>
          </a:xfrm>
          <a:prstGeom prst="roundRect">
            <a:avLst/>
          </a:prstGeom>
          <a:solidFill>
            <a:schemeClr val="accent3">
              <a:alpha val="2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41" name="Rounded Rectangle 40"/>
          <p:cNvSpPr/>
          <p:nvPr/>
        </p:nvSpPr>
        <p:spPr>
          <a:xfrm>
            <a:off x="4944056" y="4724400"/>
            <a:ext cx="1591450" cy="228600"/>
          </a:xfrm>
          <a:prstGeom prst="roundRect">
            <a:avLst/>
          </a:prstGeom>
          <a:solidFill>
            <a:schemeClr val="accent3">
              <a:alpha val="2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42" name="Rounded Rectangle 41"/>
          <p:cNvSpPr/>
          <p:nvPr/>
        </p:nvSpPr>
        <p:spPr>
          <a:xfrm>
            <a:off x="6535506" y="4724400"/>
            <a:ext cx="219462" cy="228600"/>
          </a:xfrm>
          <a:prstGeom prst="roundRect">
            <a:avLst/>
          </a:prstGeom>
          <a:solidFill>
            <a:schemeClr val="accent3">
              <a:alpha val="2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43" name="Rounded Rectangle 42"/>
          <p:cNvSpPr/>
          <p:nvPr/>
        </p:nvSpPr>
        <p:spPr>
          <a:xfrm>
            <a:off x="4953000" y="4495800"/>
            <a:ext cx="439312" cy="228600"/>
          </a:xfrm>
          <a:prstGeom prst="roundRect">
            <a:avLst>
              <a:gd name="adj" fmla="val 0"/>
            </a:avLst>
          </a:prstGeom>
          <a:solidFill>
            <a:schemeClr val="accent3">
              <a:alpha val="2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44" name="Rounded Rectangle 43"/>
          <p:cNvSpPr/>
          <p:nvPr/>
        </p:nvSpPr>
        <p:spPr>
          <a:xfrm>
            <a:off x="7678312" y="4486856"/>
            <a:ext cx="1344768" cy="228600"/>
          </a:xfrm>
          <a:prstGeom prst="roundRect">
            <a:avLst/>
          </a:prstGeom>
          <a:solidFill>
            <a:schemeClr val="accent3">
              <a:alpha val="2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45" name="Rounded Rectangle 44"/>
          <p:cNvSpPr/>
          <p:nvPr/>
        </p:nvSpPr>
        <p:spPr>
          <a:xfrm>
            <a:off x="5620912" y="5459568"/>
            <a:ext cx="3402168" cy="228600"/>
          </a:xfrm>
          <a:prstGeom prst="roundRect">
            <a:avLst/>
          </a:prstGeom>
          <a:solidFill>
            <a:schemeClr val="accent4">
              <a:alpha val="28000"/>
            </a:scheme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48" name="Rounded Rectangle 47"/>
          <p:cNvSpPr/>
          <p:nvPr/>
        </p:nvSpPr>
        <p:spPr>
          <a:xfrm>
            <a:off x="7888830" y="6019800"/>
            <a:ext cx="1134249" cy="228600"/>
          </a:xfrm>
          <a:prstGeom prst="roundRect">
            <a:avLst/>
          </a:prstGeom>
          <a:solidFill>
            <a:srgbClr val="4EA5D1">
              <a:alpha val="28000"/>
            </a:srgb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457200" y="1097772"/>
            <a:ext cx="8305800" cy="4731662"/>
          </a:xfrm>
          <a:prstGeom prst="rect">
            <a:avLst/>
          </a:prstGeom>
          <a:solidFill>
            <a:schemeClr val="accent6">
              <a:lumMod val="20000"/>
              <a:lumOff val="80000"/>
              <a:alpha val="40000"/>
            </a:schemeClr>
          </a:solidFill>
          <a:ln>
            <a:headEnd/>
            <a:tailEnd/>
          </a:ln>
        </p:spPr>
        <p:style>
          <a:lnRef idx="1">
            <a:schemeClr val="accent6"/>
          </a:lnRef>
          <a:fillRef idx="2">
            <a:schemeClr val="accent6"/>
          </a:fillRef>
          <a:effectRef idx="1">
            <a:schemeClr val="accent6"/>
          </a:effectRef>
          <a:fontRef idx="minor">
            <a:schemeClr val="dk1"/>
          </a:fontRef>
        </p:style>
        <p:txBody>
          <a:bodyPr wrap="none" anchor="ctr">
            <a:prstTxWarp prst="textNoShape">
              <a:avLst/>
            </a:prstTxWarp>
          </a:bodyPr>
          <a:lstStyle/>
          <a:p>
            <a:pPr algn="ctr"/>
            <a:endParaRPr lang="en-US" sz="2000" dirty="0">
              <a:latin typeface="Times New Roman" charset="0"/>
            </a:endParaRPr>
          </a:p>
        </p:txBody>
      </p:sp>
      <p:pic>
        <p:nvPicPr>
          <p:cNvPr id="4" name="Picture 3" descr="Aurora.jpg"/>
          <p:cNvPicPr>
            <a:picLocks noChangeAspect="1"/>
          </p:cNvPicPr>
          <p:nvPr/>
        </p:nvPicPr>
        <p:blipFill>
          <a:blip r:embed="rId2"/>
          <a:stretch>
            <a:fillRect/>
          </a:stretch>
        </p:blipFill>
        <p:spPr>
          <a:xfrm>
            <a:off x="0" y="-4659868"/>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457200" y="-76200"/>
            <a:ext cx="83058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The R-Process</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 </a:t>
            </a:r>
            <a:r>
              <a:rPr kumimoji="0" lang="en-US" altLang="ja-JP" sz="4400" b="1" i="0" u="none" strike="noStrike" kern="1200" spc="50" normalizeH="0" baseline="0" noProof="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Nucleosynthesis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6" name="Rectangle 5"/>
          <p:cNvSpPr/>
          <p:nvPr/>
        </p:nvSpPr>
        <p:spPr>
          <a:xfrm>
            <a:off x="6344999" y="685800"/>
            <a:ext cx="2799001" cy="369332"/>
          </a:xfrm>
          <a:prstGeom prst="rect">
            <a:avLst/>
          </a:prstGeom>
        </p:spPr>
        <p:txBody>
          <a:bodyPr wrap="none">
            <a:spAutoFit/>
          </a:bodyPr>
          <a:lstStyle/>
          <a:p>
            <a:r>
              <a:rPr lang="en-US" dirty="0" smtClean="0">
                <a:solidFill>
                  <a:srgbClr val="C45ABA"/>
                </a:solidFill>
                <a:sym typeface="Wingdings"/>
              </a:rPr>
              <a:t>R </a:t>
            </a:r>
            <a:r>
              <a:rPr lang="en-US" dirty="0" err="1" smtClean="0">
                <a:solidFill>
                  <a:srgbClr val="C45ABA"/>
                </a:solidFill>
                <a:sym typeface="Wingdings"/>
              </a:rPr>
              <a:t></a:t>
            </a:r>
            <a:r>
              <a:rPr lang="en-US" dirty="0" smtClean="0">
                <a:solidFill>
                  <a:srgbClr val="C45ABA"/>
                </a:solidFill>
                <a:sym typeface="Wingdings"/>
              </a:rPr>
              <a:t> R</a:t>
            </a:r>
            <a:r>
              <a:rPr lang="en-US" dirty="0" smtClean="0">
                <a:solidFill>
                  <a:srgbClr val="C45ABA"/>
                </a:solidFill>
              </a:rPr>
              <a:t>apid neutron-capture</a:t>
            </a:r>
            <a:endParaRPr lang="en-US" dirty="0">
              <a:solidFill>
                <a:srgbClr val="C45ABA"/>
              </a:solidFill>
            </a:endParaRPr>
          </a:p>
        </p:txBody>
      </p:sp>
      <p:sp>
        <p:nvSpPr>
          <p:cNvPr id="9" name="Rectangle 3"/>
          <p:cNvSpPr>
            <a:spLocks noChangeArrowheads="1"/>
          </p:cNvSpPr>
          <p:nvPr/>
        </p:nvSpPr>
        <p:spPr bwMode="auto">
          <a:xfrm>
            <a:off x="1828800" y="3251200"/>
            <a:ext cx="762000" cy="685800"/>
          </a:xfrm>
          <a:prstGeom prst="rect">
            <a:avLst/>
          </a:prstGeom>
          <a:noFill/>
          <a:ln w="57150">
            <a:solidFill>
              <a:schemeClr val="tx1"/>
            </a:solidFill>
            <a:miter lim="800000"/>
            <a:headEnd/>
            <a:tailEnd/>
          </a:ln>
          <a:effectLst/>
        </p:spPr>
        <p:txBody>
          <a:bodyPr wrap="none" anchor="ctr">
            <a:prstTxWarp prst="textNoShape">
              <a:avLst/>
            </a:prstTxWarp>
          </a:bodyPr>
          <a:lstStyle/>
          <a:p>
            <a:endParaRPr lang="en-US"/>
          </a:p>
        </p:txBody>
      </p:sp>
      <p:sp>
        <p:nvSpPr>
          <p:cNvPr id="10" name="Rectangle 4"/>
          <p:cNvSpPr>
            <a:spLocks noChangeArrowheads="1"/>
          </p:cNvSpPr>
          <p:nvPr/>
        </p:nvSpPr>
        <p:spPr bwMode="auto">
          <a:xfrm>
            <a:off x="3352800" y="3251200"/>
            <a:ext cx="762000" cy="685800"/>
          </a:xfrm>
          <a:prstGeom prst="rect">
            <a:avLst/>
          </a:prstGeom>
          <a:noFill/>
          <a:ln w="28575">
            <a:solidFill>
              <a:schemeClr val="tx1"/>
            </a:solidFill>
            <a:miter lim="800000"/>
            <a:headEnd/>
            <a:tailEnd/>
          </a:ln>
          <a:effectLst/>
        </p:spPr>
        <p:txBody>
          <a:bodyPr wrap="none" anchor="ctr">
            <a:prstTxWarp prst="textNoShape">
              <a:avLst/>
            </a:prstTxWarp>
          </a:bodyPr>
          <a:lstStyle/>
          <a:p>
            <a:endParaRPr lang="en-US"/>
          </a:p>
        </p:txBody>
      </p:sp>
      <p:sp>
        <p:nvSpPr>
          <p:cNvPr id="13" name="Rectangle 5"/>
          <p:cNvSpPr>
            <a:spLocks noChangeArrowheads="1"/>
          </p:cNvSpPr>
          <p:nvPr/>
        </p:nvSpPr>
        <p:spPr bwMode="auto">
          <a:xfrm>
            <a:off x="4876800" y="3251200"/>
            <a:ext cx="762000" cy="685800"/>
          </a:xfrm>
          <a:prstGeom prst="rect">
            <a:avLst/>
          </a:prstGeom>
          <a:noFill/>
          <a:ln w="28575">
            <a:solidFill>
              <a:schemeClr val="tx1"/>
            </a:solidFill>
            <a:miter lim="800000"/>
            <a:headEnd/>
            <a:tailEnd/>
          </a:ln>
          <a:effectLst/>
        </p:spPr>
        <p:txBody>
          <a:bodyPr wrap="none" anchor="ctr">
            <a:prstTxWarp prst="textNoShape">
              <a:avLst/>
            </a:prstTxWarp>
          </a:bodyPr>
          <a:lstStyle/>
          <a:p>
            <a:endParaRPr lang="en-US"/>
          </a:p>
        </p:txBody>
      </p:sp>
      <p:sp>
        <p:nvSpPr>
          <p:cNvPr id="14" name="Rectangle 6"/>
          <p:cNvSpPr>
            <a:spLocks noChangeArrowheads="1"/>
          </p:cNvSpPr>
          <p:nvPr/>
        </p:nvSpPr>
        <p:spPr bwMode="auto">
          <a:xfrm>
            <a:off x="6400800" y="3251200"/>
            <a:ext cx="762000" cy="685800"/>
          </a:xfrm>
          <a:prstGeom prst="rect">
            <a:avLst/>
          </a:prstGeom>
          <a:noFill/>
          <a:ln w="28575">
            <a:solidFill>
              <a:schemeClr val="tx1"/>
            </a:solidFill>
            <a:miter lim="800000"/>
            <a:headEnd/>
            <a:tailEnd/>
          </a:ln>
          <a:effectLst/>
        </p:spPr>
        <p:txBody>
          <a:bodyPr wrap="none" anchor="ctr">
            <a:prstTxWarp prst="textNoShape">
              <a:avLst/>
            </a:prstTxWarp>
          </a:bodyPr>
          <a:lstStyle/>
          <a:p>
            <a:endParaRPr lang="en-US"/>
          </a:p>
        </p:txBody>
      </p:sp>
      <p:grpSp>
        <p:nvGrpSpPr>
          <p:cNvPr id="2" name="Group 7"/>
          <p:cNvGrpSpPr>
            <a:grpSpLocks/>
          </p:cNvGrpSpPr>
          <p:nvPr/>
        </p:nvGrpSpPr>
        <p:grpSpPr bwMode="auto">
          <a:xfrm>
            <a:off x="4114800" y="2184400"/>
            <a:ext cx="762000" cy="228600"/>
            <a:chOff x="2496" y="1392"/>
            <a:chExt cx="480" cy="144"/>
          </a:xfrm>
        </p:grpSpPr>
        <p:sp>
          <p:nvSpPr>
            <p:cNvPr id="16" name="Line 8"/>
            <p:cNvSpPr>
              <a:spLocks noChangeShapeType="1"/>
            </p:cNvSpPr>
            <p:nvPr/>
          </p:nvSpPr>
          <p:spPr bwMode="auto">
            <a:xfrm>
              <a:off x="2496" y="1392"/>
              <a:ext cx="480" cy="0"/>
            </a:xfrm>
            <a:prstGeom prst="line">
              <a:avLst/>
            </a:prstGeom>
            <a:noFill/>
            <a:ln w="38100">
              <a:solidFill>
                <a:srgbClr val="660066"/>
              </a:solidFill>
              <a:round/>
              <a:headEnd/>
              <a:tailEnd type="triangle" w="med" len="med"/>
            </a:ln>
            <a:effectLst/>
          </p:spPr>
          <p:txBody>
            <a:bodyPr>
              <a:prstTxWarp prst="textNoShape">
                <a:avLst/>
              </a:prstTxWarp>
            </a:bodyPr>
            <a:lstStyle/>
            <a:p>
              <a:endParaRPr lang="en-US"/>
            </a:p>
          </p:txBody>
        </p:sp>
        <p:sp>
          <p:nvSpPr>
            <p:cNvPr id="17" name="Line 9"/>
            <p:cNvSpPr>
              <a:spLocks noChangeShapeType="1"/>
            </p:cNvSpPr>
            <p:nvPr/>
          </p:nvSpPr>
          <p:spPr bwMode="auto">
            <a:xfrm>
              <a:off x="2496" y="1536"/>
              <a:ext cx="480" cy="0"/>
            </a:xfrm>
            <a:prstGeom prst="line">
              <a:avLst/>
            </a:prstGeom>
            <a:noFill/>
            <a:ln w="38100">
              <a:solidFill>
                <a:srgbClr val="FEC60B"/>
              </a:solidFill>
              <a:round/>
              <a:headEnd type="triangle" w="med" len="med"/>
              <a:tailEnd/>
            </a:ln>
            <a:effectLst/>
          </p:spPr>
          <p:txBody>
            <a:bodyPr>
              <a:prstTxWarp prst="textNoShape">
                <a:avLst/>
              </a:prstTxWarp>
            </a:bodyPr>
            <a:lstStyle/>
            <a:p>
              <a:endParaRPr lang="en-US"/>
            </a:p>
          </p:txBody>
        </p:sp>
      </p:grpSp>
      <p:grpSp>
        <p:nvGrpSpPr>
          <p:cNvPr id="3" name="Group 10"/>
          <p:cNvGrpSpPr>
            <a:grpSpLocks/>
          </p:cNvGrpSpPr>
          <p:nvPr/>
        </p:nvGrpSpPr>
        <p:grpSpPr bwMode="auto">
          <a:xfrm>
            <a:off x="1676400" y="3708400"/>
            <a:ext cx="4724400" cy="1079500"/>
            <a:chOff x="960" y="2352"/>
            <a:chExt cx="2976" cy="680"/>
          </a:xfrm>
        </p:grpSpPr>
        <p:sp>
          <p:nvSpPr>
            <p:cNvPr id="19" name="Line 11"/>
            <p:cNvSpPr>
              <a:spLocks noChangeShapeType="1"/>
            </p:cNvSpPr>
            <p:nvPr/>
          </p:nvSpPr>
          <p:spPr bwMode="auto">
            <a:xfrm>
              <a:off x="3456" y="2352"/>
              <a:ext cx="480" cy="0"/>
            </a:xfrm>
            <a:prstGeom prst="line">
              <a:avLst/>
            </a:prstGeom>
            <a:noFill/>
            <a:ln w="38100">
              <a:solidFill>
                <a:srgbClr val="FEC60B"/>
              </a:solidFill>
              <a:round/>
              <a:headEnd type="triangle" w="med" len="med"/>
              <a:tailEnd/>
            </a:ln>
            <a:effectLst/>
          </p:spPr>
          <p:txBody>
            <a:bodyPr>
              <a:prstTxWarp prst="textNoShape">
                <a:avLst/>
              </a:prstTxWarp>
            </a:bodyPr>
            <a:lstStyle/>
            <a:p>
              <a:endParaRPr lang="en-US"/>
            </a:p>
          </p:txBody>
        </p:sp>
        <p:sp>
          <p:nvSpPr>
            <p:cNvPr id="20" name="Line 12"/>
            <p:cNvSpPr>
              <a:spLocks noChangeShapeType="1"/>
            </p:cNvSpPr>
            <p:nvPr/>
          </p:nvSpPr>
          <p:spPr bwMode="auto">
            <a:xfrm>
              <a:off x="2496" y="2352"/>
              <a:ext cx="480" cy="0"/>
            </a:xfrm>
            <a:prstGeom prst="line">
              <a:avLst/>
            </a:prstGeom>
            <a:noFill/>
            <a:ln w="38100">
              <a:solidFill>
                <a:srgbClr val="FEC60B"/>
              </a:solidFill>
              <a:round/>
              <a:headEnd type="triangle" w="med" len="med"/>
              <a:tailEnd/>
            </a:ln>
            <a:effectLst/>
          </p:spPr>
          <p:txBody>
            <a:bodyPr>
              <a:prstTxWarp prst="textNoShape">
                <a:avLst/>
              </a:prstTxWarp>
            </a:bodyPr>
            <a:lstStyle/>
            <a:p>
              <a:endParaRPr lang="en-US"/>
            </a:p>
          </p:txBody>
        </p:sp>
        <p:sp>
          <p:nvSpPr>
            <p:cNvPr id="21" name="Line 13"/>
            <p:cNvSpPr>
              <a:spLocks noChangeShapeType="1"/>
            </p:cNvSpPr>
            <p:nvPr/>
          </p:nvSpPr>
          <p:spPr bwMode="auto">
            <a:xfrm>
              <a:off x="1536" y="2352"/>
              <a:ext cx="480" cy="0"/>
            </a:xfrm>
            <a:prstGeom prst="line">
              <a:avLst/>
            </a:prstGeom>
            <a:noFill/>
            <a:ln w="38100">
              <a:solidFill>
                <a:srgbClr val="FEC60B"/>
              </a:solidFill>
              <a:round/>
              <a:headEnd type="triangle" w="med" len="med"/>
              <a:tailEnd/>
            </a:ln>
            <a:effectLst/>
          </p:spPr>
          <p:txBody>
            <a:bodyPr>
              <a:prstTxWarp prst="textNoShape">
                <a:avLst/>
              </a:prstTxWarp>
            </a:bodyPr>
            <a:lstStyle/>
            <a:p>
              <a:endParaRPr lang="en-US"/>
            </a:p>
          </p:txBody>
        </p:sp>
        <p:sp>
          <p:nvSpPr>
            <p:cNvPr id="22" name="Line 14"/>
            <p:cNvSpPr>
              <a:spLocks noChangeShapeType="1"/>
            </p:cNvSpPr>
            <p:nvPr/>
          </p:nvSpPr>
          <p:spPr bwMode="auto">
            <a:xfrm>
              <a:off x="1776" y="2352"/>
              <a:ext cx="96" cy="432"/>
            </a:xfrm>
            <a:prstGeom prst="line">
              <a:avLst/>
            </a:prstGeom>
            <a:noFill/>
            <a:ln w="28575">
              <a:solidFill>
                <a:schemeClr val="accent2"/>
              </a:solidFill>
              <a:round/>
              <a:headEnd/>
              <a:tailEnd/>
            </a:ln>
            <a:effectLst/>
          </p:spPr>
          <p:txBody>
            <a:bodyPr>
              <a:prstTxWarp prst="textNoShape">
                <a:avLst/>
              </a:prstTxWarp>
            </a:bodyPr>
            <a:lstStyle/>
            <a:p>
              <a:endParaRPr lang="en-US"/>
            </a:p>
          </p:txBody>
        </p:sp>
        <p:sp>
          <p:nvSpPr>
            <p:cNvPr id="23" name="Text Box 15"/>
            <p:cNvSpPr txBox="1">
              <a:spLocks noChangeArrowheads="1"/>
            </p:cNvSpPr>
            <p:nvPr/>
          </p:nvSpPr>
          <p:spPr bwMode="auto">
            <a:xfrm>
              <a:off x="960" y="2780"/>
              <a:ext cx="1817" cy="252"/>
            </a:xfrm>
            <a:prstGeom prst="rect">
              <a:avLst/>
            </a:prstGeom>
            <a:noFill/>
            <a:ln w="9525">
              <a:noFill/>
              <a:miter lim="800000"/>
              <a:headEnd/>
              <a:tailEnd/>
            </a:ln>
            <a:effectLst/>
          </p:spPr>
          <p:txBody>
            <a:bodyPr wrap="none">
              <a:prstTxWarp prst="textNoShape">
                <a:avLst/>
              </a:prstTxWarp>
              <a:spAutoFit/>
            </a:bodyPr>
            <a:lstStyle/>
            <a:p>
              <a:r>
                <a:rPr lang="en-US" sz="2000" b="1" dirty="0">
                  <a:solidFill>
                    <a:schemeClr val="accent2"/>
                  </a:solidFill>
                  <a:latin typeface="Times New Roman" charset="0"/>
                </a:rPr>
                <a:t>(</a:t>
              </a:r>
              <a:r>
                <a:rPr lang="en-US" sz="2000" b="1" dirty="0" err="1">
                  <a:solidFill>
                    <a:schemeClr val="accent2"/>
                  </a:solidFill>
                  <a:latin typeface="Symbol" charset="2"/>
                </a:rPr>
                <a:t>g</a:t>
              </a:r>
              <a:r>
                <a:rPr lang="en-US" sz="2000" b="1" dirty="0" err="1">
                  <a:solidFill>
                    <a:schemeClr val="accent2"/>
                  </a:solidFill>
                  <a:latin typeface="Times New Roman" charset="0"/>
                </a:rPr>
                <a:t>,n</a:t>
              </a:r>
              <a:r>
                <a:rPr lang="en-US" sz="2000" b="1" dirty="0">
                  <a:solidFill>
                    <a:schemeClr val="accent2"/>
                  </a:solidFill>
                  <a:latin typeface="Times New Roman" charset="0"/>
                </a:rPr>
                <a:t>) photodisintegration</a:t>
              </a:r>
            </a:p>
          </p:txBody>
        </p:sp>
      </p:grpSp>
      <p:grpSp>
        <p:nvGrpSpPr>
          <p:cNvPr id="7" name="Group 16"/>
          <p:cNvGrpSpPr>
            <a:grpSpLocks/>
          </p:cNvGrpSpPr>
          <p:nvPr/>
        </p:nvGrpSpPr>
        <p:grpSpPr bwMode="auto">
          <a:xfrm>
            <a:off x="4343400" y="3251200"/>
            <a:ext cx="2582863" cy="1447800"/>
            <a:chOff x="2640" y="2064"/>
            <a:chExt cx="1627" cy="912"/>
          </a:xfrm>
        </p:grpSpPr>
        <p:sp>
          <p:nvSpPr>
            <p:cNvPr id="25" name="Rectangle 17"/>
            <p:cNvSpPr>
              <a:spLocks noChangeArrowheads="1"/>
            </p:cNvSpPr>
            <p:nvPr/>
          </p:nvSpPr>
          <p:spPr bwMode="auto">
            <a:xfrm>
              <a:off x="2976" y="2064"/>
              <a:ext cx="480" cy="432"/>
            </a:xfrm>
            <a:prstGeom prst="rect">
              <a:avLst/>
            </a:prstGeom>
            <a:noFill/>
            <a:ln w="57150">
              <a:solidFill>
                <a:srgbClr val="FF0000"/>
              </a:solidFill>
              <a:miter lim="800000"/>
              <a:headEnd/>
              <a:tailEnd/>
            </a:ln>
            <a:effectLst/>
          </p:spPr>
          <p:txBody>
            <a:bodyPr wrap="none" anchor="ctr">
              <a:prstTxWarp prst="textNoShape">
                <a:avLst/>
              </a:prstTxWarp>
            </a:bodyPr>
            <a:lstStyle/>
            <a:p>
              <a:endParaRPr lang="en-US"/>
            </a:p>
          </p:txBody>
        </p:sp>
        <p:sp>
          <p:nvSpPr>
            <p:cNvPr id="26" name="Text Box 18"/>
            <p:cNvSpPr txBox="1">
              <a:spLocks noChangeArrowheads="1"/>
            </p:cNvSpPr>
            <p:nvPr/>
          </p:nvSpPr>
          <p:spPr bwMode="auto">
            <a:xfrm>
              <a:off x="2640" y="2530"/>
              <a:ext cx="1627" cy="446"/>
            </a:xfrm>
            <a:prstGeom prst="rect">
              <a:avLst/>
            </a:prstGeom>
            <a:noFill/>
            <a:ln w="9525">
              <a:noFill/>
              <a:miter lim="800000"/>
              <a:headEnd/>
              <a:tailEnd/>
            </a:ln>
            <a:effectLst/>
          </p:spPr>
          <p:txBody>
            <a:bodyPr wrap="none">
              <a:prstTxWarp prst="textNoShape">
                <a:avLst/>
              </a:prstTxWarp>
              <a:spAutoFit/>
            </a:bodyPr>
            <a:lstStyle/>
            <a:p>
              <a:pPr algn="ctr"/>
              <a:r>
                <a:rPr lang="en-US" sz="2000" b="1" dirty="0" smtClean="0">
                  <a:solidFill>
                    <a:srgbClr val="FF0000"/>
                  </a:solidFill>
                </a:rPr>
                <a:t>(</a:t>
              </a:r>
              <a:r>
                <a:rPr lang="en-US" sz="2000" b="1" dirty="0" err="1" smtClean="0">
                  <a:solidFill>
                    <a:srgbClr val="FF0000"/>
                  </a:solidFill>
                </a:rPr>
                <a:t>n,γ)/(γ,n</a:t>
              </a:r>
              <a:r>
                <a:rPr lang="en-US" sz="2000" b="1" dirty="0" smtClean="0">
                  <a:solidFill>
                    <a:srgbClr val="FF0000"/>
                  </a:solidFill>
                </a:rPr>
                <a:t>) equilibrium</a:t>
              </a:r>
              <a:r>
                <a:rPr lang="en-US" sz="2000" b="1" dirty="0" smtClean="0">
                  <a:solidFill>
                    <a:srgbClr val="FF0000"/>
                  </a:solidFill>
                  <a:latin typeface="Times New Roman" charset="0"/>
                </a:rPr>
                <a:t/>
              </a:r>
              <a:br>
                <a:rPr lang="en-US" sz="2000" b="1" dirty="0" smtClean="0">
                  <a:solidFill>
                    <a:srgbClr val="FF0000"/>
                  </a:solidFill>
                  <a:latin typeface="Times New Roman" charset="0"/>
                </a:rPr>
              </a:br>
              <a:r>
                <a:rPr lang="en-US" sz="2000" b="1" dirty="0">
                  <a:solidFill>
                    <a:srgbClr val="FF0000"/>
                  </a:solidFill>
                  <a:latin typeface="Times New Roman" charset="0"/>
                </a:rPr>
                <a:t>“waiting point”</a:t>
              </a:r>
            </a:p>
          </p:txBody>
        </p:sp>
      </p:grpSp>
      <p:grpSp>
        <p:nvGrpSpPr>
          <p:cNvPr id="11" name="Group 19"/>
          <p:cNvGrpSpPr>
            <a:grpSpLocks/>
          </p:cNvGrpSpPr>
          <p:nvPr/>
        </p:nvGrpSpPr>
        <p:grpSpPr bwMode="auto">
          <a:xfrm>
            <a:off x="3352800" y="1955800"/>
            <a:ext cx="2276475" cy="1295400"/>
            <a:chOff x="2016" y="1248"/>
            <a:chExt cx="1434" cy="816"/>
          </a:xfrm>
        </p:grpSpPr>
        <p:sp>
          <p:nvSpPr>
            <p:cNvPr id="28" name="Rectangle 20"/>
            <p:cNvSpPr>
              <a:spLocks noChangeArrowheads="1"/>
            </p:cNvSpPr>
            <p:nvPr/>
          </p:nvSpPr>
          <p:spPr bwMode="auto">
            <a:xfrm>
              <a:off x="2016" y="1248"/>
              <a:ext cx="480" cy="432"/>
            </a:xfrm>
            <a:prstGeom prst="rect">
              <a:avLst/>
            </a:prstGeom>
            <a:noFill/>
            <a:ln w="28575">
              <a:solidFill>
                <a:schemeClr val="tx1"/>
              </a:solidFill>
              <a:miter lim="800000"/>
              <a:headEnd/>
              <a:tailEnd/>
            </a:ln>
            <a:effectLst/>
          </p:spPr>
          <p:txBody>
            <a:bodyPr wrap="none" anchor="ctr">
              <a:prstTxWarp prst="textNoShape">
                <a:avLst/>
              </a:prstTxWarp>
            </a:bodyPr>
            <a:lstStyle/>
            <a:p>
              <a:endParaRPr lang="en-US"/>
            </a:p>
          </p:txBody>
        </p:sp>
        <p:grpSp>
          <p:nvGrpSpPr>
            <p:cNvPr id="12" name="Group 21"/>
            <p:cNvGrpSpPr>
              <a:grpSpLocks/>
            </p:cNvGrpSpPr>
            <p:nvPr/>
          </p:nvGrpSpPr>
          <p:grpSpPr bwMode="auto">
            <a:xfrm>
              <a:off x="2496" y="1632"/>
              <a:ext cx="954" cy="432"/>
              <a:chOff x="2496" y="1632"/>
              <a:chExt cx="954" cy="432"/>
            </a:xfrm>
          </p:grpSpPr>
          <p:sp>
            <p:nvSpPr>
              <p:cNvPr id="30" name="Line 22"/>
              <p:cNvSpPr>
                <a:spLocks noChangeShapeType="1"/>
              </p:cNvSpPr>
              <p:nvPr/>
            </p:nvSpPr>
            <p:spPr bwMode="auto">
              <a:xfrm flipH="1" flipV="1">
                <a:off x="2496" y="1680"/>
                <a:ext cx="480" cy="384"/>
              </a:xfrm>
              <a:prstGeom prst="line">
                <a:avLst/>
              </a:prstGeom>
              <a:noFill/>
              <a:ln w="38100">
                <a:solidFill>
                  <a:schemeClr val="accent5">
                    <a:lumMod val="60000"/>
                    <a:lumOff val="40000"/>
                  </a:schemeClr>
                </a:solidFill>
                <a:round/>
                <a:headEnd/>
                <a:tailEnd type="triangle" w="med" len="med"/>
              </a:ln>
              <a:effectLst/>
            </p:spPr>
            <p:txBody>
              <a:bodyPr>
                <a:prstTxWarp prst="textNoShape">
                  <a:avLst/>
                </a:prstTxWarp>
              </a:bodyPr>
              <a:lstStyle/>
              <a:p>
                <a:endParaRPr lang="en-US"/>
              </a:p>
            </p:txBody>
          </p:sp>
          <p:sp>
            <p:nvSpPr>
              <p:cNvPr id="31" name="Text Box 23"/>
              <p:cNvSpPr txBox="1">
                <a:spLocks noChangeArrowheads="1"/>
              </p:cNvSpPr>
              <p:nvPr/>
            </p:nvSpPr>
            <p:spPr bwMode="auto">
              <a:xfrm>
                <a:off x="2736" y="1632"/>
                <a:ext cx="714" cy="252"/>
              </a:xfrm>
              <a:prstGeom prst="rect">
                <a:avLst/>
              </a:prstGeom>
              <a:noFill/>
              <a:ln w="9525">
                <a:noFill/>
                <a:miter lim="800000"/>
                <a:headEnd/>
                <a:tailEnd/>
              </a:ln>
              <a:effectLst/>
            </p:spPr>
            <p:txBody>
              <a:bodyPr wrap="none">
                <a:prstTxWarp prst="textNoShape">
                  <a:avLst/>
                </a:prstTxWarp>
                <a:spAutoFit/>
              </a:bodyPr>
              <a:lstStyle/>
              <a:p>
                <a:r>
                  <a:rPr lang="en-US" sz="2000" b="1" dirty="0" err="1" smtClean="0">
                    <a:solidFill>
                      <a:schemeClr val="accent5">
                        <a:lumMod val="60000"/>
                        <a:lumOff val="40000"/>
                      </a:schemeClr>
                    </a:solidFill>
                    <a:latin typeface="Symbol" charset="2"/>
                  </a:rPr>
                  <a:t>b</a:t>
                </a:r>
                <a:r>
                  <a:rPr lang="en-US" sz="2000" b="1" baseline="30000" dirty="0" smtClean="0">
                    <a:solidFill>
                      <a:schemeClr val="accent5">
                        <a:lumMod val="60000"/>
                        <a:lumOff val="40000"/>
                      </a:schemeClr>
                    </a:solidFill>
                    <a:latin typeface="Symbol" charset="2"/>
                  </a:rPr>
                  <a:t>-</a:t>
                </a:r>
                <a:r>
                  <a:rPr lang="en-US" sz="2000" b="1" dirty="0" smtClean="0">
                    <a:solidFill>
                      <a:schemeClr val="accent5">
                        <a:lumMod val="60000"/>
                        <a:lumOff val="40000"/>
                      </a:schemeClr>
                    </a:solidFill>
                    <a:latin typeface="Times New Roman" charset="0"/>
                  </a:rPr>
                  <a:t>-</a:t>
                </a:r>
                <a:r>
                  <a:rPr lang="en-US" sz="2000" b="1" dirty="0">
                    <a:solidFill>
                      <a:schemeClr val="accent5">
                        <a:lumMod val="60000"/>
                        <a:lumOff val="40000"/>
                      </a:schemeClr>
                    </a:solidFill>
                    <a:latin typeface="Times New Roman" charset="0"/>
                  </a:rPr>
                  <a:t>decay</a:t>
                </a:r>
              </a:p>
            </p:txBody>
          </p:sp>
        </p:grpSp>
      </p:grpSp>
      <p:sp>
        <p:nvSpPr>
          <p:cNvPr id="32" name="Text Box 24"/>
          <p:cNvSpPr txBox="1">
            <a:spLocks noChangeArrowheads="1"/>
          </p:cNvSpPr>
          <p:nvPr/>
        </p:nvSpPr>
        <p:spPr bwMode="auto">
          <a:xfrm>
            <a:off x="533400" y="1066800"/>
            <a:ext cx="4148592" cy="707886"/>
          </a:xfrm>
          <a:prstGeom prst="rect">
            <a:avLst/>
          </a:prstGeom>
          <a:noFill/>
          <a:ln w="9525">
            <a:noFill/>
            <a:miter lim="800000"/>
            <a:headEnd/>
            <a:tailEnd/>
          </a:ln>
          <a:effectLst/>
        </p:spPr>
        <p:txBody>
          <a:bodyPr wrap="none">
            <a:prstTxWarp prst="textNoShape">
              <a:avLst/>
            </a:prstTxWarp>
            <a:spAutoFit/>
          </a:bodyPr>
          <a:lstStyle/>
          <a:p>
            <a:pPr lvl="0"/>
            <a:r>
              <a:rPr lang="en-US" sz="2000" dirty="0" smtClean="0">
                <a:latin typeface="Arial" charset="0"/>
              </a:rPr>
              <a:t>T</a:t>
            </a:r>
            <a:r>
              <a:rPr lang="en-US" sz="2000" dirty="0" smtClean="0">
                <a:latin typeface="Times New Roman" charset="0"/>
              </a:rPr>
              <a:t>~</a:t>
            </a:r>
            <a:r>
              <a:rPr lang="en-US" sz="2000" dirty="0" smtClean="0">
                <a:latin typeface="Arial" charset="0"/>
              </a:rPr>
              <a:t>1-2 GK</a:t>
            </a:r>
            <a:r>
              <a:rPr lang="el-GR" sz="2000" dirty="0" smtClean="0">
                <a:latin typeface="Arial" charset="0"/>
              </a:rPr>
              <a:t>, </a:t>
            </a:r>
            <a:r>
              <a:rPr lang="en-US" sz="2000" dirty="0" smtClean="0">
                <a:latin typeface="Arial" charset="0"/>
              </a:rPr>
              <a:t>n</a:t>
            </a:r>
            <a:r>
              <a:rPr lang="en-US" sz="2000" baseline="-25000" dirty="0" smtClean="0">
                <a:latin typeface="Arial" charset="0"/>
              </a:rPr>
              <a:t>n</a:t>
            </a:r>
            <a:r>
              <a:rPr lang="en-US" sz="2000" dirty="0" smtClean="0">
                <a:latin typeface="Times New Roman" charset="0"/>
              </a:rPr>
              <a:t>~</a:t>
            </a:r>
            <a:r>
              <a:rPr lang="en-US" sz="2000" dirty="0" smtClean="0">
                <a:latin typeface="Arial" charset="0"/>
              </a:rPr>
              <a:t>10</a:t>
            </a:r>
            <a:r>
              <a:rPr lang="en-US" sz="2000" baseline="30000" dirty="0" smtClean="0">
                <a:latin typeface="Arial" charset="0"/>
              </a:rPr>
              <a:t>2</a:t>
            </a:r>
            <a:r>
              <a:rPr lang="el-GR" sz="2000" baseline="30000" dirty="0" smtClean="0">
                <a:latin typeface="Arial" charset="0"/>
              </a:rPr>
              <a:t>0</a:t>
            </a:r>
            <a:r>
              <a:rPr lang="el-GR" sz="2000" dirty="0" smtClean="0">
                <a:latin typeface="Arial" charset="0"/>
              </a:rPr>
              <a:t>-</a:t>
            </a:r>
            <a:r>
              <a:rPr lang="en-US" sz="2000" smtClean="0">
                <a:latin typeface="Arial" charset="0"/>
              </a:rPr>
              <a:t>10</a:t>
            </a:r>
            <a:r>
              <a:rPr lang="en-US" sz="2000" baseline="30000" smtClean="0">
                <a:latin typeface="Arial" charset="0"/>
              </a:rPr>
              <a:t>26</a:t>
            </a:r>
            <a:r>
              <a:rPr lang="en-US" sz="2000" smtClean="0">
                <a:latin typeface="Arial" charset="0"/>
              </a:rPr>
              <a:t> </a:t>
            </a:r>
            <a:r>
              <a:rPr lang="en-US" sz="2000" dirty="0" smtClean="0">
                <a:latin typeface="Arial" charset="0"/>
              </a:rPr>
              <a:t>/cm</a:t>
            </a:r>
            <a:r>
              <a:rPr lang="en-US" sz="2000" baseline="30000" dirty="0" smtClean="0">
                <a:latin typeface="Arial" charset="0"/>
              </a:rPr>
              <a:t>3</a:t>
            </a:r>
            <a:endParaRPr lang="en-US" sz="2000" dirty="0" smtClean="0">
              <a:latin typeface="Times New Roman" charset="0"/>
            </a:endParaRPr>
          </a:p>
          <a:p>
            <a:r>
              <a:rPr lang="en-US" sz="2000" dirty="0">
                <a:latin typeface="Times New Roman" charset="0"/>
              </a:rPr>
              <a:t>Density: 300 g/cm3 (~60% neutrons !)</a:t>
            </a:r>
          </a:p>
        </p:txBody>
      </p:sp>
      <p:sp>
        <p:nvSpPr>
          <p:cNvPr id="33" name="Line 25"/>
          <p:cNvSpPr>
            <a:spLocks noChangeShapeType="1"/>
          </p:cNvSpPr>
          <p:nvPr/>
        </p:nvSpPr>
        <p:spPr bwMode="auto">
          <a:xfrm>
            <a:off x="758825" y="2184400"/>
            <a:ext cx="12954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34" name="Text Box 26"/>
          <p:cNvSpPr txBox="1">
            <a:spLocks noChangeArrowheads="1"/>
          </p:cNvSpPr>
          <p:nvPr/>
        </p:nvSpPr>
        <p:spPr bwMode="auto">
          <a:xfrm>
            <a:off x="457200" y="1774686"/>
            <a:ext cx="1854200" cy="396875"/>
          </a:xfrm>
          <a:prstGeom prst="rect">
            <a:avLst/>
          </a:prstGeom>
          <a:noFill/>
          <a:ln w="9525">
            <a:noFill/>
            <a:miter lim="800000"/>
            <a:headEnd/>
            <a:tailEnd/>
          </a:ln>
          <a:effectLst/>
        </p:spPr>
        <p:txBody>
          <a:bodyPr wrap="none">
            <a:prstTxWarp prst="textNoShape">
              <a:avLst/>
            </a:prstTxWarp>
            <a:spAutoFit/>
          </a:bodyPr>
          <a:lstStyle/>
          <a:p>
            <a:r>
              <a:rPr lang="en-US" sz="2000" dirty="0">
                <a:latin typeface="Times New Roman" charset="0"/>
              </a:rPr>
              <a:t>Neutron number</a:t>
            </a:r>
          </a:p>
        </p:txBody>
      </p:sp>
      <p:sp>
        <p:nvSpPr>
          <p:cNvPr id="35" name="Line 27"/>
          <p:cNvSpPr>
            <a:spLocks noChangeShapeType="1"/>
          </p:cNvSpPr>
          <p:nvPr/>
        </p:nvSpPr>
        <p:spPr bwMode="auto">
          <a:xfrm rot="16216851">
            <a:off x="270668" y="2964657"/>
            <a:ext cx="1295400" cy="1588"/>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36" name="Text Box 28"/>
          <p:cNvSpPr txBox="1">
            <a:spLocks noChangeArrowheads="1"/>
          </p:cNvSpPr>
          <p:nvPr/>
        </p:nvSpPr>
        <p:spPr bwMode="auto">
          <a:xfrm rot="16206825">
            <a:off x="-191988" y="2822828"/>
            <a:ext cx="1698625" cy="396875"/>
          </a:xfrm>
          <a:prstGeom prst="rect">
            <a:avLst/>
          </a:prstGeom>
          <a:noFill/>
          <a:ln w="9525">
            <a:noFill/>
            <a:miter lim="800000"/>
            <a:headEnd/>
            <a:tailEnd/>
          </a:ln>
          <a:effectLst/>
        </p:spPr>
        <p:txBody>
          <a:bodyPr wrap="none">
            <a:prstTxWarp prst="textNoShape">
              <a:avLst/>
            </a:prstTxWarp>
            <a:spAutoFit/>
          </a:bodyPr>
          <a:lstStyle/>
          <a:p>
            <a:r>
              <a:rPr lang="en-US" sz="2000" dirty="0">
                <a:latin typeface="Times New Roman" charset="0"/>
              </a:rPr>
              <a:t>Proton number</a:t>
            </a:r>
          </a:p>
        </p:txBody>
      </p:sp>
      <p:sp>
        <p:nvSpPr>
          <p:cNvPr id="37" name="Text Box 29"/>
          <p:cNvSpPr txBox="1">
            <a:spLocks noChangeArrowheads="1"/>
          </p:cNvSpPr>
          <p:nvPr/>
        </p:nvSpPr>
        <p:spPr bwMode="auto">
          <a:xfrm>
            <a:off x="1858963" y="3368675"/>
            <a:ext cx="677862" cy="396875"/>
          </a:xfrm>
          <a:prstGeom prst="rect">
            <a:avLst/>
          </a:prstGeom>
          <a:noFill/>
          <a:ln w="9525">
            <a:noFill/>
            <a:miter lim="800000"/>
            <a:headEnd/>
            <a:tailEnd/>
          </a:ln>
          <a:effectLst/>
        </p:spPr>
        <p:txBody>
          <a:bodyPr wrap="none">
            <a:prstTxWarp prst="textNoShape">
              <a:avLst/>
            </a:prstTxWarp>
            <a:spAutoFit/>
          </a:bodyPr>
          <a:lstStyle/>
          <a:p>
            <a:r>
              <a:rPr lang="en-US" sz="2000">
                <a:latin typeface="Times New Roman" charset="0"/>
              </a:rPr>
              <a:t>Seed</a:t>
            </a:r>
          </a:p>
        </p:txBody>
      </p:sp>
      <p:grpSp>
        <p:nvGrpSpPr>
          <p:cNvPr id="15" name="Group 30"/>
          <p:cNvGrpSpPr>
            <a:grpSpLocks/>
          </p:cNvGrpSpPr>
          <p:nvPr/>
        </p:nvGrpSpPr>
        <p:grpSpPr bwMode="auto">
          <a:xfrm>
            <a:off x="1143000" y="1174750"/>
            <a:ext cx="7772401" cy="2305050"/>
            <a:chOff x="624" y="756"/>
            <a:chExt cx="4896" cy="1452"/>
          </a:xfrm>
        </p:grpSpPr>
        <p:grpSp>
          <p:nvGrpSpPr>
            <p:cNvPr id="18" name="Group 31"/>
            <p:cNvGrpSpPr>
              <a:grpSpLocks/>
            </p:cNvGrpSpPr>
            <p:nvPr/>
          </p:nvGrpSpPr>
          <p:grpSpPr bwMode="auto">
            <a:xfrm>
              <a:off x="624" y="1440"/>
              <a:ext cx="3312" cy="768"/>
              <a:chOff x="624" y="1440"/>
              <a:chExt cx="3312" cy="768"/>
            </a:xfrm>
          </p:grpSpPr>
          <p:sp>
            <p:nvSpPr>
              <p:cNvPr id="41" name="Line 32"/>
              <p:cNvSpPr>
                <a:spLocks noChangeShapeType="1"/>
              </p:cNvSpPr>
              <p:nvPr/>
            </p:nvSpPr>
            <p:spPr bwMode="auto">
              <a:xfrm>
                <a:off x="1536" y="2208"/>
                <a:ext cx="480" cy="0"/>
              </a:xfrm>
              <a:prstGeom prst="line">
                <a:avLst/>
              </a:prstGeom>
              <a:noFill/>
              <a:ln w="38100">
                <a:solidFill>
                  <a:srgbClr val="660066"/>
                </a:solidFill>
                <a:round/>
                <a:headEnd/>
                <a:tailEnd type="triangle" w="med" len="med"/>
              </a:ln>
              <a:effectLst/>
            </p:spPr>
            <p:txBody>
              <a:bodyPr>
                <a:prstTxWarp prst="textNoShape">
                  <a:avLst/>
                </a:prstTxWarp>
              </a:bodyPr>
              <a:lstStyle/>
              <a:p>
                <a:endParaRPr lang="en-US" b="1">
                  <a:solidFill>
                    <a:srgbClr val="660066"/>
                  </a:solidFill>
                </a:endParaRPr>
              </a:p>
            </p:txBody>
          </p:sp>
          <p:sp>
            <p:nvSpPr>
              <p:cNvPr id="42" name="Line 33"/>
              <p:cNvSpPr>
                <a:spLocks noChangeShapeType="1"/>
              </p:cNvSpPr>
              <p:nvPr/>
            </p:nvSpPr>
            <p:spPr bwMode="auto">
              <a:xfrm>
                <a:off x="2496" y="2208"/>
                <a:ext cx="480" cy="0"/>
              </a:xfrm>
              <a:prstGeom prst="line">
                <a:avLst/>
              </a:prstGeom>
              <a:noFill/>
              <a:ln w="38100">
                <a:solidFill>
                  <a:srgbClr val="660066"/>
                </a:solidFill>
                <a:round/>
                <a:headEnd/>
                <a:tailEnd type="triangle" w="med" len="med"/>
              </a:ln>
              <a:effectLst/>
            </p:spPr>
            <p:txBody>
              <a:bodyPr>
                <a:prstTxWarp prst="textNoShape">
                  <a:avLst/>
                </a:prstTxWarp>
              </a:bodyPr>
              <a:lstStyle/>
              <a:p>
                <a:endParaRPr lang="en-US" b="1">
                  <a:solidFill>
                    <a:srgbClr val="660066"/>
                  </a:solidFill>
                </a:endParaRPr>
              </a:p>
            </p:txBody>
          </p:sp>
          <p:sp>
            <p:nvSpPr>
              <p:cNvPr id="43" name="Line 34"/>
              <p:cNvSpPr>
                <a:spLocks noChangeShapeType="1"/>
              </p:cNvSpPr>
              <p:nvPr/>
            </p:nvSpPr>
            <p:spPr bwMode="auto">
              <a:xfrm>
                <a:off x="3456" y="2208"/>
                <a:ext cx="480" cy="0"/>
              </a:xfrm>
              <a:prstGeom prst="line">
                <a:avLst/>
              </a:prstGeom>
              <a:noFill/>
              <a:ln w="38100">
                <a:solidFill>
                  <a:srgbClr val="660066"/>
                </a:solidFill>
                <a:round/>
                <a:headEnd/>
                <a:tailEnd type="triangle" w="med" len="med"/>
              </a:ln>
              <a:effectLst/>
            </p:spPr>
            <p:txBody>
              <a:bodyPr>
                <a:prstTxWarp prst="textNoShape">
                  <a:avLst/>
                </a:prstTxWarp>
              </a:bodyPr>
              <a:lstStyle/>
              <a:p>
                <a:endParaRPr lang="en-US" b="1">
                  <a:solidFill>
                    <a:srgbClr val="660066"/>
                  </a:solidFill>
                </a:endParaRPr>
              </a:p>
            </p:txBody>
          </p:sp>
          <p:sp>
            <p:nvSpPr>
              <p:cNvPr id="44" name="Line 35"/>
              <p:cNvSpPr>
                <a:spLocks noChangeShapeType="1"/>
              </p:cNvSpPr>
              <p:nvPr/>
            </p:nvSpPr>
            <p:spPr bwMode="auto">
              <a:xfrm flipH="1" flipV="1">
                <a:off x="1296" y="1776"/>
                <a:ext cx="480" cy="432"/>
              </a:xfrm>
              <a:prstGeom prst="line">
                <a:avLst/>
              </a:prstGeom>
              <a:ln>
                <a:solidFill>
                  <a:srgbClr val="660066"/>
                </a:solidFill>
                <a:headEnd/>
                <a:tailEnd/>
              </a:ln>
            </p:spPr>
            <p:style>
              <a:lnRef idx="1">
                <a:schemeClr val="accent6"/>
              </a:lnRef>
              <a:fillRef idx="3">
                <a:schemeClr val="accent6"/>
              </a:fillRef>
              <a:effectRef idx="2">
                <a:schemeClr val="accent6"/>
              </a:effectRef>
              <a:fontRef idx="minor">
                <a:schemeClr val="lt1"/>
              </a:fontRef>
            </p:style>
            <p:txBody>
              <a:bodyPr>
                <a:prstTxWarp prst="textNoShape">
                  <a:avLst/>
                </a:prstTxWarp>
              </a:bodyPr>
              <a:lstStyle/>
              <a:p>
                <a:endParaRPr lang="en-US" b="1">
                  <a:solidFill>
                    <a:srgbClr val="660066"/>
                  </a:solidFill>
                </a:endParaRPr>
              </a:p>
            </p:txBody>
          </p:sp>
          <p:sp>
            <p:nvSpPr>
              <p:cNvPr id="45" name="Text Box 36"/>
              <p:cNvSpPr txBox="1">
                <a:spLocks noChangeArrowheads="1"/>
              </p:cNvSpPr>
              <p:nvPr/>
            </p:nvSpPr>
            <p:spPr bwMode="auto">
              <a:xfrm>
                <a:off x="624" y="1440"/>
                <a:ext cx="1116" cy="442"/>
              </a:xfrm>
              <a:prstGeom prst="rect">
                <a:avLst/>
              </a:prstGeom>
              <a:noFill/>
              <a:ln w="9525">
                <a:noFill/>
                <a:miter lim="800000"/>
                <a:headEnd/>
                <a:tailEnd/>
              </a:ln>
              <a:effectLst/>
            </p:spPr>
            <p:txBody>
              <a:bodyPr wrap="none">
                <a:prstTxWarp prst="textNoShape">
                  <a:avLst/>
                </a:prstTxWarp>
                <a:spAutoFit/>
              </a:bodyPr>
              <a:lstStyle/>
              <a:p>
                <a:r>
                  <a:rPr lang="en-US" sz="2000" b="1" dirty="0">
                    <a:solidFill>
                      <a:srgbClr val="660066"/>
                    </a:solidFill>
                    <a:latin typeface="Times New Roman" charset="0"/>
                  </a:rPr>
                  <a:t>Rapid neutron</a:t>
                </a:r>
                <a:br>
                  <a:rPr lang="en-US" sz="2000" b="1" dirty="0">
                    <a:solidFill>
                      <a:srgbClr val="660066"/>
                    </a:solidFill>
                    <a:latin typeface="Times New Roman" charset="0"/>
                  </a:rPr>
                </a:br>
                <a:r>
                  <a:rPr lang="en-US" sz="2000" b="1" dirty="0">
                    <a:solidFill>
                      <a:srgbClr val="660066"/>
                    </a:solidFill>
                    <a:latin typeface="Times New Roman" charset="0"/>
                  </a:rPr>
                  <a:t>capture</a:t>
                </a:r>
              </a:p>
            </p:txBody>
          </p:sp>
        </p:grpSp>
        <p:sp>
          <p:nvSpPr>
            <p:cNvPr id="40" name="Text Box 37"/>
            <p:cNvSpPr txBox="1">
              <a:spLocks noChangeArrowheads="1"/>
            </p:cNvSpPr>
            <p:nvPr/>
          </p:nvSpPr>
          <p:spPr bwMode="auto">
            <a:xfrm>
              <a:off x="3087" y="756"/>
              <a:ext cx="2433" cy="252"/>
            </a:xfrm>
            <a:prstGeom prst="rect">
              <a:avLst/>
            </a:prstGeom>
            <a:noFill/>
            <a:ln w="9525">
              <a:noFill/>
              <a:miter lim="800000"/>
              <a:headEnd/>
              <a:tailEnd/>
            </a:ln>
            <a:effectLst/>
          </p:spPr>
          <p:txBody>
            <a:bodyPr wrap="none">
              <a:prstTxWarp prst="textNoShape">
                <a:avLst/>
              </a:prstTxWarp>
              <a:spAutoFit/>
            </a:bodyPr>
            <a:lstStyle/>
            <a:p>
              <a:r>
                <a:rPr lang="en-US" sz="2000" b="1" dirty="0" err="1" smtClean="0">
                  <a:solidFill>
                    <a:srgbClr val="660066"/>
                  </a:solidFill>
                  <a:latin typeface="Times New Roman" charset="0"/>
                </a:rPr>
                <a:t>n</a:t>
              </a:r>
              <a:r>
                <a:rPr lang="en-US" sz="2000" b="1" dirty="0" smtClean="0">
                  <a:solidFill>
                    <a:srgbClr val="660066"/>
                  </a:solidFill>
                  <a:latin typeface="Times New Roman" charset="0"/>
                </a:rPr>
                <a:t>-capture timescale (</a:t>
              </a:r>
              <a:r>
                <a:rPr lang="el-GR" sz="2000" b="1" dirty="0" smtClean="0">
                  <a:solidFill>
                    <a:srgbClr val="660066"/>
                  </a:solidFill>
                  <a:latin typeface="Times New Roman" charset="0"/>
                </a:rPr>
                <a:t>τ</a:t>
              </a:r>
              <a:r>
                <a:rPr lang="en-US" sz="2000" b="1" baseline="-25000" dirty="0" err="1" smtClean="0">
                  <a:solidFill>
                    <a:srgbClr val="660066"/>
                  </a:solidFill>
                  <a:latin typeface="Times New Roman" charset="0"/>
                </a:rPr>
                <a:t>n</a:t>
              </a:r>
              <a:r>
                <a:rPr lang="en-US" sz="2000" b="1" dirty="0" smtClean="0">
                  <a:solidFill>
                    <a:srgbClr val="660066"/>
                  </a:solidFill>
                  <a:latin typeface="Times New Roman" charset="0"/>
                </a:rPr>
                <a:t>): ~ 0.2 </a:t>
              </a:r>
              <a:r>
                <a:rPr lang="en-US" sz="2000" b="1" dirty="0" smtClean="0">
                  <a:solidFill>
                    <a:srgbClr val="660066"/>
                  </a:solidFill>
                  <a:latin typeface="Symbol" charset="2"/>
                </a:rPr>
                <a:t>m</a:t>
              </a:r>
              <a:r>
                <a:rPr lang="en-US" sz="2000" b="1" dirty="0" smtClean="0">
                  <a:solidFill>
                    <a:srgbClr val="660066"/>
                  </a:solidFill>
                  <a:latin typeface="Times New Roman" charset="0"/>
                </a:rPr>
                <a:t>s</a:t>
              </a:r>
              <a:endParaRPr lang="en-US" sz="2000" b="1" dirty="0">
                <a:solidFill>
                  <a:srgbClr val="660066"/>
                </a:solidFill>
                <a:latin typeface="Times New Roman" charset="0"/>
              </a:endParaRPr>
            </a:p>
          </p:txBody>
        </p:sp>
      </p:grpSp>
      <p:sp>
        <p:nvSpPr>
          <p:cNvPr id="47" name="Rectangle 46"/>
          <p:cNvSpPr/>
          <p:nvPr/>
        </p:nvSpPr>
        <p:spPr>
          <a:xfrm>
            <a:off x="7620000" y="1586468"/>
            <a:ext cx="972179" cy="369332"/>
          </a:xfrm>
          <a:prstGeom prst="rect">
            <a:avLst/>
          </a:prstGeom>
        </p:spPr>
        <p:txBody>
          <a:bodyPr wrap="none">
            <a:spAutoFit/>
          </a:bodyPr>
          <a:lstStyle/>
          <a:p>
            <a:r>
              <a:rPr lang="en-US" b="1" dirty="0" err="1" smtClean="0">
                <a:solidFill>
                  <a:srgbClr val="660066"/>
                </a:solidFill>
              </a:rPr>
              <a:t>τ</a:t>
            </a:r>
            <a:r>
              <a:rPr lang="en-US" b="1" baseline="-25000" dirty="0" err="1" smtClean="0">
                <a:solidFill>
                  <a:srgbClr val="660066"/>
                </a:solidFill>
              </a:rPr>
              <a:t>n</a:t>
            </a:r>
            <a:r>
              <a:rPr lang="en-US" dirty="0" smtClean="0"/>
              <a:t> &lt;&lt; </a:t>
            </a:r>
            <a:r>
              <a:rPr lang="en-US" b="1" dirty="0" err="1" smtClean="0">
                <a:solidFill>
                  <a:schemeClr val="accent5">
                    <a:lumMod val="60000"/>
                    <a:lumOff val="40000"/>
                  </a:schemeClr>
                </a:solidFill>
              </a:rPr>
              <a:t>τ</a:t>
            </a:r>
            <a:r>
              <a:rPr lang="en-US" b="1" baseline="-25000" dirty="0" err="1" smtClean="0">
                <a:solidFill>
                  <a:schemeClr val="accent5">
                    <a:lumMod val="60000"/>
                    <a:lumOff val="40000"/>
                  </a:schemeClr>
                </a:solidFill>
              </a:rPr>
              <a:t>β</a:t>
            </a:r>
            <a:r>
              <a:rPr lang="en-US" b="1" dirty="0" smtClean="0">
                <a:solidFill>
                  <a:schemeClr val="accent5">
                    <a:lumMod val="60000"/>
                    <a:lumOff val="40000"/>
                  </a:schemeClr>
                </a:solidFill>
              </a:rPr>
              <a:t>-</a:t>
            </a:r>
            <a:r>
              <a:rPr lang="en-US" dirty="0" smtClean="0"/>
              <a:t> </a:t>
            </a:r>
            <a:endParaRPr lang="en-US" dirty="0"/>
          </a:p>
        </p:txBody>
      </p:sp>
      <p:sp>
        <p:nvSpPr>
          <p:cNvPr id="66" name="Rectangle 65"/>
          <p:cNvSpPr/>
          <p:nvPr/>
        </p:nvSpPr>
        <p:spPr>
          <a:xfrm>
            <a:off x="457201" y="4838005"/>
            <a:ext cx="8382000" cy="954107"/>
          </a:xfrm>
          <a:prstGeom prst="rect">
            <a:avLst/>
          </a:prstGeom>
        </p:spPr>
        <p:txBody>
          <a:bodyPr wrap="square">
            <a:spAutoFit/>
          </a:bodyPr>
          <a:lstStyle/>
          <a:p>
            <a:r>
              <a:rPr lang="en-US" sz="1400" dirty="0" smtClean="0"/>
              <a:t>The </a:t>
            </a:r>
            <a:r>
              <a:rPr lang="en-US" sz="1400" b="1" dirty="0" smtClean="0">
                <a:solidFill>
                  <a:srgbClr val="660066"/>
                </a:solidFill>
              </a:rPr>
              <a:t>rapid </a:t>
            </a:r>
            <a:r>
              <a:rPr lang="en-US" sz="1400" b="1" dirty="0" err="1" smtClean="0">
                <a:solidFill>
                  <a:srgbClr val="660066"/>
                </a:solidFill>
              </a:rPr>
              <a:t>n</a:t>
            </a:r>
            <a:r>
              <a:rPr lang="en-US" sz="1400" b="1" dirty="0" smtClean="0">
                <a:solidFill>
                  <a:srgbClr val="660066"/>
                </a:solidFill>
              </a:rPr>
              <a:t>-capture process </a:t>
            </a:r>
            <a:r>
              <a:rPr lang="en-US" sz="1400" dirty="0" smtClean="0"/>
              <a:t>(</a:t>
            </a:r>
            <a:r>
              <a:rPr lang="en-US" sz="1400" dirty="0" err="1" smtClean="0"/>
              <a:t>r</a:t>
            </a:r>
            <a:r>
              <a:rPr lang="en-US" sz="1400" dirty="0" smtClean="0"/>
              <a:t>-process) is today understood to be responsible for the synthesis of about </a:t>
            </a:r>
            <a:r>
              <a:rPr lang="en-US" sz="1400" b="1" dirty="0" smtClean="0">
                <a:solidFill>
                  <a:srgbClr val="660066"/>
                </a:solidFill>
              </a:rPr>
              <a:t>half of all </a:t>
            </a:r>
            <a:r>
              <a:rPr lang="en-US" sz="1400" dirty="0" smtClean="0"/>
              <a:t>the nuclei abundances  present in Solar System matter in the mass region from approximately Zinc through the Actinides (e.g., Thorium, Uranium, and Plutonium), as well as the bulk of the heavy elements in the mass region A ≥ 60 in our Galactic and Cosmos matter. </a:t>
            </a:r>
            <a:endParaRPr lang="en-US" sz="1400" dirty="0"/>
          </a:p>
        </p:txBody>
      </p:sp>
      <p:sp>
        <p:nvSpPr>
          <p:cNvPr id="67" name="Rectangle 66"/>
          <p:cNvSpPr/>
          <p:nvPr/>
        </p:nvSpPr>
        <p:spPr>
          <a:xfrm>
            <a:off x="-11112" y="5924346"/>
            <a:ext cx="9144000" cy="92333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US" b="1" dirty="0" smtClean="0"/>
              <a:t>R-process still remains one of the most challenging open questions in modern nuclear astrophysics, since both the astrophysical scenarios where this process occurs and the needed nuclear physics input have not yet been unambiguously identified. </a:t>
            </a:r>
            <a:endParaRPr lang="en-US" b="1" dirty="0"/>
          </a:p>
        </p:txBody>
      </p:sp>
      <p:sp>
        <p:nvSpPr>
          <p:cNvPr id="59" name="TextBox 58"/>
          <p:cNvSpPr txBox="1"/>
          <p:nvPr/>
        </p:nvSpPr>
        <p:spPr>
          <a:xfrm>
            <a:off x="3285737" y="2080212"/>
            <a:ext cx="915635" cy="369332"/>
          </a:xfrm>
          <a:prstGeom prst="rect">
            <a:avLst/>
          </a:prstGeom>
          <a:noFill/>
        </p:spPr>
        <p:txBody>
          <a:bodyPr wrap="none" rtlCol="0">
            <a:spAutoFit/>
          </a:bodyPr>
          <a:lstStyle/>
          <a:p>
            <a:r>
              <a:rPr lang="en-US" baseline="-25000" dirty="0" smtClean="0"/>
              <a:t>Z+1</a:t>
            </a:r>
            <a:r>
              <a:rPr lang="en-US" baseline="30000" dirty="0" smtClean="0"/>
              <a:t> A</a:t>
            </a:r>
            <a:r>
              <a:rPr lang="en-US" dirty="0" smtClean="0"/>
              <a:t>X</a:t>
            </a:r>
            <a:r>
              <a:rPr lang="en-US" baseline="-25000" dirty="0" smtClean="0"/>
              <a:t>N-1</a:t>
            </a:r>
            <a:endParaRPr lang="en-US" dirty="0"/>
          </a:p>
        </p:txBody>
      </p:sp>
      <p:sp>
        <p:nvSpPr>
          <p:cNvPr id="60" name="TextBox 59"/>
          <p:cNvSpPr txBox="1"/>
          <p:nvPr/>
        </p:nvSpPr>
        <p:spPr>
          <a:xfrm>
            <a:off x="4948129" y="3392456"/>
            <a:ext cx="614471" cy="369332"/>
          </a:xfrm>
          <a:prstGeom prst="rect">
            <a:avLst/>
          </a:prstGeom>
          <a:noFill/>
        </p:spPr>
        <p:txBody>
          <a:bodyPr wrap="none" rtlCol="0">
            <a:spAutoFit/>
          </a:bodyPr>
          <a:lstStyle/>
          <a:p>
            <a:r>
              <a:rPr lang="en-US" baseline="-25000" dirty="0" smtClean="0"/>
              <a:t>Z</a:t>
            </a:r>
            <a:r>
              <a:rPr lang="en-US" baseline="30000" dirty="0" smtClean="0"/>
              <a:t>A</a:t>
            </a:r>
            <a:r>
              <a:rPr lang="en-US" dirty="0" smtClean="0"/>
              <a:t>X</a:t>
            </a:r>
            <a:r>
              <a:rPr lang="en-US" baseline="-25000" dirty="0" smtClean="0"/>
              <a:t>N</a:t>
            </a:r>
            <a:endParaRPr lang="en-US" dirty="0"/>
          </a:p>
        </p:txBody>
      </p:sp>
      <p:sp>
        <p:nvSpPr>
          <p:cNvPr id="61" name="TextBox 60"/>
          <p:cNvSpPr txBox="1"/>
          <p:nvPr/>
        </p:nvSpPr>
        <p:spPr>
          <a:xfrm>
            <a:off x="6327704" y="3396218"/>
            <a:ext cx="915635" cy="369332"/>
          </a:xfrm>
          <a:prstGeom prst="rect">
            <a:avLst/>
          </a:prstGeom>
          <a:noFill/>
        </p:spPr>
        <p:txBody>
          <a:bodyPr wrap="none" rtlCol="0">
            <a:spAutoFit/>
          </a:bodyPr>
          <a:lstStyle/>
          <a:p>
            <a:r>
              <a:rPr lang="en-US" baseline="30000" dirty="0" smtClean="0"/>
              <a:t>A+1</a:t>
            </a:r>
            <a:r>
              <a:rPr lang="en-US" baseline="-25000" dirty="0" smtClean="0"/>
              <a:t>Z</a:t>
            </a:r>
            <a:r>
              <a:rPr lang="en-US" dirty="0" smtClean="0"/>
              <a:t>X</a:t>
            </a:r>
            <a:r>
              <a:rPr lang="en-US" baseline="-25000" dirty="0" smtClean="0"/>
              <a:t>N+1</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5"/>
          <p:cNvPicPr>
            <a:picLocks noChangeAspect="1" noChangeArrowheads="1"/>
          </p:cNvPicPr>
          <p:nvPr/>
        </p:nvPicPr>
        <p:blipFill>
          <a:blip r:embed="rId2"/>
          <a:srcRect/>
          <a:stretch>
            <a:fillRect/>
          </a:stretch>
        </p:blipFill>
        <p:spPr bwMode="auto">
          <a:xfrm>
            <a:off x="1906608" y="1093633"/>
            <a:ext cx="6932592" cy="4240367"/>
          </a:xfrm>
          <a:prstGeom prst="rect">
            <a:avLst/>
          </a:prstGeom>
          <a:noFill/>
          <a:ln w="9525">
            <a:noFill/>
            <a:miter lim="800000"/>
            <a:headEnd/>
            <a:tailEnd/>
          </a:ln>
        </p:spPr>
      </p:pic>
      <p:pic>
        <p:nvPicPr>
          <p:cNvPr id="4" name="Picture 3" descr="Aurora.jpg"/>
          <p:cNvPicPr>
            <a:picLocks noChangeAspect="1"/>
          </p:cNvPicPr>
          <p:nvPr/>
        </p:nvPicPr>
        <p:blipFill>
          <a:blip r:embed="rId3"/>
          <a:stretch>
            <a:fillRect/>
          </a:stretch>
        </p:blipFill>
        <p:spPr>
          <a:xfrm>
            <a:off x="0" y="-4724400"/>
            <a:ext cx="9144000" cy="5715000"/>
          </a:xfrm>
          <a:prstGeom prst="rect">
            <a:avLst/>
          </a:prstGeom>
          <a:effectLst>
            <a:reflection blurRad="6350" stA="50000" endA="300" endPos="55000" dir="5400000" sy="-100000" algn="bl" rotWithShape="0"/>
          </a:effectLst>
        </p:spPr>
      </p:pic>
      <p:pic>
        <p:nvPicPr>
          <p:cNvPr id="8" name="Picture 3"/>
          <p:cNvPicPr>
            <a:picLocks noChangeAspect="1" noChangeArrowheads="1"/>
          </p:cNvPicPr>
          <p:nvPr/>
        </p:nvPicPr>
        <p:blipFill>
          <a:blip r:embed="rId4"/>
          <a:srcRect/>
          <a:stretch>
            <a:fillRect/>
          </a:stretch>
        </p:blipFill>
        <p:spPr bwMode="auto">
          <a:xfrm>
            <a:off x="471487" y="1136012"/>
            <a:ext cx="8339995" cy="4907748"/>
          </a:xfrm>
          <a:prstGeom prst="rect">
            <a:avLst/>
          </a:prstGeom>
          <a:noFill/>
          <a:ln w="9525">
            <a:noFill/>
            <a:miter lim="800000"/>
            <a:headEnd/>
            <a:tailEnd/>
          </a:ln>
        </p:spPr>
      </p:pic>
      <p:sp>
        <p:nvSpPr>
          <p:cNvPr id="13" name="Rectangle 6"/>
          <p:cNvSpPr>
            <a:spLocks noChangeArrowheads="1"/>
          </p:cNvSpPr>
          <p:nvPr/>
        </p:nvSpPr>
        <p:spPr bwMode="auto">
          <a:xfrm>
            <a:off x="381000" y="1070924"/>
            <a:ext cx="8445478" cy="5634676"/>
          </a:xfrm>
          <a:prstGeom prst="rect">
            <a:avLst/>
          </a:prstGeom>
          <a:solidFill>
            <a:schemeClr val="tx2">
              <a:alpha val="16862"/>
            </a:schemeClr>
          </a:solidFill>
          <a:ln w="9525">
            <a:solidFill>
              <a:schemeClr val="tx1"/>
            </a:solidFill>
            <a:miter lim="800000"/>
            <a:headEnd/>
            <a:tailEnd/>
          </a:ln>
        </p:spPr>
        <p:txBody>
          <a:bodyPr wrap="none" anchor="ctr">
            <a:prstTxWarp prst="textNoShape">
              <a:avLst/>
            </a:prstTxWarp>
          </a:bodyPr>
          <a:lstStyle/>
          <a:p>
            <a:endParaRPr lang="en-US" dirty="0"/>
          </a:p>
        </p:txBody>
      </p:sp>
      <p:pic>
        <p:nvPicPr>
          <p:cNvPr id="15" name="Picture 8"/>
          <p:cNvPicPr>
            <a:picLocks noChangeAspect="1" noChangeArrowheads="1"/>
          </p:cNvPicPr>
          <p:nvPr/>
        </p:nvPicPr>
        <p:blipFill>
          <a:blip r:embed="rId5"/>
          <a:srcRect/>
          <a:stretch>
            <a:fillRect/>
          </a:stretch>
        </p:blipFill>
        <p:spPr bwMode="auto">
          <a:xfrm>
            <a:off x="372055" y="1070924"/>
            <a:ext cx="7853914" cy="4856295"/>
          </a:xfrm>
          <a:prstGeom prst="rect">
            <a:avLst/>
          </a:prstGeom>
          <a:noFill/>
          <a:ln w="9525">
            <a:noFill/>
            <a:miter lim="800000"/>
            <a:headEnd/>
            <a:tailEnd/>
          </a:ln>
        </p:spPr>
      </p:pic>
      <p:sp>
        <p:nvSpPr>
          <p:cNvPr id="5" name="Title 29"/>
          <p:cNvSpPr txBox="1">
            <a:spLocks/>
          </p:cNvSpPr>
          <p:nvPr/>
        </p:nvSpPr>
        <p:spPr>
          <a:xfrm>
            <a:off x="1066800" y="-76200"/>
            <a:ext cx="70104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R-Process</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 </a:t>
            </a:r>
            <a:r>
              <a:rPr kumimoji="0" lang="en-US" altLang="ja-JP"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Path</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6" name="Rectangle 5"/>
          <p:cNvSpPr/>
          <p:nvPr/>
        </p:nvSpPr>
        <p:spPr>
          <a:xfrm>
            <a:off x="7013565" y="685800"/>
            <a:ext cx="1749435" cy="369332"/>
          </a:xfrm>
          <a:prstGeom prst="rect">
            <a:avLst/>
          </a:prstGeom>
        </p:spPr>
        <p:txBody>
          <a:bodyPr wrap="none">
            <a:spAutoFit/>
          </a:bodyPr>
          <a:lstStyle/>
          <a:p>
            <a:r>
              <a:rPr lang="en-US" dirty="0" smtClean="0">
                <a:solidFill>
                  <a:srgbClr val="C45ABA"/>
                </a:solidFill>
                <a:sym typeface="Wingdings"/>
              </a:rPr>
              <a:t>chart of nuclides</a:t>
            </a:r>
            <a:endParaRPr lang="en-US" dirty="0">
              <a:solidFill>
                <a:srgbClr val="C45ABA"/>
              </a:solidFill>
            </a:endParaRPr>
          </a:p>
        </p:txBody>
      </p:sp>
      <p:sp>
        <p:nvSpPr>
          <p:cNvPr id="16" name="Text Box 9"/>
          <p:cNvSpPr txBox="1">
            <a:spLocks noChangeArrowheads="1"/>
          </p:cNvSpPr>
          <p:nvPr/>
        </p:nvSpPr>
        <p:spPr bwMode="auto">
          <a:xfrm>
            <a:off x="4926170" y="4246367"/>
            <a:ext cx="2852739" cy="707886"/>
          </a:xfrm>
          <a:prstGeom prst="rect">
            <a:avLst/>
          </a:prstGeom>
          <a:noFill/>
          <a:ln w="9525">
            <a:noFill/>
            <a:miter lim="800000"/>
            <a:headEnd/>
            <a:tailEnd/>
          </a:ln>
          <a:effectLst/>
        </p:spPr>
        <p:txBody>
          <a:bodyPr wrap="square">
            <a:prstTxWarp prst="textNoShape">
              <a:avLst/>
            </a:prstTxWarp>
            <a:spAutoFit/>
          </a:bodyPr>
          <a:lstStyle/>
          <a:p>
            <a:pPr algn="ctr"/>
            <a:r>
              <a:rPr lang="en-US" sz="1600" dirty="0">
                <a:effectLst>
                  <a:outerShdw blurRad="38100" dist="38100" dir="2700000" algn="tl">
                    <a:srgbClr val="000000"/>
                  </a:outerShdw>
                </a:effectLst>
              </a:rPr>
              <a:t>Estimated </a:t>
            </a:r>
            <a:r>
              <a:rPr lang="en-US" sz="1600" dirty="0" smtClean="0">
                <a:effectLst>
                  <a:outerShdw blurRad="38100" dist="38100" dir="2700000" algn="tl">
                    <a:srgbClr val="000000"/>
                  </a:outerShdw>
                </a:effectLst>
              </a:rPr>
              <a:t>Neutron D</a:t>
            </a:r>
            <a:r>
              <a:rPr lang="en-US" altLang="ja-JP" sz="1600" dirty="0" smtClean="0">
                <a:effectLst>
                  <a:outerShdw blurRad="38100" dist="38100" dir="2700000" algn="tl">
                    <a:srgbClr val="000000"/>
                  </a:outerShdw>
                </a:effectLst>
              </a:rPr>
              <a:t>r</a:t>
            </a:r>
            <a:r>
              <a:rPr lang="en-US" sz="1600" dirty="0" smtClean="0">
                <a:effectLst>
                  <a:outerShdw blurRad="38100" dist="38100" dir="2700000" algn="tl">
                    <a:srgbClr val="000000"/>
                  </a:outerShdw>
                </a:effectLst>
              </a:rPr>
              <a:t>ip </a:t>
            </a:r>
            <a:r>
              <a:rPr lang="en-US" sz="1600" dirty="0">
                <a:effectLst>
                  <a:outerShdw blurRad="38100" dist="38100" dir="2700000" algn="tl">
                    <a:srgbClr val="000000"/>
                  </a:outerShdw>
                </a:effectLst>
              </a:rPr>
              <a:t>Line</a:t>
            </a:r>
            <a:endParaRPr lang="en-US" sz="1600" dirty="0" smtClean="0">
              <a:effectLst>
                <a:outerShdw blurRad="38100" dist="38100" dir="2700000" algn="tl">
                  <a:srgbClr val="000000"/>
                </a:outerShdw>
              </a:effectLst>
            </a:endParaRPr>
          </a:p>
          <a:p>
            <a:pPr algn="ctr"/>
            <a:r>
              <a:rPr lang="en-US" sz="1200" dirty="0" smtClean="0">
                <a:effectLst>
                  <a:outerShdw blurRad="38100" dist="38100" dir="2700000" algn="tl">
                    <a:srgbClr val="000000"/>
                  </a:outerShdw>
                </a:effectLst>
              </a:rPr>
              <a:t>FRDM (</a:t>
            </a:r>
            <a:r>
              <a:rPr lang="en-US" sz="1200" dirty="0">
                <a:effectLst>
                  <a:outerShdw blurRad="38100" dist="38100" dir="2700000" algn="tl">
                    <a:srgbClr val="000000"/>
                  </a:outerShdw>
                </a:effectLst>
              </a:rPr>
              <a:t>P. </a:t>
            </a:r>
            <a:r>
              <a:rPr lang="en-US" sz="1200" dirty="0" err="1">
                <a:effectLst>
                  <a:outerShdw blurRad="38100" dist="38100" dir="2700000" algn="tl">
                    <a:srgbClr val="000000"/>
                  </a:outerShdw>
                </a:effectLst>
              </a:rPr>
              <a:t>Möller</a:t>
            </a:r>
            <a:r>
              <a:rPr lang="en-US" sz="1200" dirty="0">
                <a:effectLst>
                  <a:outerShdw blurRad="38100" dist="38100" dir="2700000" algn="tl">
                    <a:srgbClr val="000000"/>
                  </a:outerShdw>
                </a:effectLst>
              </a:rPr>
              <a:t> et al. At. Data And </a:t>
            </a:r>
            <a:r>
              <a:rPr lang="en-US" sz="1200" dirty="0" err="1">
                <a:effectLst>
                  <a:outerShdw blurRad="38100" dist="38100" dir="2700000" algn="tl">
                    <a:srgbClr val="000000"/>
                  </a:outerShdw>
                </a:effectLst>
              </a:rPr>
              <a:t>Nucl</a:t>
            </a:r>
            <a:r>
              <a:rPr lang="en-US" sz="1200" dirty="0">
                <a:effectLst>
                  <a:outerShdw blurRad="38100" dist="38100" dir="2700000" algn="tl">
                    <a:srgbClr val="000000"/>
                  </a:outerShdw>
                </a:effectLst>
              </a:rPr>
              <a:t>. </a:t>
            </a:r>
          </a:p>
          <a:p>
            <a:pPr algn="ctr"/>
            <a:r>
              <a:rPr lang="en-US" sz="1200" dirty="0">
                <a:effectLst>
                  <a:outerShdw blurRad="38100" dist="38100" dir="2700000" algn="tl">
                    <a:srgbClr val="000000"/>
                  </a:outerShdw>
                </a:effectLst>
              </a:rPr>
              <a:t>Data Tables 59 (1995) 185)</a:t>
            </a:r>
            <a:endParaRPr lang="el-GR" sz="1200" dirty="0">
              <a:effectLst>
                <a:outerShdw blurRad="38100" dist="38100" dir="2700000" algn="tl">
                  <a:srgbClr val="000000"/>
                </a:outerShdw>
              </a:effectLst>
            </a:endParaRPr>
          </a:p>
        </p:txBody>
      </p:sp>
      <p:sp>
        <p:nvSpPr>
          <p:cNvPr id="17" name="Line 10"/>
          <p:cNvSpPr>
            <a:spLocks noChangeShapeType="1"/>
          </p:cNvSpPr>
          <p:nvPr/>
        </p:nvSpPr>
        <p:spPr bwMode="auto">
          <a:xfrm flipV="1">
            <a:off x="6352540" y="3352797"/>
            <a:ext cx="0" cy="893570"/>
          </a:xfrm>
          <a:prstGeom prst="line">
            <a:avLst/>
          </a:prstGeom>
          <a:noFill/>
          <a:ln w="9525">
            <a:solidFill>
              <a:schemeClr val="tx1"/>
            </a:solidFill>
            <a:prstDash val="dash"/>
            <a:round/>
            <a:headEnd/>
            <a:tailEnd type="arrow" w="med" len="med"/>
          </a:ln>
        </p:spPr>
        <p:txBody>
          <a:bodyPr>
            <a:prstTxWarp prst="textNoShape">
              <a:avLst/>
            </a:prstTxWarp>
          </a:bodyPr>
          <a:lstStyle/>
          <a:p>
            <a:endParaRPr lang="en-US"/>
          </a:p>
        </p:txBody>
      </p:sp>
      <p:sp>
        <p:nvSpPr>
          <p:cNvPr id="20" name="Rectangle 19"/>
          <p:cNvSpPr/>
          <p:nvPr/>
        </p:nvSpPr>
        <p:spPr>
          <a:xfrm>
            <a:off x="1371600" y="5906869"/>
            <a:ext cx="6705600" cy="646331"/>
          </a:xfrm>
          <a:prstGeom prst="rect">
            <a:avLst/>
          </a:prstGeom>
          <a:solidFill>
            <a:srgbClr val="660066">
              <a:alpha val="25000"/>
            </a:srgbClr>
          </a:solidFill>
          <a:ln>
            <a:solidFill>
              <a:srgbClr val="000000"/>
            </a:solidFill>
          </a:ln>
        </p:spPr>
        <p:txBody>
          <a:bodyPr wrap="square">
            <a:spAutoFit/>
          </a:bodyPr>
          <a:lstStyle/>
          <a:p>
            <a:pPr algn="ctr"/>
            <a:r>
              <a:rPr lang="en-US" dirty="0" err="1" smtClean="0"/>
              <a:t>n</a:t>
            </a:r>
            <a:r>
              <a:rPr lang="en-US" dirty="0" smtClean="0"/>
              <a:t>- captures must occur much faster than </a:t>
            </a:r>
            <a:r>
              <a:rPr lang="en-US" dirty="0" err="1" smtClean="0"/>
              <a:t>β</a:t>
            </a:r>
            <a:r>
              <a:rPr lang="en-US" baseline="30000" dirty="0" smtClean="0"/>
              <a:t>−</a:t>
            </a:r>
            <a:r>
              <a:rPr lang="en-US" dirty="0" smtClean="0"/>
              <a:t>-decays far from stability </a:t>
            </a:r>
            <a:r>
              <a:rPr lang="en-US" dirty="0" err="1" smtClean="0">
                <a:sym typeface="Wingdings"/>
              </a:rPr>
              <a:t></a:t>
            </a:r>
            <a:r>
              <a:rPr lang="en-US" dirty="0" smtClean="0">
                <a:sym typeface="Wingdings"/>
              </a:rPr>
              <a:t> </a:t>
            </a:r>
            <a:r>
              <a:rPr lang="en-US" dirty="0" smtClean="0"/>
              <a:t>the </a:t>
            </a:r>
            <a:r>
              <a:rPr lang="en-US" dirty="0" err="1" smtClean="0"/>
              <a:t>r</a:t>
            </a:r>
            <a:r>
              <a:rPr lang="en-US" dirty="0" smtClean="0"/>
              <a:t>-process “runs up” along the neutron drip line.</a:t>
            </a:r>
            <a:endParaRPr lang="en-US" dirty="0"/>
          </a:p>
        </p:txBody>
      </p:sp>
      <p:cxnSp>
        <p:nvCxnSpPr>
          <p:cNvPr id="21" name="Straight Arrow Connector 20"/>
          <p:cNvCxnSpPr/>
          <p:nvPr/>
        </p:nvCxnSpPr>
        <p:spPr>
          <a:xfrm rot="16200000" flipV="1">
            <a:off x="7416651" y="2032456"/>
            <a:ext cx="724515" cy="488107"/>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22" name="Straight Arrow Connector 21"/>
          <p:cNvCxnSpPr/>
          <p:nvPr/>
        </p:nvCxnSpPr>
        <p:spPr>
          <a:xfrm rot="16200000" flipV="1">
            <a:off x="2866446" y="4627986"/>
            <a:ext cx="228597" cy="152401"/>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24" name="Straight Arrow Connector 23"/>
          <p:cNvCxnSpPr/>
          <p:nvPr/>
        </p:nvCxnSpPr>
        <p:spPr>
          <a:xfrm rot="16200000" flipV="1">
            <a:off x="3238502" y="4182057"/>
            <a:ext cx="533401" cy="28691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28" name="Straight Arrow Connector 27"/>
          <p:cNvCxnSpPr/>
          <p:nvPr/>
        </p:nvCxnSpPr>
        <p:spPr>
          <a:xfrm rot="16200000" flipV="1">
            <a:off x="6165278" y="2554718"/>
            <a:ext cx="723895" cy="491261"/>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sp>
        <p:nvSpPr>
          <p:cNvPr id="33" name="TextBox 32"/>
          <p:cNvSpPr txBox="1"/>
          <p:nvPr/>
        </p:nvSpPr>
        <p:spPr>
          <a:xfrm>
            <a:off x="8225969" y="1093633"/>
            <a:ext cx="461184" cy="830997"/>
          </a:xfrm>
          <a:prstGeom prst="rect">
            <a:avLst/>
          </a:prstGeom>
          <a:noFill/>
          <a:ln>
            <a:noFill/>
          </a:ln>
        </p:spPr>
        <p:txBody>
          <a:bodyPr wrap="none" rtlCol="0">
            <a:spAutoFit/>
          </a:bodyPr>
          <a:lstStyle/>
          <a:p>
            <a:r>
              <a:rPr lang="en-US" sz="4800" b="1" dirty="0" smtClean="0">
                <a:solidFill>
                  <a:srgbClr val="FF0000"/>
                </a:solidFill>
              </a:rPr>
              <a:t>?</a:t>
            </a:r>
            <a:endParaRPr lang="en-US" sz="4800" b="1" dirty="0">
              <a:solidFill>
                <a:srgbClr val="FF0000"/>
              </a:solidFill>
            </a:endParaRPr>
          </a:p>
        </p:txBody>
      </p:sp>
      <p:cxnSp>
        <p:nvCxnSpPr>
          <p:cNvPr id="34" name="Straight Arrow Connector 33"/>
          <p:cNvCxnSpPr/>
          <p:nvPr/>
        </p:nvCxnSpPr>
        <p:spPr>
          <a:xfrm rot="16200000" flipV="1">
            <a:off x="6432819" y="2419660"/>
            <a:ext cx="723895" cy="491261"/>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35" name="Straight Arrow Connector 34"/>
          <p:cNvCxnSpPr/>
          <p:nvPr/>
        </p:nvCxnSpPr>
        <p:spPr>
          <a:xfrm rot="16200000" flipV="1">
            <a:off x="6712347" y="2247773"/>
            <a:ext cx="574440" cy="38187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36" name="Straight Arrow Connector 35"/>
          <p:cNvCxnSpPr/>
          <p:nvPr/>
        </p:nvCxnSpPr>
        <p:spPr>
          <a:xfrm rot="16200000" flipV="1">
            <a:off x="5939261" y="2718387"/>
            <a:ext cx="723895" cy="491261"/>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37" name="Straight Arrow Connector 36"/>
          <p:cNvCxnSpPr/>
          <p:nvPr/>
        </p:nvCxnSpPr>
        <p:spPr>
          <a:xfrm rot="16200000" flipV="1">
            <a:off x="7030310" y="2109405"/>
            <a:ext cx="723895" cy="491261"/>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38" name="Straight Arrow Connector 37"/>
          <p:cNvCxnSpPr/>
          <p:nvPr/>
        </p:nvCxnSpPr>
        <p:spPr>
          <a:xfrm rot="16200000" flipV="1">
            <a:off x="5065283" y="3211976"/>
            <a:ext cx="723895" cy="491261"/>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40" name="Straight Arrow Connector 39"/>
          <p:cNvCxnSpPr/>
          <p:nvPr/>
        </p:nvCxnSpPr>
        <p:spPr>
          <a:xfrm rot="16200000" flipV="1">
            <a:off x="4677358" y="3467097"/>
            <a:ext cx="533400" cy="30480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41" name="Straight Arrow Connector 40"/>
          <p:cNvCxnSpPr/>
          <p:nvPr/>
        </p:nvCxnSpPr>
        <p:spPr>
          <a:xfrm rot="16200000" flipV="1">
            <a:off x="3662929" y="4129682"/>
            <a:ext cx="294144" cy="152402"/>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42" name="Straight Arrow Connector 41"/>
          <p:cNvCxnSpPr/>
          <p:nvPr/>
        </p:nvCxnSpPr>
        <p:spPr>
          <a:xfrm rot="16200000" flipV="1">
            <a:off x="3875238" y="3906717"/>
            <a:ext cx="402925" cy="22860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43" name="Straight Arrow Connector 42"/>
          <p:cNvCxnSpPr/>
          <p:nvPr/>
        </p:nvCxnSpPr>
        <p:spPr>
          <a:xfrm rot="16200000" flipV="1">
            <a:off x="4806236" y="3282231"/>
            <a:ext cx="697069" cy="45720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61" name="Straight Arrow Connector 60"/>
          <p:cNvCxnSpPr/>
          <p:nvPr/>
        </p:nvCxnSpPr>
        <p:spPr>
          <a:xfrm rot="16200000" flipV="1">
            <a:off x="4332438" y="3705253"/>
            <a:ext cx="402925" cy="22860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62" name="Straight Arrow Connector 61"/>
          <p:cNvCxnSpPr/>
          <p:nvPr/>
        </p:nvCxnSpPr>
        <p:spPr>
          <a:xfrm rot="16200000" flipV="1">
            <a:off x="5663310" y="2933696"/>
            <a:ext cx="533400" cy="30480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63" name="Straight Arrow Connector 62"/>
          <p:cNvCxnSpPr/>
          <p:nvPr/>
        </p:nvCxnSpPr>
        <p:spPr>
          <a:xfrm rot="16200000" flipV="1">
            <a:off x="5313790" y="2983064"/>
            <a:ext cx="533400" cy="30480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67" name="Straight Arrow Connector 66"/>
          <p:cNvCxnSpPr/>
          <p:nvPr/>
        </p:nvCxnSpPr>
        <p:spPr>
          <a:xfrm rot="16200000" flipV="1">
            <a:off x="7753526" y="1749290"/>
            <a:ext cx="603645" cy="377017"/>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72" name="Straight Arrow Connector 71"/>
          <p:cNvCxnSpPr/>
          <p:nvPr/>
        </p:nvCxnSpPr>
        <p:spPr>
          <a:xfrm rot="16200000" flipV="1">
            <a:off x="8409863" y="1968639"/>
            <a:ext cx="294144" cy="152402"/>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73" name="Straight Arrow Connector 72"/>
          <p:cNvCxnSpPr/>
          <p:nvPr/>
        </p:nvCxnSpPr>
        <p:spPr>
          <a:xfrm rot="16200000" flipV="1">
            <a:off x="3045984" y="4399694"/>
            <a:ext cx="402925" cy="228600"/>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cxnSp>
        <p:nvCxnSpPr>
          <p:cNvPr id="76" name="Straight Arrow Connector 75"/>
          <p:cNvCxnSpPr/>
          <p:nvPr/>
        </p:nvCxnSpPr>
        <p:spPr>
          <a:xfrm rot="16200000" flipV="1">
            <a:off x="2628902" y="4657144"/>
            <a:ext cx="228597" cy="152401"/>
          </a:xfrm>
          <a:prstGeom prst="straightConnector1">
            <a:avLst/>
          </a:prstGeom>
          <a:ln>
            <a:headEnd type="none" w="med" len="med"/>
            <a:tailEnd type="arrow" w="med" len="med"/>
          </a:ln>
        </p:spPr>
        <p:style>
          <a:lnRef idx="1">
            <a:schemeClr val="accent6"/>
          </a:lnRef>
          <a:fillRef idx="0">
            <a:schemeClr val="accent6"/>
          </a:fillRef>
          <a:effectRef idx="0">
            <a:schemeClr val="accent6"/>
          </a:effectRef>
          <a:fontRef idx="minor">
            <a:schemeClr val="tx1"/>
          </a:fontRef>
        </p:style>
      </p:cxnSp>
      <p:sp>
        <p:nvSpPr>
          <p:cNvPr id="39" name="TextBox 38"/>
          <p:cNvSpPr txBox="1"/>
          <p:nvPr/>
        </p:nvSpPr>
        <p:spPr>
          <a:xfrm rot="20072146">
            <a:off x="3910303" y="2968077"/>
            <a:ext cx="2540880" cy="769441"/>
          </a:xfrm>
          <a:prstGeom prst="rect">
            <a:avLst/>
          </a:prstGeom>
          <a:noFill/>
          <a:ln>
            <a:noFill/>
          </a:ln>
        </p:spPr>
        <p:txBody>
          <a:bodyPr wrap="none" rtlCol="0">
            <a:spAutoFit/>
          </a:bodyPr>
          <a:lstStyle/>
          <a:p>
            <a:r>
              <a:rPr lang="en-US" sz="4400" b="1" dirty="0" smtClean="0">
                <a:solidFill>
                  <a:srgbClr val="FF0000"/>
                </a:solidFill>
              </a:rPr>
              <a:t>R-process</a:t>
            </a:r>
            <a:endParaRPr lang="en-US" sz="44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0" y="-76200"/>
            <a:ext cx="91440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Relative Solar </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System </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Abundances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16" name="Picture 15" descr="Abundances.jpg"/>
          <p:cNvPicPr>
            <a:picLocks noChangeAspect="1"/>
          </p:cNvPicPr>
          <p:nvPr/>
        </p:nvPicPr>
        <p:blipFill>
          <a:blip r:embed="rId3"/>
          <a:stretch>
            <a:fillRect/>
          </a:stretch>
        </p:blipFill>
        <p:spPr>
          <a:xfrm>
            <a:off x="533400" y="417021"/>
            <a:ext cx="7924800" cy="5907579"/>
          </a:xfrm>
          <a:prstGeom prst="roundRect">
            <a:avLst>
              <a:gd name="adj" fmla="val 16667"/>
            </a:avLst>
          </a:prstGeom>
          <a:noFill/>
          <a:ln>
            <a:noFill/>
          </a:ln>
          <a:effectLst>
            <a:outerShdw blurRad="152400" dist="12000" dir="900000" sy="98000" kx="110000" ky="200000" algn="tl" rotWithShape="0">
              <a:srgbClr val="000000">
                <a:alpha val="30000"/>
              </a:srgbClr>
            </a:outerShdw>
            <a:reflection blurRad="6350" stA="50000" endA="300" endPos="38500" dist="508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7" name="Down Arrow 16"/>
          <p:cNvSpPr/>
          <p:nvPr/>
        </p:nvSpPr>
        <p:spPr>
          <a:xfrm>
            <a:off x="3886200" y="3657600"/>
            <a:ext cx="45719" cy="1524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Down Arrow 17"/>
          <p:cNvSpPr/>
          <p:nvPr/>
        </p:nvSpPr>
        <p:spPr>
          <a:xfrm>
            <a:off x="5288281" y="4038600"/>
            <a:ext cx="45719" cy="1524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Down Arrow 18"/>
          <p:cNvSpPr/>
          <p:nvPr/>
        </p:nvSpPr>
        <p:spPr>
          <a:xfrm>
            <a:off x="7086600" y="4267200"/>
            <a:ext cx="45719" cy="1524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TextBox 19"/>
          <p:cNvSpPr txBox="1"/>
          <p:nvPr/>
        </p:nvSpPr>
        <p:spPr>
          <a:xfrm>
            <a:off x="3581400" y="3288268"/>
            <a:ext cx="688597" cy="369332"/>
          </a:xfrm>
          <a:prstGeom prst="rect">
            <a:avLst/>
          </a:prstGeom>
          <a:noFill/>
          <a:effectLst>
            <a:outerShdw blurRad="50800" dist="38100" dir="2700000" algn="br">
              <a:srgbClr val="000000">
                <a:alpha val="43000"/>
              </a:srgbClr>
            </a:outerShdw>
            <a:reflection stA="0" endPos="0" dir="5400000" sy="-100000" algn="bl" rotWithShape="0"/>
          </a:effectLst>
        </p:spPr>
        <p:txBody>
          <a:bodyPr wrap="none" rtlCol="0">
            <a:spAutoFit/>
          </a:bodyPr>
          <a:lstStyle/>
          <a:p>
            <a:r>
              <a:rPr lang="en-US" dirty="0" smtClean="0">
                <a:solidFill>
                  <a:schemeClr val="accent1"/>
                </a:solidFill>
              </a:rPr>
              <a:t>N=50</a:t>
            </a:r>
            <a:endParaRPr lang="en-US" dirty="0">
              <a:solidFill>
                <a:schemeClr val="accent1"/>
              </a:solidFill>
            </a:endParaRPr>
          </a:p>
        </p:txBody>
      </p:sp>
      <p:sp>
        <p:nvSpPr>
          <p:cNvPr id="21" name="TextBox 20"/>
          <p:cNvSpPr txBox="1"/>
          <p:nvPr/>
        </p:nvSpPr>
        <p:spPr>
          <a:xfrm>
            <a:off x="5020203" y="3669268"/>
            <a:ext cx="694797" cy="369332"/>
          </a:xfrm>
          <a:prstGeom prst="rect">
            <a:avLst/>
          </a:prstGeom>
          <a:noFill/>
          <a:effectLst>
            <a:outerShdw blurRad="50800" dist="38100" dir="2700000" algn="br">
              <a:srgbClr val="000000">
                <a:alpha val="43000"/>
              </a:srgbClr>
            </a:outerShdw>
            <a:reflection stA="0" endPos="0" dir="5400000" sy="-100000" algn="bl" rotWithShape="0"/>
          </a:effectLst>
        </p:spPr>
        <p:txBody>
          <a:bodyPr wrap="none" rtlCol="0">
            <a:spAutoFit/>
          </a:bodyPr>
          <a:lstStyle/>
          <a:p>
            <a:r>
              <a:rPr lang="en-US" dirty="0" smtClean="0">
                <a:solidFill>
                  <a:schemeClr val="accent1"/>
                </a:solidFill>
              </a:rPr>
              <a:t>N=</a:t>
            </a:r>
            <a:r>
              <a:rPr lang="en-US" altLang="ja-JP" dirty="0" smtClean="0">
                <a:solidFill>
                  <a:schemeClr val="accent1"/>
                </a:solidFill>
              </a:rPr>
              <a:t>82</a:t>
            </a:r>
            <a:endParaRPr lang="en-US" dirty="0">
              <a:solidFill>
                <a:schemeClr val="accent1"/>
              </a:solidFill>
            </a:endParaRPr>
          </a:p>
        </p:txBody>
      </p:sp>
      <p:sp>
        <p:nvSpPr>
          <p:cNvPr id="22" name="TextBox 21"/>
          <p:cNvSpPr txBox="1"/>
          <p:nvPr/>
        </p:nvSpPr>
        <p:spPr>
          <a:xfrm>
            <a:off x="6705600" y="3897868"/>
            <a:ext cx="806155" cy="369332"/>
          </a:xfrm>
          <a:prstGeom prst="rect">
            <a:avLst/>
          </a:prstGeom>
          <a:noFill/>
          <a:effectLst>
            <a:outerShdw blurRad="50800" dist="38100" dir="2700000" algn="br">
              <a:srgbClr val="000000">
                <a:alpha val="43000"/>
              </a:srgbClr>
            </a:outerShdw>
            <a:reflection stA="0" endPos="0" dir="5400000" sy="-100000" algn="bl" rotWithShape="0"/>
          </a:effectLst>
        </p:spPr>
        <p:txBody>
          <a:bodyPr wrap="none" rtlCol="0">
            <a:spAutoFit/>
          </a:bodyPr>
          <a:lstStyle/>
          <a:p>
            <a:r>
              <a:rPr lang="en-US" dirty="0" smtClean="0">
                <a:solidFill>
                  <a:schemeClr val="accent1"/>
                </a:solidFill>
              </a:rPr>
              <a:t>N=</a:t>
            </a:r>
            <a:r>
              <a:rPr lang="en-US" altLang="ja-JP" dirty="0" smtClean="0">
                <a:solidFill>
                  <a:schemeClr val="accent1"/>
                </a:solidFill>
              </a:rPr>
              <a:t>126</a:t>
            </a:r>
            <a:endParaRPr lang="en-US" dirty="0">
              <a:solidFill>
                <a:schemeClr val="accent1"/>
              </a:solidFill>
            </a:endParaRPr>
          </a:p>
        </p:txBody>
      </p:sp>
      <p:sp>
        <p:nvSpPr>
          <p:cNvPr id="11" name="Rectangle 10"/>
          <p:cNvSpPr/>
          <p:nvPr/>
        </p:nvSpPr>
        <p:spPr>
          <a:xfrm>
            <a:off x="0" y="6211669"/>
            <a:ext cx="9144000" cy="646331"/>
          </a:xfrm>
          <a:prstGeom prst="rect">
            <a:avLst/>
          </a:prstGeom>
          <a:gradFill flip="none" rotWithShape="1">
            <a:gsLst>
              <a:gs pos="0">
                <a:schemeClr val="accent6">
                  <a:tint val="100000"/>
                  <a:shade val="100000"/>
                  <a:satMod val="100000"/>
                  <a:alpha val="78000"/>
                </a:schemeClr>
              </a:gs>
              <a:gs pos="60000">
                <a:schemeClr val="accent6">
                  <a:tint val="100000"/>
                  <a:shade val="60000"/>
                  <a:satMod val="100000"/>
                  <a:lumMod val="100000"/>
                  <a:alpha val="78000"/>
                </a:schemeClr>
              </a:gs>
              <a:gs pos="100000">
                <a:schemeClr val="accent6">
                  <a:shade val="20000"/>
                  <a:satMod val="100000"/>
                  <a:lumMod val="100000"/>
                  <a:alpha val="78000"/>
                </a:schemeClr>
              </a:gs>
            </a:gsLst>
            <a:lin ang="5400000" scaled="0"/>
            <a:tileRect/>
          </a:gradFill>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n-US" dirty="0" smtClean="0"/>
              <a:t>The solar elemental abundance distribution </a:t>
            </a:r>
            <a:r>
              <a:rPr lang="en-US" dirty="0" smtClean="0">
                <a:solidFill>
                  <a:srgbClr val="DBCEF0"/>
                </a:solidFill>
              </a:rPr>
              <a:t>beyond Fe</a:t>
            </a:r>
            <a:r>
              <a:rPr lang="en-US" dirty="0" smtClean="0"/>
              <a:t>, shows peaks near </a:t>
            </a:r>
            <a:r>
              <a:rPr lang="en-US" dirty="0" smtClean="0">
                <a:solidFill>
                  <a:srgbClr val="DBCEF0"/>
                </a:solidFill>
              </a:rPr>
              <a:t>A = 80</a:t>
            </a:r>
            <a:r>
              <a:rPr lang="en-US" dirty="0" smtClean="0"/>
              <a:t>, </a:t>
            </a:r>
            <a:r>
              <a:rPr lang="en-US" dirty="0" smtClean="0">
                <a:solidFill>
                  <a:srgbClr val="DBCEF0"/>
                </a:solidFill>
              </a:rPr>
              <a:t>130</a:t>
            </a:r>
            <a:r>
              <a:rPr lang="en-US" dirty="0" smtClean="0"/>
              <a:t>, and </a:t>
            </a:r>
            <a:r>
              <a:rPr lang="en-US" dirty="0" smtClean="0">
                <a:solidFill>
                  <a:srgbClr val="DBCEF0"/>
                </a:solidFill>
              </a:rPr>
              <a:t>195</a:t>
            </a:r>
            <a:r>
              <a:rPr lang="en-US" dirty="0" smtClean="0"/>
              <a:t>, corresponding to </a:t>
            </a:r>
            <a:r>
              <a:rPr lang="en-US" dirty="0" smtClean="0">
                <a:solidFill>
                  <a:schemeClr val="accent6">
                    <a:lumMod val="20000"/>
                    <a:lumOff val="80000"/>
                  </a:schemeClr>
                </a:solidFill>
              </a:rPr>
              <a:t>progenitors </a:t>
            </a:r>
            <a:r>
              <a:rPr lang="en-US" dirty="0" smtClean="0"/>
              <a:t>with closed neutron shells </a:t>
            </a:r>
            <a:r>
              <a:rPr lang="en-US" dirty="0" smtClean="0">
                <a:solidFill>
                  <a:srgbClr val="DBCEF0"/>
                </a:solidFill>
              </a:rPr>
              <a:t>N = 50</a:t>
            </a:r>
            <a:r>
              <a:rPr lang="en-US" dirty="0" smtClean="0"/>
              <a:t>, </a:t>
            </a:r>
            <a:r>
              <a:rPr lang="en-US" dirty="0" smtClean="0">
                <a:solidFill>
                  <a:srgbClr val="DBCEF0"/>
                </a:solidFill>
              </a:rPr>
              <a:t>82</a:t>
            </a:r>
            <a:r>
              <a:rPr lang="en-US" dirty="0" smtClean="0"/>
              <a:t>, and </a:t>
            </a:r>
            <a:r>
              <a:rPr lang="en-US" dirty="0" smtClean="0">
                <a:solidFill>
                  <a:srgbClr val="DBCEF0"/>
                </a:solidFill>
              </a:rPr>
              <a:t>126</a:t>
            </a:r>
            <a:r>
              <a:rPr lang="en-US" dirty="0" smtClean="0"/>
              <a: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52400" y="-76200"/>
            <a:ext cx="88392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bg1"/>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Old Metal Poo</a:t>
            </a:r>
            <a:r>
              <a:rPr lang="en-US" sz="4400" b="1" spc="50" noProof="0" dirty="0" smtClean="0">
                <a:ln w="12700" cmpd="sng">
                  <a:solidFill>
                    <a:schemeClr val="accent6">
                      <a:satMod val="120000"/>
                      <a:shade val="80000"/>
                    </a:schemeClr>
                  </a:solidFill>
                  <a:prstDash val="solid"/>
                </a:ln>
                <a:solidFill>
                  <a:schemeClr val="bg1"/>
                </a:solidFill>
                <a:effectLst>
                  <a:glow rad="53100">
                    <a:schemeClr val="accent6">
                      <a:satMod val="180000"/>
                      <a:alpha val="30000"/>
                    </a:schemeClr>
                  </a:glow>
                  <a:reflection blurRad="6350" stA="55000" endA="300" endPos="45500" dir="5400000" sy="-100000" algn="bl" rotWithShape="0"/>
                </a:effectLst>
                <a:latin typeface="+mj-lt"/>
                <a:ea typeface="+mj-ea"/>
                <a:cs typeface="+mj-cs"/>
              </a:rPr>
              <a:t>r</a:t>
            </a:r>
            <a:r>
              <a:rPr lang="en-US" sz="4400" b="1" spc="50" dirty="0" smtClean="0">
                <a:ln w="12700" cmpd="sng">
                  <a:solidFill>
                    <a:schemeClr val="accent6">
                      <a:satMod val="120000"/>
                      <a:shade val="80000"/>
                    </a:schemeClr>
                  </a:solidFill>
                  <a:prstDash val="solid"/>
                </a:ln>
                <a:solidFill>
                  <a:schemeClr val="bg1"/>
                </a:solidFill>
                <a:effectLst>
                  <a:glow rad="53100">
                    <a:schemeClr val="accent6">
                      <a:satMod val="180000"/>
                      <a:alpha val="30000"/>
                    </a:schemeClr>
                  </a:glow>
                  <a:reflection blurRad="6350" stA="55000" endA="300" endPos="45500" dir="5400000" sy="-100000" algn="bl" rotWithShape="0"/>
                </a:effectLst>
                <a:latin typeface="+mj-lt"/>
                <a:ea typeface="+mj-ea"/>
                <a:cs typeface="+mj-cs"/>
              </a:rPr>
              <a:t> Galactic </a:t>
            </a:r>
            <a:r>
              <a:rPr lang="en-US" sz="4400" b="1" spc="50" dirty="0" smtClean="0">
                <a:ln w="12700" cmpd="sng">
                  <a:solidFill>
                    <a:schemeClr val="accent6">
                      <a:satMod val="120000"/>
                      <a:shade val="80000"/>
                    </a:schemeClr>
                  </a:solidFill>
                  <a:prstDash val="solid"/>
                </a:ln>
                <a:solidFill>
                  <a:schemeClr val="bg1"/>
                </a:solidFill>
                <a:effectLst>
                  <a:glow rad="53100">
                    <a:schemeClr val="accent6">
                      <a:satMod val="180000"/>
                      <a:alpha val="30000"/>
                    </a:schemeClr>
                  </a:glow>
                  <a:reflection blurRad="6350" stA="55000" endA="300" endPos="45500" dir="5400000" sy="-100000" algn="bl" rotWithShape="0"/>
                </a:effectLst>
              </a:rPr>
              <a:t>Halo </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bg1"/>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Stars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bg1"/>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11" name="Picture 10"/>
          <p:cNvPicPr>
            <a:picLocks noChangeAspect="1"/>
          </p:cNvPicPr>
          <p:nvPr/>
        </p:nvPicPr>
        <p:blipFill>
          <a:blip r:embed="rId3"/>
          <a:stretch>
            <a:fillRect/>
          </a:stretch>
        </p:blipFill>
        <p:spPr>
          <a:xfrm>
            <a:off x="304800" y="-152400"/>
            <a:ext cx="8382000" cy="6884012"/>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2" name="TextBox 11"/>
          <p:cNvSpPr txBox="1"/>
          <p:nvPr/>
        </p:nvSpPr>
        <p:spPr>
          <a:xfrm>
            <a:off x="0" y="6273224"/>
            <a:ext cx="9144000" cy="584776"/>
          </a:xfrm>
          <a:prstGeom prst="rect">
            <a:avLst/>
          </a:prstGeom>
          <a:gradFill flip="none" rotWithShape="1">
            <a:gsLst>
              <a:gs pos="0">
                <a:schemeClr val="accent6">
                  <a:tint val="100000"/>
                  <a:shade val="100000"/>
                  <a:satMod val="100000"/>
                  <a:alpha val="69000"/>
                </a:schemeClr>
              </a:gs>
              <a:gs pos="60000">
                <a:schemeClr val="accent6">
                  <a:tint val="100000"/>
                  <a:shade val="60000"/>
                  <a:satMod val="100000"/>
                  <a:lumMod val="100000"/>
                  <a:alpha val="69000"/>
                </a:schemeClr>
              </a:gs>
              <a:gs pos="100000">
                <a:schemeClr val="accent6">
                  <a:shade val="20000"/>
                  <a:satMod val="100000"/>
                  <a:lumMod val="100000"/>
                  <a:alpha val="69000"/>
                </a:schemeClr>
              </a:gs>
            </a:gsLst>
            <a:lin ang="5400000" scaled="0"/>
            <a:tileRect/>
          </a:gra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3200" b="1" dirty="0" err="1" smtClean="0">
                <a:solidFill>
                  <a:srgbClr val="FFFFFF"/>
                </a:solidFill>
                <a:sym typeface="Wingdings"/>
              </a:rPr>
              <a:t></a:t>
            </a:r>
            <a:r>
              <a:rPr lang="en-US" sz="3200" b="1" dirty="0" smtClean="0">
                <a:solidFill>
                  <a:srgbClr val="FFFFFF"/>
                </a:solidFill>
                <a:sym typeface="Wingdings"/>
              </a:rPr>
              <a:t> </a:t>
            </a:r>
            <a:r>
              <a:rPr lang="en-US" sz="3200" b="1" dirty="0" smtClean="0">
                <a:solidFill>
                  <a:srgbClr val="FFFFFF"/>
                </a:solidFill>
              </a:rPr>
              <a:t>R-process is unique in nature!</a:t>
            </a:r>
            <a:endParaRPr lang="en-US" sz="3200" b="1" dirty="0">
              <a:solidFill>
                <a:srgbClr val="FFFFFF"/>
              </a:solidFill>
            </a:endParaRPr>
          </a:p>
        </p:txBody>
      </p:sp>
      <p:sp>
        <p:nvSpPr>
          <p:cNvPr id="6" name="Rectangle 5"/>
          <p:cNvSpPr/>
          <p:nvPr/>
        </p:nvSpPr>
        <p:spPr>
          <a:xfrm>
            <a:off x="3918441" y="697468"/>
            <a:ext cx="5225559" cy="369332"/>
          </a:xfrm>
          <a:prstGeom prst="rect">
            <a:avLst/>
          </a:prstGeom>
        </p:spPr>
        <p:txBody>
          <a:bodyPr wrap="none">
            <a:spAutoFit/>
          </a:bodyPr>
          <a:lstStyle/>
          <a:p>
            <a:r>
              <a:rPr lang="en-US" dirty="0" smtClean="0">
                <a:solidFill>
                  <a:srgbClr val="8D2F89"/>
                </a:solidFill>
              </a:rPr>
              <a:t>The </a:t>
            </a:r>
            <a:r>
              <a:rPr lang="en-US" dirty="0" err="1" smtClean="0">
                <a:solidFill>
                  <a:srgbClr val="8D2F89"/>
                </a:solidFill>
              </a:rPr>
              <a:t>r</a:t>
            </a:r>
            <a:r>
              <a:rPr lang="en-US" dirty="0" smtClean="0">
                <a:solidFill>
                  <a:srgbClr val="8D2F89"/>
                </a:solidFill>
              </a:rPr>
              <a:t>-process operating over the history of the Galaxy</a:t>
            </a:r>
            <a:endParaRPr lang="en-US" dirty="0">
              <a:solidFill>
                <a:srgbClr val="8D2F89"/>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800600"/>
            <a:ext cx="9144000" cy="5715000"/>
          </a:xfrm>
          <a:prstGeom prst="rect">
            <a:avLst/>
          </a:prstGeom>
          <a:effectLst>
            <a:reflection blurRad="6350" stA="50000" endA="300" endPos="55000" dir="5400000" sy="-100000" algn="bl" rotWithShape="0"/>
          </a:effectLst>
        </p:spPr>
      </p:pic>
      <p:sp>
        <p:nvSpPr>
          <p:cNvPr id="10" name="Text Placeholder 9"/>
          <p:cNvSpPr>
            <a:spLocks noGrp="1"/>
          </p:cNvSpPr>
          <p:nvPr>
            <p:ph type="body" idx="1"/>
          </p:nvPr>
        </p:nvSpPr>
        <p:spPr>
          <a:xfrm>
            <a:off x="533400" y="1201270"/>
            <a:ext cx="4191000" cy="514738"/>
          </a:xfrm>
          <a:effectLst>
            <a:outerShdw blurRad="50800" dist="38100" dir="16200000" algn="t">
              <a:srgbClr val="000000">
                <a:alpha val="43000"/>
              </a:srgbClr>
            </a:outerShdw>
            <a:reflection blurRad="101600" stA="26000" endPos="20000" dist="12700" dir="5400000" sy="-100000" rotWithShape="0"/>
          </a:effectLst>
        </p:spPr>
        <p:style>
          <a:lnRef idx="1">
            <a:schemeClr val="accent6"/>
          </a:lnRef>
          <a:fillRef idx="3">
            <a:schemeClr val="accent6"/>
          </a:fillRef>
          <a:effectRef idx="2">
            <a:schemeClr val="accent6"/>
          </a:effectRef>
          <a:fontRef idx="minor">
            <a:schemeClr val="lt1"/>
          </a:fontRef>
        </p:style>
        <p:txBody>
          <a:bodyPr>
            <a:normAutofit/>
          </a:bodyPr>
          <a:lstStyle/>
          <a:p>
            <a:r>
              <a:rPr lang="en-US"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Astrophysical Conditions</a:t>
            </a:r>
            <a:endParaRPr lang="en-US"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3" name="Content Placeholder 12"/>
          <p:cNvSpPr>
            <a:spLocks noGrp="1"/>
          </p:cNvSpPr>
          <p:nvPr>
            <p:ph sz="half" idx="2"/>
          </p:nvPr>
        </p:nvSpPr>
        <p:spPr>
          <a:xfrm>
            <a:off x="533400" y="1828800"/>
            <a:ext cx="8305800" cy="1963270"/>
          </a:xfrm>
        </p:spPr>
        <p:txBody>
          <a:bodyPr/>
          <a:lstStyle/>
          <a:p>
            <a:pPr>
              <a:buNone/>
            </a:pPr>
            <a:r>
              <a:rPr lang="en-US" b="1" dirty="0" smtClean="0">
                <a:solidFill>
                  <a:schemeClr val="tx1"/>
                </a:solidFill>
              </a:rPr>
              <a:t>temperature (T</a:t>
            </a:r>
            <a:r>
              <a:rPr lang="en-US" b="1" baseline="-25000" dirty="0" smtClean="0">
                <a:solidFill>
                  <a:schemeClr val="tx1"/>
                </a:solidFill>
              </a:rPr>
              <a:t>9</a:t>
            </a:r>
            <a:r>
              <a:rPr lang="en-US" b="1" dirty="0" smtClean="0">
                <a:solidFill>
                  <a:schemeClr val="tx1"/>
                </a:solidFill>
              </a:rPr>
              <a:t>)                                     matter density</a:t>
            </a:r>
          </a:p>
          <a:p>
            <a:pPr>
              <a:buNone/>
            </a:pPr>
            <a:r>
              <a:rPr lang="en-US" b="1" dirty="0" smtClean="0">
                <a:solidFill>
                  <a:schemeClr val="tx1"/>
                </a:solidFill>
              </a:rPr>
              <a:t>neutron density (</a:t>
            </a:r>
            <a:r>
              <a:rPr lang="en-US" b="1" dirty="0" err="1" smtClean="0">
                <a:solidFill>
                  <a:schemeClr val="tx1"/>
                </a:solidFill>
              </a:rPr>
              <a:t>n</a:t>
            </a:r>
            <a:r>
              <a:rPr lang="en-US" b="1" baseline="-25000" dirty="0" err="1" smtClean="0">
                <a:solidFill>
                  <a:schemeClr val="tx1"/>
                </a:solidFill>
              </a:rPr>
              <a:t>n</a:t>
            </a:r>
            <a:r>
              <a:rPr lang="en-US" b="1" dirty="0" smtClean="0">
                <a:solidFill>
                  <a:schemeClr val="tx1"/>
                </a:solidFill>
              </a:rPr>
              <a:t>)                               …</a:t>
            </a:r>
          </a:p>
          <a:p>
            <a:pPr>
              <a:buNone/>
            </a:pPr>
            <a:r>
              <a:rPr lang="en-US" b="1" dirty="0" smtClean="0">
                <a:solidFill>
                  <a:srgbClr val="000000"/>
                </a:solidFill>
              </a:rPr>
              <a:t>radiation entropy (</a:t>
            </a:r>
            <a:r>
              <a:rPr lang="en-US" b="1" dirty="0" err="1" smtClean="0">
                <a:solidFill>
                  <a:srgbClr val="000000"/>
                </a:solidFill>
              </a:rPr>
              <a:t>S</a:t>
            </a:r>
            <a:r>
              <a:rPr lang="en-US" b="1" baseline="-25000" dirty="0" err="1" smtClean="0">
                <a:solidFill>
                  <a:srgbClr val="000000"/>
                </a:solidFill>
              </a:rPr>
              <a:t>rad</a:t>
            </a:r>
            <a:r>
              <a:rPr lang="en-US" b="1" dirty="0" smtClean="0">
                <a:solidFill>
                  <a:srgbClr val="000000"/>
                </a:solidFill>
              </a:rPr>
              <a:t>)                         </a:t>
            </a:r>
            <a:r>
              <a:rPr lang="en-US" b="1" dirty="0" err="1" smtClean="0">
                <a:solidFill>
                  <a:srgbClr val="000000"/>
                </a:solidFill>
              </a:rPr>
              <a:t>r</a:t>
            </a:r>
            <a:r>
              <a:rPr lang="en-US" b="1" dirty="0" smtClean="0">
                <a:solidFill>
                  <a:srgbClr val="000000"/>
                </a:solidFill>
              </a:rPr>
              <a:t>-process duration (</a:t>
            </a:r>
            <a:r>
              <a:rPr lang="en-US" b="1" dirty="0" err="1" smtClean="0">
                <a:solidFill>
                  <a:srgbClr val="000000"/>
                </a:solidFill>
              </a:rPr>
              <a:t>τ</a:t>
            </a:r>
            <a:r>
              <a:rPr lang="en-US" b="1" baseline="-25000" dirty="0" err="1" smtClean="0">
                <a:solidFill>
                  <a:srgbClr val="000000"/>
                </a:solidFill>
              </a:rPr>
              <a:t>r</a:t>
            </a:r>
            <a:r>
              <a:rPr lang="en-US" b="1" dirty="0" smtClean="0">
                <a:solidFill>
                  <a:srgbClr val="000000"/>
                </a:solidFill>
              </a:rPr>
              <a:t>) </a:t>
            </a:r>
            <a:endParaRPr lang="en-US" b="1" dirty="0">
              <a:solidFill>
                <a:schemeClr val="tx1"/>
              </a:solidFill>
            </a:endParaRPr>
          </a:p>
        </p:txBody>
      </p:sp>
      <p:sp>
        <p:nvSpPr>
          <p:cNvPr id="14" name="Text Placeholder 13"/>
          <p:cNvSpPr>
            <a:spLocks noGrp="1"/>
          </p:cNvSpPr>
          <p:nvPr>
            <p:ph type="body" sz="quarter" idx="3"/>
          </p:nvPr>
        </p:nvSpPr>
        <p:spPr>
          <a:xfrm>
            <a:off x="533400" y="3962400"/>
            <a:ext cx="4191000" cy="514738"/>
          </a:xfrm>
        </p:spPr>
        <p:style>
          <a:lnRef idx="1">
            <a:schemeClr val="accent6"/>
          </a:lnRef>
          <a:fillRef idx="3">
            <a:schemeClr val="accent6"/>
          </a:fillRef>
          <a:effectRef idx="2">
            <a:schemeClr val="accent6"/>
          </a:effectRef>
          <a:fontRef idx="minor">
            <a:schemeClr val="lt1"/>
          </a:fontRef>
        </p:style>
        <p:txBody>
          <a:bodyPr/>
          <a:lstStyle/>
          <a:p>
            <a:r>
              <a:rPr lang="en-US"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Nuclear</a:t>
            </a:r>
            <a:r>
              <a:rPr lang="en-US" dirty="0" smtClean="0"/>
              <a:t> </a:t>
            </a:r>
            <a:r>
              <a:rPr lang="en-US"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Physics Input</a:t>
            </a:r>
            <a:endParaRPr lang="en-US" dirty="0"/>
          </a:p>
        </p:txBody>
      </p:sp>
      <p:sp>
        <p:nvSpPr>
          <p:cNvPr id="15" name="Content Placeholder 14"/>
          <p:cNvSpPr>
            <a:spLocks noGrp="1"/>
          </p:cNvSpPr>
          <p:nvPr>
            <p:ph sz="quarter" idx="4"/>
          </p:nvPr>
        </p:nvSpPr>
        <p:spPr>
          <a:xfrm>
            <a:off x="533400" y="4589930"/>
            <a:ext cx="8305800" cy="1746338"/>
          </a:xfrm>
        </p:spPr>
        <p:txBody>
          <a:bodyPr>
            <a:normAutofit fontScale="92500"/>
          </a:bodyPr>
          <a:lstStyle/>
          <a:p>
            <a:pPr algn="just">
              <a:buNone/>
            </a:pPr>
            <a:r>
              <a:rPr lang="en-US" b="1" dirty="0" smtClean="0">
                <a:solidFill>
                  <a:srgbClr val="000000"/>
                </a:solidFill>
              </a:rPr>
              <a:t>nuclear-masses (Q</a:t>
            </a:r>
            <a:r>
              <a:rPr lang="en-US" b="1" baseline="-25000" dirty="0" smtClean="0">
                <a:solidFill>
                  <a:srgbClr val="000000"/>
                </a:solidFill>
              </a:rPr>
              <a:t>β</a:t>
            </a:r>
            <a:r>
              <a:rPr lang="en-US" b="1" dirty="0" smtClean="0">
                <a:solidFill>
                  <a:srgbClr val="000000"/>
                </a:solidFill>
              </a:rPr>
              <a:t>, </a:t>
            </a:r>
            <a:r>
              <a:rPr lang="en-US" b="1" dirty="0" err="1" smtClean="0">
                <a:solidFill>
                  <a:srgbClr val="000000"/>
                </a:solidFill>
              </a:rPr>
              <a:t>S</a:t>
            </a:r>
            <a:r>
              <a:rPr lang="en-US" b="1" baseline="-25000" dirty="0" err="1" smtClean="0">
                <a:solidFill>
                  <a:srgbClr val="000000"/>
                </a:solidFill>
              </a:rPr>
              <a:t>n</a:t>
            </a:r>
            <a:r>
              <a:rPr lang="en-US" b="1" dirty="0" smtClean="0">
                <a:solidFill>
                  <a:srgbClr val="000000"/>
                </a:solidFill>
              </a:rPr>
              <a:t>)</a:t>
            </a:r>
            <a:r>
              <a:rPr lang="el-GR" b="1" dirty="0" smtClean="0">
                <a:solidFill>
                  <a:srgbClr val="000000"/>
                </a:solidFill>
              </a:rPr>
              <a:t> </a:t>
            </a:r>
            <a:r>
              <a:rPr lang="en-US" b="1" dirty="0" smtClean="0">
                <a:solidFill>
                  <a:srgbClr val="000000"/>
                </a:solidFill>
              </a:rPr>
              <a:t>                              </a:t>
            </a:r>
            <a:r>
              <a:rPr lang="en-US" b="1" dirty="0" err="1" smtClean="0">
                <a:solidFill>
                  <a:srgbClr val="FF0000"/>
                </a:solidFill>
              </a:rPr>
              <a:t>β</a:t>
            </a:r>
            <a:r>
              <a:rPr lang="en-US" b="1" dirty="0" smtClean="0">
                <a:solidFill>
                  <a:srgbClr val="FF0000"/>
                </a:solidFill>
              </a:rPr>
              <a:t>-decay properties </a:t>
            </a:r>
            <a:r>
              <a:rPr lang="en-US" b="1" dirty="0" smtClean="0">
                <a:solidFill>
                  <a:srgbClr val="000000"/>
                </a:solidFill>
              </a:rPr>
              <a:t>(T</a:t>
            </a:r>
            <a:r>
              <a:rPr lang="en-US" b="1" baseline="-25000" dirty="0" smtClean="0">
                <a:solidFill>
                  <a:srgbClr val="000000"/>
                </a:solidFill>
              </a:rPr>
              <a:t>1/2</a:t>
            </a:r>
            <a:r>
              <a:rPr lang="en-US" b="1" dirty="0" smtClean="0">
                <a:solidFill>
                  <a:srgbClr val="000000"/>
                </a:solidFill>
              </a:rPr>
              <a:t>,</a:t>
            </a:r>
            <a:r>
              <a:rPr lang="en-US" b="1" baseline="-25000" dirty="0" smtClean="0">
                <a:solidFill>
                  <a:srgbClr val="000000"/>
                </a:solidFill>
              </a:rPr>
              <a:t> </a:t>
            </a:r>
            <a:r>
              <a:rPr lang="en-US" b="1" dirty="0" err="1" smtClean="0">
                <a:solidFill>
                  <a:srgbClr val="000000"/>
                </a:solidFill>
              </a:rPr>
              <a:t>P</a:t>
            </a:r>
            <a:r>
              <a:rPr lang="en-US" b="1" baseline="-25000" dirty="0" err="1" smtClean="0">
                <a:solidFill>
                  <a:srgbClr val="000000"/>
                </a:solidFill>
              </a:rPr>
              <a:t>n</a:t>
            </a:r>
            <a:r>
              <a:rPr lang="ja-JP" altLang="en-US" b="1" dirty="0" smtClean="0">
                <a:solidFill>
                  <a:srgbClr val="000000"/>
                </a:solidFill>
              </a:rPr>
              <a:t>）</a:t>
            </a:r>
            <a:endParaRPr lang="en-US" b="1" dirty="0" smtClean="0">
              <a:solidFill>
                <a:srgbClr val="000000"/>
              </a:solidFill>
            </a:endParaRPr>
          </a:p>
          <a:p>
            <a:pPr>
              <a:buNone/>
            </a:pPr>
            <a:r>
              <a:rPr lang="en-US" b="1" dirty="0" err="1" smtClean="0">
                <a:solidFill>
                  <a:srgbClr val="000000"/>
                </a:solidFill>
              </a:rPr>
              <a:t>n</a:t>
            </a:r>
            <a:r>
              <a:rPr lang="en-US" b="1" dirty="0" smtClean="0">
                <a:solidFill>
                  <a:srgbClr val="000000"/>
                </a:solidFill>
              </a:rPr>
              <a:t>-capture rates</a:t>
            </a:r>
            <a:r>
              <a:rPr lang="el-GR" b="1" dirty="0" smtClean="0">
                <a:solidFill>
                  <a:srgbClr val="000000"/>
                </a:solidFill>
              </a:rPr>
              <a:t> </a:t>
            </a:r>
            <a:r>
              <a:rPr lang="en-US" b="1" dirty="0" smtClean="0">
                <a:solidFill>
                  <a:srgbClr val="000000"/>
                </a:solidFill>
              </a:rPr>
              <a:t>                                               fission properties</a:t>
            </a:r>
          </a:p>
          <a:p>
            <a:pPr>
              <a:buNone/>
            </a:pPr>
            <a:r>
              <a:rPr lang="en-US" b="1" dirty="0" smtClean="0">
                <a:solidFill>
                  <a:srgbClr val="000000"/>
                </a:solidFill>
              </a:rPr>
              <a:t>neutrino interactions</a:t>
            </a:r>
            <a:r>
              <a:rPr lang="el-GR" b="1" dirty="0" smtClean="0">
                <a:solidFill>
                  <a:srgbClr val="000000"/>
                </a:solidFill>
              </a:rPr>
              <a:t> </a:t>
            </a:r>
            <a:r>
              <a:rPr lang="en-US" b="1" dirty="0" smtClean="0">
                <a:solidFill>
                  <a:srgbClr val="000000"/>
                </a:solidFill>
              </a:rPr>
              <a:t>                                   nuclear-structure-properties (J</a:t>
            </a:r>
            <a:r>
              <a:rPr lang="en-US" b="1" baseline="30000" dirty="0" smtClean="0">
                <a:solidFill>
                  <a:srgbClr val="000000"/>
                </a:solidFill>
              </a:rPr>
              <a:t>π</a:t>
            </a:r>
            <a:r>
              <a:rPr lang="en-US" b="1" dirty="0" smtClean="0">
                <a:solidFill>
                  <a:srgbClr val="000000"/>
                </a:solidFill>
              </a:rPr>
              <a:t> …)</a:t>
            </a:r>
          </a:p>
        </p:txBody>
      </p:sp>
      <p:sp>
        <p:nvSpPr>
          <p:cNvPr id="5" name="Title 29"/>
          <p:cNvSpPr txBox="1">
            <a:spLocks/>
          </p:cNvSpPr>
          <p:nvPr/>
        </p:nvSpPr>
        <p:spPr>
          <a:xfrm>
            <a:off x="0" y="-76200"/>
            <a:ext cx="91440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lang="en-US" sz="4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Understanding of R-</a:t>
            </a:r>
            <a:r>
              <a:rPr lang="en-US" sz="40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Nucleosynthesis</a:t>
            </a:r>
            <a:endParaRPr lang="en-US" sz="4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endParaRPr>
          </a:p>
        </p:txBody>
      </p:sp>
      <p:sp>
        <p:nvSpPr>
          <p:cNvPr id="11" name="TextBox 10"/>
          <p:cNvSpPr txBox="1"/>
          <p:nvPr/>
        </p:nvSpPr>
        <p:spPr>
          <a:xfrm>
            <a:off x="457200" y="6336268"/>
            <a:ext cx="8305800" cy="369332"/>
          </a:xfrm>
          <a:prstGeom prst="rect">
            <a:avLst/>
          </a:prstGeom>
          <a:noFill/>
        </p:spPr>
        <p:txBody>
          <a:bodyPr wrap="square" rtlCol="0">
            <a:spAutoFit/>
          </a:bodyPr>
          <a:lstStyle/>
          <a:p>
            <a:pPr algn="ctr"/>
            <a:r>
              <a:rPr lang="en-US" b="1" dirty="0" smtClean="0">
                <a:solidFill>
                  <a:schemeClr val="accent6">
                    <a:lumMod val="60000"/>
                    <a:lumOff val="40000"/>
                  </a:schemeClr>
                </a:solidFill>
              </a:rPr>
              <a:t>for </a:t>
            </a:r>
            <a:r>
              <a:rPr lang="en-US" b="1" dirty="0" smtClean="0">
                <a:solidFill>
                  <a:srgbClr val="FF0000"/>
                </a:solidFill>
              </a:rPr>
              <a:t>1000’s </a:t>
            </a:r>
            <a:r>
              <a:rPr lang="en-US" b="1" dirty="0" smtClean="0">
                <a:solidFill>
                  <a:schemeClr val="accent6">
                    <a:lumMod val="60000"/>
                    <a:lumOff val="40000"/>
                  </a:schemeClr>
                </a:solidFill>
              </a:rPr>
              <a:t>of isotopes </a:t>
            </a:r>
            <a:r>
              <a:rPr lang="en-US" b="1" dirty="0" smtClean="0">
                <a:solidFill>
                  <a:srgbClr val="FF0000"/>
                </a:solidFill>
              </a:rPr>
              <a:t>FAR-OFF </a:t>
            </a:r>
            <a:r>
              <a:rPr lang="el-GR" b="1" dirty="0" smtClean="0">
                <a:solidFill>
                  <a:schemeClr val="accent6">
                    <a:lumMod val="60000"/>
                    <a:lumOff val="40000"/>
                  </a:schemeClr>
                </a:solidFill>
              </a:rPr>
              <a:t>β-</a:t>
            </a:r>
            <a:r>
              <a:rPr lang="en-US" b="1" dirty="0" smtClean="0">
                <a:solidFill>
                  <a:schemeClr val="accent6">
                    <a:lumMod val="60000"/>
                    <a:lumOff val="40000"/>
                  </a:schemeClr>
                </a:solidFill>
              </a:rPr>
              <a:t>stability</a:t>
            </a:r>
            <a:endParaRPr lang="en-US" b="1" dirty="0">
              <a:solidFill>
                <a:schemeClr val="accent6">
                  <a:lumMod val="60000"/>
                  <a:lumOff val="40000"/>
                </a:schemeClr>
              </a:solidFill>
            </a:endParaRPr>
          </a:p>
        </p:txBody>
      </p:sp>
      <p:sp>
        <p:nvSpPr>
          <p:cNvPr id="12" name="Rectangle 11"/>
          <p:cNvSpPr/>
          <p:nvPr/>
        </p:nvSpPr>
        <p:spPr>
          <a:xfrm>
            <a:off x="6387829" y="609600"/>
            <a:ext cx="2756171" cy="369332"/>
          </a:xfrm>
          <a:prstGeom prst="rect">
            <a:avLst/>
          </a:prstGeom>
        </p:spPr>
        <p:txBody>
          <a:bodyPr wrap="none">
            <a:spAutoFit/>
          </a:bodyPr>
          <a:lstStyle/>
          <a:p>
            <a:r>
              <a:rPr lang="en-US" altLang="ja-JP" dirty="0" err="1" smtClean="0">
                <a:solidFill>
                  <a:srgbClr val="C45ABA"/>
                </a:solidFill>
              </a:rPr>
              <a:t>r</a:t>
            </a:r>
            <a:r>
              <a:rPr lang="en-US" altLang="ja-JP" dirty="0" smtClean="0">
                <a:solidFill>
                  <a:srgbClr val="C45ABA"/>
                </a:solidFill>
              </a:rPr>
              <a:t>-abundances reproduction</a:t>
            </a:r>
            <a:endParaRPr lang="en-US" dirty="0">
              <a:solidFill>
                <a:srgbClr val="C45ABA"/>
              </a:solidFill>
            </a:endParaRPr>
          </a:p>
        </p:txBody>
      </p:sp>
      <p:sp>
        <p:nvSpPr>
          <p:cNvPr id="16" name="TextBox 15"/>
          <p:cNvSpPr txBox="1"/>
          <p:nvPr/>
        </p:nvSpPr>
        <p:spPr>
          <a:xfrm>
            <a:off x="-4465" y="914400"/>
            <a:ext cx="461665" cy="5943600"/>
          </a:xfrm>
          <a:prstGeom prst="rect">
            <a:avLst/>
          </a:prstGeom>
          <a:gradFill flip="none" rotWithShape="1">
            <a:gsLst>
              <a:gs pos="0">
                <a:schemeClr val="accent5">
                  <a:lumMod val="50000"/>
                  <a:alpha val="66000"/>
                </a:schemeClr>
              </a:gs>
              <a:gs pos="100000">
                <a:srgbClr val="FFFFFF"/>
              </a:gs>
            </a:gsLst>
            <a:path path="circle">
              <a:fillToRect l="100000" t="100000"/>
            </a:path>
            <a:tileRect r="-100000" b="-100000"/>
          </a:gradFill>
          <a:ln>
            <a:noFill/>
          </a:ln>
          <a:effectLst>
            <a:innerShdw blurRad="63500" dist="50800" dir="54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vert="vert270" wrap="square" rtlCol="0">
            <a:spAutoFit/>
            <a:scene3d>
              <a:camera prst="orthographicFront"/>
              <a:lightRig rig="soft" dir="t">
                <a:rot lat="0" lon="0" rev="10800000"/>
              </a:lightRig>
            </a:scene3d>
            <a:sp3d>
              <a:bevelT w="27940" h="12700"/>
              <a:contourClr>
                <a:srgbClr val="DDDDDD"/>
              </a:contourClr>
            </a:sp3d>
          </a:bodyPr>
          <a:lstStyle/>
          <a:p>
            <a:pPr algn="dist"/>
            <a:r>
              <a:rPr lang="en-US" b="1" spc="150" dirty="0" smtClean="0">
                <a:ln w="11430"/>
                <a:solidFill>
                  <a:srgbClr val="F8F8F8"/>
                </a:solidFill>
                <a:effectLst>
                  <a:outerShdw blurRad="25400" algn="tl" rotWithShape="0">
                    <a:srgbClr val="000000">
                      <a:alpha val="43000"/>
                    </a:srgbClr>
                  </a:outerShdw>
                </a:effectLst>
              </a:rPr>
              <a:t> NUCLEAR ASTROPHYSICS. </a:t>
            </a:r>
            <a:endParaRPr lang="en-US" b="1" spc="150" dirty="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stars.jpg"/>
          <p:cNvPicPr>
            <a:picLocks noChangeAspect="1"/>
          </p:cNvPicPr>
          <p:nvPr/>
        </p:nvPicPr>
        <p:blipFill>
          <a:blip r:embed="rId2"/>
          <a:stretch>
            <a:fillRect/>
          </a:stretch>
        </p:blipFill>
        <p:spPr>
          <a:xfrm>
            <a:off x="0" y="-1"/>
            <a:ext cx="9144000" cy="6858001"/>
          </a:xfrm>
          <a:prstGeom prst="rect">
            <a:avLst/>
          </a:prstGeom>
        </p:spPr>
      </p:pic>
      <p:pic>
        <p:nvPicPr>
          <p:cNvPr id="4" name="Picture 3" descr="Aurora.jpg"/>
          <p:cNvPicPr>
            <a:picLocks noChangeAspect="1"/>
          </p:cNvPicPr>
          <p:nvPr/>
        </p:nvPicPr>
        <p:blipFill>
          <a:blip r:embed="rId3"/>
          <a:stretch>
            <a:fillRect/>
          </a:stretch>
        </p:blipFill>
        <p:spPr>
          <a:xfrm>
            <a:off x="0" y="-4724400"/>
            <a:ext cx="9144000" cy="5715000"/>
          </a:xfrm>
          <a:prstGeom prst="rect">
            <a:avLst/>
          </a:prstGeom>
          <a:ln>
            <a:noFill/>
          </a:ln>
          <a:effectLst>
            <a:outerShdw blurRad="292100" dist="139700" dir="2700000" algn="tl" rotWithShape="0">
              <a:srgbClr val="333333">
                <a:alpha val="65000"/>
              </a:srgbClr>
            </a:outerShdw>
          </a:effectLst>
        </p:spPr>
      </p:pic>
      <p:sp>
        <p:nvSpPr>
          <p:cNvPr id="12" name="Text Placeholder 11"/>
          <p:cNvSpPr>
            <a:spLocks noGrp="1"/>
          </p:cNvSpPr>
          <p:nvPr>
            <p:ph type="body" idx="1"/>
          </p:nvPr>
        </p:nvSpPr>
        <p:spPr>
          <a:xfrm>
            <a:off x="4876800" y="3886201"/>
            <a:ext cx="3992674" cy="2438400"/>
          </a:xfrm>
          <a:solidFill>
            <a:schemeClr val="tx1"/>
          </a:solidFill>
        </p:spPr>
        <p:txBody>
          <a:bodyPr>
            <a:normAutofit fontScale="62500" lnSpcReduction="20000"/>
            <a:scene3d>
              <a:camera prst="orthographicFront"/>
              <a:lightRig rig="balanced" dir="t">
                <a:rot lat="0" lon="0" rev="2100000"/>
              </a:lightRig>
            </a:scene3d>
            <a:sp3d extrusionH="57150" prstMaterial="metal">
              <a:bevelT w="38100" h="25400"/>
              <a:contourClr>
                <a:schemeClr val="bg2"/>
              </a:contourClr>
            </a:sp3d>
          </a:bodyPr>
          <a:lstStyle/>
          <a:p>
            <a:endParaRPr lang="en-US" dirty="0" smtClean="0">
              <a:ln w="50800"/>
              <a:solidFill>
                <a:schemeClr val="bg1">
                  <a:shade val="50000"/>
                </a:schemeClr>
              </a:solidFill>
            </a:endParaRPr>
          </a:p>
          <a:p>
            <a:r>
              <a:rPr lang="en-US" dirty="0" smtClean="0">
                <a:ln w="50800"/>
                <a:solidFill>
                  <a:schemeClr val="bg1">
                    <a:shade val="50000"/>
                  </a:schemeClr>
                </a:solidFill>
              </a:rPr>
              <a:t>The most widely believed candidate site for the </a:t>
            </a:r>
            <a:r>
              <a:rPr lang="en-US" dirty="0" err="1" smtClean="0">
                <a:ln w="50800"/>
                <a:solidFill>
                  <a:schemeClr val="bg1">
                    <a:shade val="50000"/>
                  </a:schemeClr>
                </a:solidFill>
              </a:rPr>
              <a:t>r</a:t>
            </a:r>
            <a:r>
              <a:rPr lang="en-US" dirty="0" smtClean="0">
                <a:ln w="50800"/>
                <a:solidFill>
                  <a:schemeClr val="bg1">
                    <a:shade val="50000"/>
                  </a:schemeClr>
                </a:solidFill>
              </a:rPr>
              <a:t>-process are core-collapse supernovae (spectral Type </a:t>
            </a:r>
            <a:r>
              <a:rPr lang="en-US" dirty="0" err="1" smtClean="0">
                <a:ln w="50800"/>
                <a:solidFill>
                  <a:schemeClr val="bg1">
                    <a:shade val="50000"/>
                  </a:schemeClr>
                </a:solidFill>
              </a:rPr>
              <a:t>Ib</a:t>
            </a:r>
            <a:r>
              <a:rPr lang="en-US" dirty="0" smtClean="0">
                <a:ln w="50800"/>
                <a:solidFill>
                  <a:schemeClr val="bg1">
                    <a:shade val="50000"/>
                  </a:schemeClr>
                </a:solidFill>
              </a:rPr>
              <a:t>, </a:t>
            </a:r>
            <a:r>
              <a:rPr lang="en-US" dirty="0" err="1" smtClean="0">
                <a:ln w="50800"/>
                <a:solidFill>
                  <a:schemeClr val="bg1">
                    <a:shade val="50000"/>
                  </a:schemeClr>
                </a:solidFill>
              </a:rPr>
              <a:t>Ic</a:t>
            </a:r>
            <a:r>
              <a:rPr lang="en-US" dirty="0" smtClean="0">
                <a:ln w="50800"/>
                <a:solidFill>
                  <a:schemeClr val="bg1">
                    <a:shade val="50000"/>
                  </a:schemeClr>
                </a:solidFill>
              </a:rPr>
              <a:t> and II), which provide the necessary physical conditions for the </a:t>
            </a:r>
            <a:r>
              <a:rPr lang="en-US" dirty="0" err="1" smtClean="0">
                <a:ln w="50800"/>
                <a:solidFill>
                  <a:schemeClr val="bg1">
                    <a:shade val="50000"/>
                  </a:schemeClr>
                </a:solidFill>
              </a:rPr>
              <a:t>r</a:t>
            </a:r>
            <a:r>
              <a:rPr lang="en-US" dirty="0" smtClean="0">
                <a:ln w="50800"/>
                <a:solidFill>
                  <a:schemeClr val="bg1">
                    <a:shade val="50000"/>
                  </a:schemeClr>
                </a:solidFill>
              </a:rPr>
              <a:t>-process. However, the abundance of </a:t>
            </a:r>
            <a:r>
              <a:rPr lang="en-US" dirty="0" err="1" smtClean="0">
                <a:ln w="50800"/>
                <a:solidFill>
                  <a:schemeClr val="bg1">
                    <a:shade val="50000"/>
                  </a:schemeClr>
                </a:solidFill>
              </a:rPr>
              <a:t>r</a:t>
            </a:r>
            <a:r>
              <a:rPr lang="en-US" dirty="0" smtClean="0">
                <a:ln w="50800"/>
                <a:solidFill>
                  <a:schemeClr val="bg1">
                    <a:shade val="50000"/>
                  </a:schemeClr>
                </a:solidFill>
              </a:rPr>
              <a:t>-process nuclei requires that either only a small fraction of supernovae eject </a:t>
            </a:r>
            <a:r>
              <a:rPr lang="en-US" dirty="0" err="1" smtClean="0">
                <a:ln w="50800"/>
                <a:solidFill>
                  <a:schemeClr val="bg1">
                    <a:shade val="50000"/>
                  </a:schemeClr>
                </a:solidFill>
              </a:rPr>
              <a:t>r</a:t>
            </a:r>
            <a:r>
              <a:rPr lang="en-US" dirty="0" smtClean="0">
                <a:ln w="50800"/>
                <a:solidFill>
                  <a:schemeClr val="bg1">
                    <a:shade val="50000"/>
                  </a:schemeClr>
                </a:solidFill>
              </a:rPr>
              <a:t>-process nuclei to the interstellar medium, or that each supernova ejects only a very small amount of </a:t>
            </a:r>
            <a:r>
              <a:rPr lang="en-US" dirty="0" err="1" smtClean="0">
                <a:ln w="50800"/>
                <a:solidFill>
                  <a:schemeClr val="bg1">
                    <a:shade val="50000"/>
                  </a:schemeClr>
                </a:solidFill>
              </a:rPr>
              <a:t>r</a:t>
            </a:r>
            <a:r>
              <a:rPr lang="en-US" dirty="0" smtClean="0">
                <a:ln w="50800"/>
                <a:solidFill>
                  <a:schemeClr val="bg1">
                    <a:shade val="50000"/>
                  </a:schemeClr>
                </a:solidFill>
              </a:rPr>
              <a:t>-process material. A recently proposed alternative solution is that neutron star mergers (a binary star system of two neutron stars that collide) may also play a role in the production of </a:t>
            </a:r>
            <a:r>
              <a:rPr lang="en-US" dirty="0" err="1" smtClean="0">
                <a:ln w="50800"/>
                <a:solidFill>
                  <a:schemeClr val="bg1">
                    <a:shade val="50000"/>
                  </a:schemeClr>
                </a:solidFill>
              </a:rPr>
              <a:t>r</a:t>
            </a:r>
            <a:r>
              <a:rPr lang="en-US" dirty="0" smtClean="0">
                <a:ln w="50800"/>
                <a:solidFill>
                  <a:schemeClr val="bg1">
                    <a:shade val="50000"/>
                  </a:schemeClr>
                </a:solidFill>
              </a:rPr>
              <a:t>-process nuclei, but this has yet to be observationally confirmed.</a:t>
            </a:r>
          </a:p>
        </p:txBody>
      </p:sp>
      <p:sp>
        <p:nvSpPr>
          <p:cNvPr id="5" name="Title 29"/>
          <p:cNvSpPr txBox="1">
            <a:spLocks/>
          </p:cNvSpPr>
          <p:nvPr/>
        </p:nvSpPr>
        <p:spPr>
          <a:xfrm>
            <a:off x="1447800" y="-76200"/>
            <a:ext cx="62484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Astrophysical</a:t>
            </a:r>
            <a:r>
              <a:rPr kumimoji="0" lang="en-US" sz="4400" b="1" i="0" u="none" strike="noStrike" kern="1200" spc="50" normalizeH="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 </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Site</a:t>
            </a:r>
            <a:r>
              <a:rPr kumimoji="0" lang="ja-JP" alt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a:t>
            </a:r>
            <a:r>
              <a:rPr kumimoji="0" lang="en-US" altLang="ja-JP" sz="4400" b="1" i="0" u="none" strike="noStrike" kern="1200" spc="50" normalizeH="0" baseline="0" noProof="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s</a:t>
            </a:r>
            <a:r>
              <a:rPr lang="ja-JP" alt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7" name="Picture 6" descr="AA002733.png"/>
          <p:cNvPicPr>
            <a:picLocks noChangeAspect="1"/>
          </p:cNvPicPr>
          <p:nvPr/>
        </p:nvPicPr>
        <p:blipFill>
          <a:blip r:embed="rId4"/>
          <a:stretch>
            <a:fillRect/>
          </a:stretch>
        </p:blipFill>
        <p:spPr>
          <a:xfrm>
            <a:off x="6781800" y="10310"/>
            <a:ext cx="2057400" cy="1285090"/>
          </a:xfrm>
          <a:prstGeom prst="rect">
            <a:avLst/>
          </a:prstGeom>
        </p:spPr>
      </p:pic>
      <p:sp>
        <p:nvSpPr>
          <p:cNvPr id="8" name="Rectangle 7"/>
          <p:cNvSpPr/>
          <p:nvPr/>
        </p:nvSpPr>
        <p:spPr>
          <a:xfrm>
            <a:off x="6547414" y="685800"/>
            <a:ext cx="2444186" cy="369332"/>
          </a:xfrm>
          <a:prstGeom prst="rect">
            <a:avLst/>
          </a:prstGeom>
        </p:spPr>
        <p:txBody>
          <a:bodyPr wrap="none">
            <a:spAutoFit/>
          </a:bodyPr>
          <a:lstStyle/>
          <a:p>
            <a:r>
              <a:rPr lang="en-US" dirty="0" smtClean="0">
                <a:solidFill>
                  <a:srgbClr val="C45ABA"/>
                </a:solidFill>
              </a:rPr>
              <a:t>for the “main” </a:t>
            </a:r>
            <a:r>
              <a:rPr lang="en-US" dirty="0" err="1" smtClean="0">
                <a:solidFill>
                  <a:srgbClr val="C45ABA"/>
                </a:solidFill>
              </a:rPr>
              <a:t>r</a:t>
            </a:r>
            <a:r>
              <a:rPr lang="en-US" dirty="0" smtClean="0">
                <a:solidFill>
                  <a:srgbClr val="C45ABA"/>
                </a:solidFill>
              </a:rPr>
              <a:t>-process</a:t>
            </a:r>
            <a:endParaRPr lang="en-US" dirty="0">
              <a:solidFill>
                <a:srgbClr val="C45ABA"/>
              </a:solidFill>
            </a:endParaRPr>
          </a:p>
        </p:txBody>
      </p:sp>
      <p:sp>
        <p:nvSpPr>
          <p:cNvPr id="10" name="TextBox 9"/>
          <p:cNvSpPr txBox="1"/>
          <p:nvPr/>
        </p:nvSpPr>
        <p:spPr>
          <a:xfrm>
            <a:off x="3429000" y="685800"/>
            <a:ext cx="2345677" cy="369332"/>
          </a:xfrm>
          <a:prstGeom prst="rect">
            <a:avLst/>
          </a:prstGeom>
          <a:noFill/>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r>
              <a:rPr lang="en-US" b="1" dirty="0" smtClean="0">
                <a:ln w="50800"/>
                <a:solidFill>
                  <a:schemeClr val="bg1">
                    <a:shade val="50000"/>
                  </a:schemeClr>
                </a:solidFill>
              </a:rPr>
              <a:t>Dominant Candidates</a:t>
            </a:r>
            <a:endParaRPr lang="en-US" b="1" dirty="0">
              <a:ln w="50800"/>
              <a:solidFill>
                <a:schemeClr val="bg1">
                  <a:shade val="50000"/>
                </a:schemeClr>
              </a:solidFill>
            </a:endParaRPr>
          </a:p>
        </p:txBody>
      </p:sp>
      <p:pic>
        <p:nvPicPr>
          <p:cNvPr id="13" name="Picture 12"/>
          <p:cNvPicPr>
            <a:picLocks noChangeAspect="1"/>
          </p:cNvPicPr>
          <p:nvPr/>
        </p:nvPicPr>
        <p:blipFill>
          <a:blip r:embed="rId5"/>
          <a:stretch>
            <a:fillRect/>
          </a:stretch>
        </p:blipFill>
        <p:spPr>
          <a:xfrm>
            <a:off x="228600" y="1295401"/>
            <a:ext cx="4481160" cy="2438400"/>
          </a:xfrm>
          <a:prstGeom prst="rect">
            <a:avLst/>
          </a:prstGeom>
        </p:spPr>
      </p:pic>
      <p:pic>
        <p:nvPicPr>
          <p:cNvPr id="14" name="Picture 13"/>
          <p:cNvPicPr>
            <a:picLocks noChangeAspect="1"/>
          </p:cNvPicPr>
          <p:nvPr/>
        </p:nvPicPr>
        <p:blipFill>
          <a:blip r:embed="rId6"/>
          <a:stretch>
            <a:fillRect/>
          </a:stretch>
        </p:blipFill>
        <p:spPr>
          <a:xfrm>
            <a:off x="4876800" y="1295401"/>
            <a:ext cx="3992674" cy="2438400"/>
          </a:xfrm>
          <a:prstGeom prst="rect">
            <a:avLst/>
          </a:prstGeom>
        </p:spPr>
      </p:pic>
      <p:pic>
        <p:nvPicPr>
          <p:cNvPr id="16" name="Picture 15"/>
          <p:cNvPicPr>
            <a:picLocks noChangeAspect="1"/>
          </p:cNvPicPr>
          <p:nvPr/>
        </p:nvPicPr>
        <p:blipFill>
          <a:blip r:embed="rId7"/>
          <a:stretch>
            <a:fillRect/>
          </a:stretch>
        </p:blipFill>
        <p:spPr>
          <a:xfrm>
            <a:off x="228600" y="3886200"/>
            <a:ext cx="4481160" cy="2438400"/>
          </a:xfrm>
          <a:prstGeom prst="rect">
            <a:avLst/>
          </a:prstGeom>
        </p:spPr>
      </p:pic>
      <p:sp>
        <p:nvSpPr>
          <p:cNvPr id="17" name="TextBox 16"/>
          <p:cNvSpPr txBox="1"/>
          <p:nvPr/>
        </p:nvSpPr>
        <p:spPr>
          <a:xfrm>
            <a:off x="0" y="6443246"/>
            <a:ext cx="9144000" cy="338554"/>
          </a:xfrm>
          <a:prstGeom prst="rect">
            <a:avLst/>
          </a:prstGeom>
          <a:gradFill flip="none" rotWithShape="1">
            <a:gsLst>
              <a:gs pos="0">
                <a:schemeClr val="accent6">
                  <a:tint val="100000"/>
                  <a:shade val="100000"/>
                  <a:satMod val="100000"/>
                  <a:alpha val="84000"/>
                </a:schemeClr>
              </a:gs>
              <a:gs pos="60000">
                <a:schemeClr val="accent6">
                  <a:tint val="100000"/>
                  <a:shade val="60000"/>
                  <a:satMod val="100000"/>
                  <a:lumMod val="100000"/>
                  <a:alpha val="84000"/>
                </a:schemeClr>
              </a:gs>
              <a:gs pos="100000">
                <a:schemeClr val="accent6">
                  <a:shade val="20000"/>
                  <a:satMod val="100000"/>
                  <a:lumMod val="100000"/>
                  <a:alpha val="84000"/>
                </a:schemeClr>
              </a:gs>
            </a:gsLst>
            <a:lin ang="5400000" scaled="0"/>
            <a:tileRect/>
          </a:gra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altLang="ja-JP"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If nuclear physics uncertainties are reduced, we could indentify astrophysical site via observations.</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800600"/>
            <a:ext cx="9144000" cy="5715000"/>
          </a:xfrm>
          <a:prstGeom prst="rect">
            <a:avLst/>
          </a:prstGeom>
          <a:effectLst>
            <a:reflection blurRad="6350" stA="50000" endA="300" endPos="55000" dir="5400000" sy="-100000" algn="bl" rotWithShape="0"/>
          </a:effectLst>
        </p:spPr>
      </p:pic>
      <p:sp>
        <p:nvSpPr>
          <p:cNvPr id="10" name="Text Placeholder 9"/>
          <p:cNvSpPr>
            <a:spLocks noGrp="1"/>
          </p:cNvSpPr>
          <p:nvPr>
            <p:ph type="body" idx="1"/>
          </p:nvPr>
        </p:nvSpPr>
        <p:spPr>
          <a:xfrm>
            <a:off x="533400" y="1201270"/>
            <a:ext cx="4191000" cy="514738"/>
          </a:xfrm>
          <a:effectLst>
            <a:outerShdw blurRad="50800" dist="38100" dir="16200000" algn="t">
              <a:srgbClr val="000000">
                <a:alpha val="43000"/>
              </a:srgbClr>
            </a:outerShdw>
            <a:reflection blurRad="101600" stA="26000" endPos="20000" dist="12700" dir="5400000" sy="-100000" rotWithShape="0"/>
          </a:effectLst>
        </p:spPr>
        <p:style>
          <a:lnRef idx="1">
            <a:schemeClr val="accent6"/>
          </a:lnRef>
          <a:fillRef idx="3">
            <a:schemeClr val="accent6"/>
          </a:fillRef>
          <a:effectRef idx="2">
            <a:schemeClr val="accent6"/>
          </a:effectRef>
          <a:fontRef idx="minor">
            <a:schemeClr val="lt1"/>
          </a:fontRef>
        </p:style>
        <p:txBody>
          <a:bodyPr>
            <a:normAutofit/>
          </a:bodyPr>
          <a:lstStyle/>
          <a:p>
            <a:r>
              <a:rPr lang="en-US"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Astrophysical Conditions</a:t>
            </a:r>
            <a:endParaRPr lang="en-US"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3" name="Content Placeholder 12"/>
          <p:cNvSpPr>
            <a:spLocks noGrp="1"/>
          </p:cNvSpPr>
          <p:nvPr>
            <p:ph sz="half" idx="2"/>
          </p:nvPr>
        </p:nvSpPr>
        <p:spPr>
          <a:xfrm>
            <a:off x="533400" y="1828800"/>
            <a:ext cx="8305800" cy="1963270"/>
          </a:xfrm>
        </p:spPr>
        <p:txBody>
          <a:bodyPr/>
          <a:lstStyle/>
          <a:p>
            <a:pPr>
              <a:buNone/>
            </a:pPr>
            <a:r>
              <a:rPr lang="en-US" b="1" dirty="0" smtClean="0">
                <a:solidFill>
                  <a:schemeClr val="tx1"/>
                </a:solidFill>
              </a:rPr>
              <a:t>temperature (T</a:t>
            </a:r>
            <a:r>
              <a:rPr lang="en-US" b="1" baseline="-25000" dirty="0" smtClean="0">
                <a:solidFill>
                  <a:schemeClr val="tx1"/>
                </a:solidFill>
              </a:rPr>
              <a:t>9</a:t>
            </a:r>
            <a:r>
              <a:rPr lang="en-US" b="1" dirty="0" smtClean="0">
                <a:solidFill>
                  <a:schemeClr val="tx1"/>
                </a:solidFill>
              </a:rPr>
              <a:t>)                                     matter density</a:t>
            </a:r>
          </a:p>
          <a:p>
            <a:pPr>
              <a:buNone/>
            </a:pPr>
            <a:r>
              <a:rPr lang="en-US" b="1" dirty="0" smtClean="0">
                <a:solidFill>
                  <a:schemeClr val="tx1"/>
                </a:solidFill>
              </a:rPr>
              <a:t>neutron density (</a:t>
            </a:r>
            <a:r>
              <a:rPr lang="en-US" b="1" dirty="0" err="1" smtClean="0">
                <a:solidFill>
                  <a:schemeClr val="tx1"/>
                </a:solidFill>
              </a:rPr>
              <a:t>n</a:t>
            </a:r>
            <a:r>
              <a:rPr lang="en-US" b="1" baseline="-25000" dirty="0" err="1" smtClean="0">
                <a:solidFill>
                  <a:schemeClr val="tx1"/>
                </a:solidFill>
              </a:rPr>
              <a:t>n</a:t>
            </a:r>
            <a:r>
              <a:rPr lang="en-US" b="1" dirty="0" smtClean="0">
                <a:solidFill>
                  <a:schemeClr val="tx1"/>
                </a:solidFill>
              </a:rPr>
              <a:t>)                               …</a:t>
            </a:r>
          </a:p>
          <a:p>
            <a:pPr>
              <a:buNone/>
            </a:pPr>
            <a:r>
              <a:rPr lang="en-US" b="1" dirty="0" smtClean="0">
                <a:solidFill>
                  <a:srgbClr val="000000"/>
                </a:solidFill>
              </a:rPr>
              <a:t>radiation entropy (</a:t>
            </a:r>
            <a:r>
              <a:rPr lang="en-US" b="1" dirty="0" err="1" smtClean="0">
                <a:solidFill>
                  <a:srgbClr val="000000"/>
                </a:solidFill>
              </a:rPr>
              <a:t>S</a:t>
            </a:r>
            <a:r>
              <a:rPr lang="en-US" b="1" baseline="-25000" dirty="0" err="1" smtClean="0">
                <a:solidFill>
                  <a:srgbClr val="000000"/>
                </a:solidFill>
              </a:rPr>
              <a:t>rad</a:t>
            </a:r>
            <a:r>
              <a:rPr lang="en-US" b="1" dirty="0" smtClean="0">
                <a:solidFill>
                  <a:srgbClr val="000000"/>
                </a:solidFill>
              </a:rPr>
              <a:t>)                         </a:t>
            </a:r>
            <a:r>
              <a:rPr lang="en-US" b="1" dirty="0" err="1" smtClean="0">
                <a:solidFill>
                  <a:srgbClr val="000000"/>
                </a:solidFill>
              </a:rPr>
              <a:t>r</a:t>
            </a:r>
            <a:r>
              <a:rPr lang="en-US" b="1" dirty="0" smtClean="0">
                <a:solidFill>
                  <a:srgbClr val="000000"/>
                </a:solidFill>
              </a:rPr>
              <a:t>-process duration (</a:t>
            </a:r>
            <a:r>
              <a:rPr lang="en-US" b="1" dirty="0" err="1" smtClean="0">
                <a:solidFill>
                  <a:srgbClr val="000000"/>
                </a:solidFill>
              </a:rPr>
              <a:t>τ</a:t>
            </a:r>
            <a:r>
              <a:rPr lang="en-US" b="1" baseline="-25000" dirty="0" err="1" smtClean="0">
                <a:solidFill>
                  <a:srgbClr val="000000"/>
                </a:solidFill>
              </a:rPr>
              <a:t>r</a:t>
            </a:r>
            <a:r>
              <a:rPr lang="en-US" b="1" dirty="0" smtClean="0">
                <a:solidFill>
                  <a:srgbClr val="000000"/>
                </a:solidFill>
              </a:rPr>
              <a:t>) </a:t>
            </a:r>
            <a:endParaRPr lang="en-US" b="1" dirty="0">
              <a:solidFill>
                <a:schemeClr val="tx1"/>
              </a:solidFill>
            </a:endParaRPr>
          </a:p>
        </p:txBody>
      </p:sp>
      <p:sp>
        <p:nvSpPr>
          <p:cNvPr id="14" name="Text Placeholder 13"/>
          <p:cNvSpPr>
            <a:spLocks noGrp="1"/>
          </p:cNvSpPr>
          <p:nvPr>
            <p:ph type="body" sz="quarter" idx="3"/>
          </p:nvPr>
        </p:nvSpPr>
        <p:spPr>
          <a:xfrm>
            <a:off x="533400" y="3962400"/>
            <a:ext cx="4191000" cy="514738"/>
          </a:xfrm>
        </p:spPr>
        <p:style>
          <a:lnRef idx="1">
            <a:schemeClr val="accent6"/>
          </a:lnRef>
          <a:fillRef idx="3">
            <a:schemeClr val="accent6"/>
          </a:fillRef>
          <a:effectRef idx="2">
            <a:schemeClr val="accent6"/>
          </a:effectRef>
          <a:fontRef idx="minor">
            <a:schemeClr val="lt1"/>
          </a:fontRef>
        </p:style>
        <p:txBody>
          <a:bodyPr/>
          <a:lstStyle/>
          <a:p>
            <a:r>
              <a:rPr lang="en-US"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Nuclear</a:t>
            </a:r>
            <a:r>
              <a:rPr lang="en-US" dirty="0" smtClean="0"/>
              <a:t> </a:t>
            </a:r>
            <a:r>
              <a:rPr lang="en-US"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Physics Input</a:t>
            </a:r>
            <a:endParaRPr lang="en-US" dirty="0"/>
          </a:p>
        </p:txBody>
      </p:sp>
      <p:sp>
        <p:nvSpPr>
          <p:cNvPr id="15" name="Content Placeholder 14"/>
          <p:cNvSpPr>
            <a:spLocks noGrp="1"/>
          </p:cNvSpPr>
          <p:nvPr>
            <p:ph sz="quarter" idx="4"/>
          </p:nvPr>
        </p:nvSpPr>
        <p:spPr>
          <a:xfrm>
            <a:off x="533400" y="4589930"/>
            <a:ext cx="8305800" cy="1746338"/>
          </a:xfrm>
        </p:spPr>
        <p:txBody>
          <a:bodyPr>
            <a:normAutofit fontScale="92500"/>
          </a:bodyPr>
          <a:lstStyle/>
          <a:p>
            <a:pPr algn="just">
              <a:buNone/>
            </a:pPr>
            <a:r>
              <a:rPr lang="en-US" b="1" dirty="0" smtClean="0">
                <a:solidFill>
                  <a:srgbClr val="000000"/>
                </a:solidFill>
              </a:rPr>
              <a:t>nuclear-masses (Q</a:t>
            </a:r>
            <a:r>
              <a:rPr lang="en-US" b="1" baseline="-25000" dirty="0" smtClean="0">
                <a:solidFill>
                  <a:srgbClr val="000000"/>
                </a:solidFill>
              </a:rPr>
              <a:t>β</a:t>
            </a:r>
            <a:r>
              <a:rPr lang="en-US" b="1" dirty="0" smtClean="0">
                <a:solidFill>
                  <a:srgbClr val="000000"/>
                </a:solidFill>
              </a:rPr>
              <a:t>, </a:t>
            </a:r>
            <a:r>
              <a:rPr lang="en-US" b="1" dirty="0" err="1" smtClean="0">
                <a:solidFill>
                  <a:srgbClr val="000000"/>
                </a:solidFill>
              </a:rPr>
              <a:t>S</a:t>
            </a:r>
            <a:r>
              <a:rPr lang="en-US" b="1" baseline="-25000" dirty="0" err="1" smtClean="0">
                <a:solidFill>
                  <a:srgbClr val="000000"/>
                </a:solidFill>
              </a:rPr>
              <a:t>n</a:t>
            </a:r>
            <a:r>
              <a:rPr lang="en-US" b="1" dirty="0" smtClean="0">
                <a:solidFill>
                  <a:srgbClr val="000000"/>
                </a:solidFill>
              </a:rPr>
              <a:t>)</a:t>
            </a:r>
            <a:r>
              <a:rPr lang="el-GR" b="1" dirty="0" smtClean="0">
                <a:solidFill>
                  <a:srgbClr val="000000"/>
                </a:solidFill>
              </a:rPr>
              <a:t> </a:t>
            </a:r>
            <a:r>
              <a:rPr lang="en-US" b="1" dirty="0" smtClean="0">
                <a:solidFill>
                  <a:srgbClr val="000000"/>
                </a:solidFill>
              </a:rPr>
              <a:t>                              </a:t>
            </a:r>
            <a:r>
              <a:rPr lang="en-US" b="1" dirty="0" err="1" smtClean="0">
                <a:solidFill>
                  <a:srgbClr val="FF0000"/>
                </a:solidFill>
              </a:rPr>
              <a:t>β</a:t>
            </a:r>
            <a:r>
              <a:rPr lang="en-US" b="1" dirty="0" smtClean="0">
                <a:solidFill>
                  <a:srgbClr val="FF0000"/>
                </a:solidFill>
              </a:rPr>
              <a:t>-decay properties </a:t>
            </a:r>
            <a:r>
              <a:rPr lang="en-US" b="1" dirty="0" smtClean="0">
                <a:solidFill>
                  <a:srgbClr val="000000"/>
                </a:solidFill>
              </a:rPr>
              <a:t>(T</a:t>
            </a:r>
            <a:r>
              <a:rPr lang="en-US" b="1" baseline="-25000" dirty="0" smtClean="0">
                <a:solidFill>
                  <a:srgbClr val="000000"/>
                </a:solidFill>
              </a:rPr>
              <a:t>1/2</a:t>
            </a:r>
            <a:r>
              <a:rPr lang="en-US" b="1" dirty="0" smtClean="0">
                <a:solidFill>
                  <a:srgbClr val="000000"/>
                </a:solidFill>
              </a:rPr>
              <a:t>,</a:t>
            </a:r>
            <a:r>
              <a:rPr lang="en-US" b="1" baseline="-25000" dirty="0" smtClean="0">
                <a:solidFill>
                  <a:srgbClr val="000000"/>
                </a:solidFill>
              </a:rPr>
              <a:t> </a:t>
            </a:r>
            <a:r>
              <a:rPr lang="en-US" b="1" dirty="0" err="1" smtClean="0">
                <a:solidFill>
                  <a:srgbClr val="000000"/>
                </a:solidFill>
              </a:rPr>
              <a:t>P</a:t>
            </a:r>
            <a:r>
              <a:rPr lang="en-US" b="1" baseline="-25000" dirty="0" err="1" smtClean="0">
                <a:solidFill>
                  <a:srgbClr val="000000"/>
                </a:solidFill>
              </a:rPr>
              <a:t>n</a:t>
            </a:r>
            <a:r>
              <a:rPr lang="ja-JP" altLang="en-US" b="1" dirty="0" smtClean="0">
                <a:solidFill>
                  <a:srgbClr val="000000"/>
                </a:solidFill>
              </a:rPr>
              <a:t>）</a:t>
            </a:r>
            <a:endParaRPr lang="en-US" b="1" dirty="0" smtClean="0">
              <a:solidFill>
                <a:srgbClr val="000000"/>
              </a:solidFill>
            </a:endParaRPr>
          </a:p>
          <a:p>
            <a:pPr>
              <a:buNone/>
            </a:pPr>
            <a:r>
              <a:rPr lang="en-US" b="1" dirty="0" err="1" smtClean="0">
                <a:solidFill>
                  <a:srgbClr val="000000"/>
                </a:solidFill>
              </a:rPr>
              <a:t>n</a:t>
            </a:r>
            <a:r>
              <a:rPr lang="en-US" b="1" dirty="0" smtClean="0">
                <a:solidFill>
                  <a:srgbClr val="000000"/>
                </a:solidFill>
              </a:rPr>
              <a:t>-capture rates</a:t>
            </a:r>
            <a:r>
              <a:rPr lang="el-GR" b="1" dirty="0" smtClean="0">
                <a:solidFill>
                  <a:srgbClr val="000000"/>
                </a:solidFill>
              </a:rPr>
              <a:t> </a:t>
            </a:r>
            <a:r>
              <a:rPr lang="en-US" b="1" dirty="0" smtClean="0">
                <a:solidFill>
                  <a:srgbClr val="000000"/>
                </a:solidFill>
              </a:rPr>
              <a:t>                                               fission properties</a:t>
            </a:r>
          </a:p>
          <a:p>
            <a:pPr>
              <a:buNone/>
            </a:pPr>
            <a:r>
              <a:rPr lang="en-US" b="1" dirty="0" smtClean="0">
                <a:solidFill>
                  <a:srgbClr val="000000"/>
                </a:solidFill>
              </a:rPr>
              <a:t>neutrino interactions</a:t>
            </a:r>
            <a:r>
              <a:rPr lang="el-GR" b="1" dirty="0" smtClean="0">
                <a:solidFill>
                  <a:srgbClr val="000000"/>
                </a:solidFill>
              </a:rPr>
              <a:t> </a:t>
            </a:r>
            <a:r>
              <a:rPr lang="en-US" b="1" dirty="0" smtClean="0">
                <a:solidFill>
                  <a:srgbClr val="000000"/>
                </a:solidFill>
              </a:rPr>
              <a:t>                                   nuclear-structure-properties (J</a:t>
            </a:r>
            <a:r>
              <a:rPr lang="en-US" b="1" baseline="30000" dirty="0" smtClean="0">
                <a:solidFill>
                  <a:srgbClr val="000000"/>
                </a:solidFill>
              </a:rPr>
              <a:t>π</a:t>
            </a:r>
            <a:r>
              <a:rPr lang="en-US" b="1" dirty="0" smtClean="0">
                <a:solidFill>
                  <a:srgbClr val="000000"/>
                </a:solidFill>
              </a:rPr>
              <a:t> …)</a:t>
            </a:r>
          </a:p>
        </p:txBody>
      </p:sp>
      <p:sp>
        <p:nvSpPr>
          <p:cNvPr id="5" name="Title 29"/>
          <p:cNvSpPr txBox="1">
            <a:spLocks/>
          </p:cNvSpPr>
          <p:nvPr/>
        </p:nvSpPr>
        <p:spPr>
          <a:xfrm>
            <a:off x="0" y="-76200"/>
            <a:ext cx="91440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lang="en-US" sz="4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Understanding of R-</a:t>
            </a:r>
            <a:r>
              <a:rPr lang="en-US" sz="40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Nucleosynthesis</a:t>
            </a:r>
            <a:endParaRPr lang="en-US" sz="4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endParaRPr>
          </a:p>
        </p:txBody>
      </p:sp>
      <p:sp>
        <p:nvSpPr>
          <p:cNvPr id="11" name="TextBox 10"/>
          <p:cNvSpPr txBox="1"/>
          <p:nvPr/>
        </p:nvSpPr>
        <p:spPr>
          <a:xfrm>
            <a:off x="457200" y="6336268"/>
            <a:ext cx="8305800" cy="369332"/>
          </a:xfrm>
          <a:prstGeom prst="rect">
            <a:avLst/>
          </a:prstGeom>
          <a:noFill/>
        </p:spPr>
        <p:txBody>
          <a:bodyPr wrap="square" rtlCol="0">
            <a:spAutoFit/>
          </a:bodyPr>
          <a:lstStyle/>
          <a:p>
            <a:pPr algn="ctr"/>
            <a:r>
              <a:rPr lang="en-US" b="1" dirty="0" smtClean="0">
                <a:solidFill>
                  <a:schemeClr val="accent6">
                    <a:lumMod val="60000"/>
                    <a:lumOff val="40000"/>
                  </a:schemeClr>
                </a:solidFill>
              </a:rPr>
              <a:t>for </a:t>
            </a:r>
            <a:r>
              <a:rPr lang="en-US" b="1" dirty="0" smtClean="0">
                <a:solidFill>
                  <a:srgbClr val="FF0000"/>
                </a:solidFill>
              </a:rPr>
              <a:t>1000’s </a:t>
            </a:r>
            <a:r>
              <a:rPr lang="en-US" b="1" dirty="0" smtClean="0">
                <a:solidFill>
                  <a:schemeClr val="accent6">
                    <a:lumMod val="60000"/>
                    <a:lumOff val="40000"/>
                  </a:schemeClr>
                </a:solidFill>
              </a:rPr>
              <a:t>of isotopes </a:t>
            </a:r>
            <a:r>
              <a:rPr lang="en-US" b="1" dirty="0" smtClean="0">
                <a:solidFill>
                  <a:srgbClr val="FF0000"/>
                </a:solidFill>
              </a:rPr>
              <a:t>FAR-OFF </a:t>
            </a:r>
            <a:r>
              <a:rPr lang="el-GR" b="1" dirty="0" smtClean="0">
                <a:solidFill>
                  <a:schemeClr val="accent6">
                    <a:lumMod val="60000"/>
                    <a:lumOff val="40000"/>
                  </a:schemeClr>
                </a:solidFill>
              </a:rPr>
              <a:t>β-</a:t>
            </a:r>
            <a:r>
              <a:rPr lang="en-US" b="1" dirty="0" smtClean="0">
                <a:solidFill>
                  <a:schemeClr val="accent6">
                    <a:lumMod val="60000"/>
                    <a:lumOff val="40000"/>
                  </a:schemeClr>
                </a:solidFill>
              </a:rPr>
              <a:t>stability</a:t>
            </a:r>
            <a:endParaRPr lang="en-US" b="1" dirty="0">
              <a:solidFill>
                <a:schemeClr val="accent6">
                  <a:lumMod val="60000"/>
                  <a:lumOff val="40000"/>
                </a:schemeClr>
              </a:solidFill>
            </a:endParaRPr>
          </a:p>
        </p:txBody>
      </p:sp>
      <p:sp>
        <p:nvSpPr>
          <p:cNvPr id="12" name="Rectangle 11"/>
          <p:cNvSpPr/>
          <p:nvPr/>
        </p:nvSpPr>
        <p:spPr>
          <a:xfrm>
            <a:off x="6387829" y="609600"/>
            <a:ext cx="2756171" cy="369332"/>
          </a:xfrm>
          <a:prstGeom prst="rect">
            <a:avLst/>
          </a:prstGeom>
        </p:spPr>
        <p:txBody>
          <a:bodyPr wrap="none">
            <a:spAutoFit/>
          </a:bodyPr>
          <a:lstStyle/>
          <a:p>
            <a:r>
              <a:rPr lang="en-US" altLang="ja-JP" dirty="0" err="1" smtClean="0">
                <a:solidFill>
                  <a:srgbClr val="C45ABA"/>
                </a:solidFill>
              </a:rPr>
              <a:t>r</a:t>
            </a:r>
            <a:r>
              <a:rPr lang="en-US" altLang="ja-JP" dirty="0" smtClean="0">
                <a:solidFill>
                  <a:srgbClr val="C45ABA"/>
                </a:solidFill>
              </a:rPr>
              <a:t>-abundances reproduction</a:t>
            </a:r>
            <a:endParaRPr lang="en-US" dirty="0">
              <a:solidFill>
                <a:srgbClr val="C45ABA"/>
              </a:solidFill>
            </a:endParaRPr>
          </a:p>
        </p:txBody>
      </p:sp>
      <p:sp>
        <p:nvSpPr>
          <p:cNvPr id="16" name="TextBox 15"/>
          <p:cNvSpPr txBox="1"/>
          <p:nvPr/>
        </p:nvSpPr>
        <p:spPr>
          <a:xfrm>
            <a:off x="-4465" y="914400"/>
            <a:ext cx="461665" cy="5943600"/>
          </a:xfrm>
          <a:prstGeom prst="rect">
            <a:avLst/>
          </a:prstGeom>
          <a:gradFill flip="none" rotWithShape="1">
            <a:gsLst>
              <a:gs pos="0">
                <a:schemeClr val="accent5">
                  <a:lumMod val="50000"/>
                  <a:alpha val="66000"/>
                </a:schemeClr>
              </a:gs>
              <a:gs pos="100000">
                <a:srgbClr val="FFFFFF"/>
              </a:gs>
            </a:gsLst>
            <a:path path="circle">
              <a:fillToRect l="100000" t="100000"/>
            </a:path>
            <a:tileRect r="-100000" b="-100000"/>
          </a:gradFill>
          <a:ln>
            <a:noFill/>
          </a:ln>
          <a:effectLst>
            <a:innerShdw blurRad="63500" dist="50800" dir="5400000">
              <a:srgbClr val="0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vert="vert270" wrap="square" rtlCol="0">
            <a:spAutoFit/>
            <a:scene3d>
              <a:camera prst="orthographicFront"/>
              <a:lightRig rig="soft" dir="t">
                <a:rot lat="0" lon="0" rev="10800000"/>
              </a:lightRig>
            </a:scene3d>
            <a:sp3d>
              <a:bevelT w="27940" h="12700"/>
              <a:contourClr>
                <a:srgbClr val="DDDDDD"/>
              </a:contourClr>
            </a:sp3d>
          </a:bodyPr>
          <a:lstStyle/>
          <a:p>
            <a:pPr algn="dist"/>
            <a:r>
              <a:rPr lang="en-US" b="1" spc="150" dirty="0" smtClean="0">
                <a:ln w="11430"/>
                <a:solidFill>
                  <a:srgbClr val="F8F8F8"/>
                </a:solidFill>
                <a:effectLst>
                  <a:outerShdw blurRad="25400" algn="tl" rotWithShape="0">
                    <a:srgbClr val="000000">
                      <a:alpha val="43000"/>
                    </a:srgbClr>
                  </a:outerShdw>
                </a:effectLst>
              </a:rPr>
              <a:t> NUCLEAR ASTROPHYSICS. </a:t>
            </a:r>
            <a:endParaRPr lang="en-US" b="1" spc="150" dirty="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800600"/>
            <a:ext cx="9144000" cy="5715000"/>
          </a:xfrm>
          <a:prstGeom prst="rect">
            <a:avLst/>
          </a:prstGeom>
          <a:effectLst>
            <a:reflection blurRad="6350" stA="50000" endA="300" endPos="55000" dir="5400000" sy="-100000" algn="bl" rotWithShape="0"/>
          </a:effectLst>
        </p:spPr>
      </p:pic>
      <p:sp>
        <p:nvSpPr>
          <p:cNvPr id="10" name="Text Placeholder 9"/>
          <p:cNvSpPr>
            <a:spLocks noGrp="1"/>
          </p:cNvSpPr>
          <p:nvPr>
            <p:ph type="body" idx="1"/>
          </p:nvPr>
        </p:nvSpPr>
        <p:spPr>
          <a:xfrm>
            <a:off x="457200" y="2133600"/>
            <a:ext cx="3566160" cy="319297"/>
          </a:xfrm>
          <a:effectLst>
            <a:outerShdw blurRad="50800" dist="38100" dir="16200000" algn="t">
              <a:srgbClr val="000000">
                <a:alpha val="43000"/>
              </a:srgbClr>
            </a:outerShdw>
            <a:reflection blurRad="101600" stA="26000" endPos="20000" dist="12700" dir="5400000" sy="-100000" rotWithShape="0"/>
          </a:effectLst>
        </p:spPr>
        <p:style>
          <a:lnRef idx="1">
            <a:schemeClr val="accent6"/>
          </a:lnRef>
          <a:fillRef idx="3">
            <a:schemeClr val="accent6"/>
          </a:fillRef>
          <a:effectRef idx="2">
            <a:schemeClr val="accent6"/>
          </a:effectRef>
          <a:fontRef idx="minor">
            <a:schemeClr val="lt1"/>
          </a:fontRef>
        </p:style>
        <p:txBody>
          <a:bodyPr>
            <a:noAutofit/>
          </a:bodyPr>
          <a:lstStyle/>
          <a:p>
            <a:r>
              <a:rPr lang="el-GR" sz="2000"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β-</a:t>
            </a:r>
            <a:r>
              <a:rPr lang="en-US" sz="2000"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decay properties</a:t>
            </a:r>
            <a:endParaRPr lang="en-US" sz="2000" dirty="0"/>
          </a:p>
        </p:txBody>
      </p:sp>
      <p:sp>
        <p:nvSpPr>
          <p:cNvPr id="5" name="Title 29"/>
          <p:cNvSpPr txBox="1">
            <a:spLocks/>
          </p:cNvSpPr>
          <p:nvPr/>
        </p:nvSpPr>
        <p:spPr>
          <a:xfrm>
            <a:off x="673100" y="-76200"/>
            <a:ext cx="78232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Nuclear Physics Input</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12" name="Text Placeholder 9"/>
          <p:cNvSpPr txBox="1">
            <a:spLocks/>
          </p:cNvSpPr>
          <p:nvPr/>
        </p:nvSpPr>
        <p:spPr>
          <a:xfrm>
            <a:off x="457200" y="1066800"/>
            <a:ext cx="3566160" cy="319297"/>
          </a:xfrm>
          <a:prstGeom prst="rect">
            <a:avLst/>
          </a:prstGeom>
          <a:effectLst>
            <a:outerShdw blurRad="50800" dist="38100" dir="16200000" algn="t">
              <a:srgbClr val="000000">
                <a:alpha val="43000"/>
              </a:srgbClr>
            </a:outerShdw>
            <a:reflection blurRad="101600" stA="26000" endPos="20000" dist="12700" dir="5400000" sy="-100000" rotWithShape="0"/>
          </a:effectLst>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b">
            <a:normAutofit fontScale="70000" lnSpcReduction="20000"/>
            <a:scene3d>
              <a:camera prst="orthographicFront"/>
              <a:lightRig rig="chilly" dir="t"/>
            </a:scene3d>
            <a:sp3d extrusionH="6350">
              <a:extrusionClr>
                <a:schemeClr val="bg1"/>
              </a:extrusionClr>
            </a:sp3d>
          </a:bodyPr>
          <a:lstStyle/>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r>
              <a:rPr kumimoji="0" lang="en-US" sz="2400" b="1" i="0" u="none" strike="noStrike" kern="1200" cap="none" spc="50" normalizeH="0" baseline="0" noProof="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uLnTx/>
                <a:uFillTx/>
                <a:latin typeface="+mn-lt"/>
                <a:ea typeface="+mn-ea"/>
                <a:cs typeface="+mn-cs"/>
              </a:rPr>
              <a:t>Nuclear masses</a:t>
            </a:r>
            <a:endParaRPr kumimoji="0" lang="en-US" sz="2400" b="1" i="0" u="none" strike="noStrike" kern="1200" cap="none" spc="0" normalizeH="0" baseline="0" noProof="0" dirty="0">
              <a:ln>
                <a:noFill/>
              </a:ln>
              <a:solidFill>
                <a:schemeClr val="lt1"/>
              </a:solidFill>
              <a:effectLst/>
              <a:uLnTx/>
              <a:uFillTx/>
              <a:latin typeface="+mn-lt"/>
              <a:ea typeface="+mn-ea"/>
              <a:cs typeface="+mn-cs"/>
            </a:endParaRPr>
          </a:p>
        </p:txBody>
      </p:sp>
      <p:sp>
        <p:nvSpPr>
          <p:cNvPr id="16" name="Content Placeholder 12"/>
          <p:cNvSpPr>
            <a:spLocks noGrp="1"/>
          </p:cNvSpPr>
          <p:nvPr>
            <p:ph sz="half" idx="2"/>
          </p:nvPr>
        </p:nvSpPr>
        <p:spPr>
          <a:xfrm>
            <a:off x="457200" y="1447800"/>
            <a:ext cx="8305800" cy="825591"/>
          </a:xfrm>
        </p:spPr>
        <p:txBody>
          <a:bodyPr>
            <a:normAutofit/>
          </a:bodyPr>
          <a:lstStyle/>
          <a:p>
            <a:pPr>
              <a:buClr>
                <a:schemeClr val="accent6">
                  <a:lumMod val="75000"/>
                </a:schemeClr>
              </a:buClr>
              <a:buFont typeface="Arial"/>
              <a:buChar char="•"/>
            </a:pPr>
            <a:r>
              <a:rPr lang="en-US" b="1" dirty="0" err="1" smtClean="0">
                <a:solidFill>
                  <a:srgbClr val="000000"/>
                </a:solidFill>
              </a:rPr>
              <a:t>S</a:t>
            </a:r>
            <a:r>
              <a:rPr lang="en-US" b="1" baseline="-25000" dirty="0" err="1" smtClean="0">
                <a:solidFill>
                  <a:srgbClr val="000000"/>
                </a:solidFill>
              </a:rPr>
              <a:t>n</a:t>
            </a:r>
            <a:r>
              <a:rPr lang="en-US" b="1" dirty="0" smtClean="0">
                <a:solidFill>
                  <a:srgbClr val="000000"/>
                </a:solidFill>
              </a:rPr>
              <a:t>-values ⇒</a:t>
            </a:r>
            <a:r>
              <a:rPr lang="en-US" b="1" dirty="0" err="1" smtClean="0">
                <a:solidFill>
                  <a:srgbClr val="000000"/>
                </a:solidFill>
              </a:rPr>
              <a:t>r</a:t>
            </a:r>
            <a:r>
              <a:rPr lang="en-US" b="1" dirty="0" smtClean="0">
                <a:solidFill>
                  <a:srgbClr val="000000"/>
                </a:solidFill>
              </a:rPr>
              <a:t>-process </a:t>
            </a:r>
            <a:r>
              <a:rPr lang="en-US" b="1" dirty="0" smtClean="0">
                <a:solidFill>
                  <a:srgbClr val="FF0000"/>
                </a:solidFill>
              </a:rPr>
              <a:t>paths </a:t>
            </a:r>
            <a:r>
              <a:rPr lang="en-US" b="1" dirty="0" smtClean="0">
                <a:solidFill>
                  <a:srgbClr val="660066"/>
                </a:solidFill>
              </a:rPr>
              <a:t>(i.e. </a:t>
            </a:r>
            <a:r>
              <a:rPr lang="en-US" b="1" dirty="0" err="1" smtClean="0">
                <a:solidFill>
                  <a:srgbClr val="660066"/>
                </a:solidFill>
              </a:rPr>
              <a:t>S</a:t>
            </a:r>
            <a:r>
              <a:rPr lang="en-US" b="1" baseline="-25000" dirty="0" err="1" smtClean="0">
                <a:solidFill>
                  <a:srgbClr val="660066"/>
                </a:solidFill>
              </a:rPr>
              <a:t>n</a:t>
            </a:r>
            <a:r>
              <a:rPr lang="en-US" b="1" dirty="0" smtClean="0">
                <a:solidFill>
                  <a:srgbClr val="660066"/>
                </a:solidFill>
              </a:rPr>
              <a:t> </a:t>
            </a:r>
            <a:r>
              <a:rPr lang="en-US" sz="2400" b="1" dirty="0" smtClean="0">
                <a:solidFill>
                  <a:srgbClr val="660066"/>
                </a:solidFill>
                <a:latin typeface="Times New Roman" charset="0"/>
              </a:rPr>
              <a:t>~</a:t>
            </a:r>
            <a:r>
              <a:rPr lang="en-US" b="1" dirty="0" smtClean="0">
                <a:solidFill>
                  <a:srgbClr val="660066"/>
                </a:solidFill>
              </a:rPr>
              <a:t> 3 </a:t>
            </a:r>
            <a:r>
              <a:rPr lang="en-US" b="1" dirty="0" err="1" smtClean="0">
                <a:solidFill>
                  <a:srgbClr val="660066"/>
                </a:solidFill>
              </a:rPr>
              <a:t>MeV</a:t>
            </a:r>
            <a:r>
              <a:rPr lang="en-US" b="1" dirty="0" smtClean="0">
                <a:solidFill>
                  <a:srgbClr val="660066"/>
                </a:solidFill>
              </a:rPr>
              <a:t>)</a:t>
            </a:r>
          </a:p>
        </p:txBody>
      </p:sp>
      <p:sp>
        <p:nvSpPr>
          <p:cNvPr id="21" name="Rectangle 20"/>
          <p:cNvSpPr/>
          <p:nvPr/>
        </p:nvSpPr>
        <p:spPr>
          <a:xfrm>
            <a:off x="6001230" y="609600"/>
            <a:ext cx="3142770" cy="369332"/>
          </a:xfrm>
          <a:prstGeom prst="rect">
            <a:avLst/>
          </a:prstGeom>
        </p:spPr>
        <p:txBody>
          <a:bodyPr wrap="none">
            <a:spAutoFit/>
          </a:bodyPr>
          <a:lstStyle/>
          <a:p>
            <a:r>
              <a:rPr lang="en-US" dirty="0" smtClean="0">
                <a:solidFill>
                  <a:srgbClr val="C45ABA"/>
                </a:solidFill>
              </a:rPr>
              <a:t>T</a:t>
            </a:r>
            <a:r>
              <a:rPr lang="en-US" baseline="-25000" dirty="0" smtClean="0">
                <a:solidFill>
                  <a:srgbClr val="C45ABA"/>
                </a:solidFill>
              </a:rPr>
              <a:t>1/2 </a:t>
            </a:r>
            <a:r>
              <a:rPr lang="en-US" dirty="0" smtClean="0">
                <a:solidFill>
                  <a:srgbClr val="C45ABA"/>
                </a:solidFill>
              </a:rPr>
              <a:t>of very neutron-rich nuclei</a:t>
            </a:r>
            <a:endParaRPr lang="en-US" dirty="0">
              <a:solidFill>
                <a:srgbClr val="C45ABA"/>
              </a:solidFill>
            </a:endParaRPr>
          </a:p>
        </p:txBody>
      </p:sp>
      <p:sp>
        <p:nvSpPr>
          <p:cNvPr id="22" name="Text Placeholder 9"/>
          <p:cNvSpPr txBox="1">
            <a:spLocks/>
          </p:cNvSpPr>
          <p:nvPr/>
        </p:nvSpPr>
        <p:spPr>
          <a:xfrm>
            <a:off x="457200" y="2521848"/>
            <a:ext cx="7620000" cy="754752"/>
          </a:xfrm>
          <a:prstGeom prst="rect">
            <a:avLst/>
          </a:prstGeom>
          <a:effectLst>
            <a:outerShdw blurRad="50800" dist="38100" dir="16200000" algn="t">
              <a:srgbClr val="000000">
                <a:alpha val="43000"/>
              </a:srgbClr>
            </a:outerShdw>
            <a:reflection blurRad="101600" stA="26000" endPos="20000" dist="12700" dir="5400000" sy="-100000" rotWithShape="0"/>
          </a:effectLst>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b">
            <a:noAutofit/>
          </a:bodyPr>
          <a:lstStyle/>
          <a:p>
            <a:pPr algn="ctr" defTabSz="914400">
              <a:buSzPct val="80000"/>
            </a:pPr>
            <a:r>
              <a:rPr lang="el-G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β</a:t>
            </a:r>
            <a:r>
              <a:rPr lang="en-US" altLang="ja-JP" sz="2400"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ja-JP"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altLang="ja-JP"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a:t>
            </a:r>
            <a:r>
              <a:rPr kumimoji="0" lang="en-US" sz="2400" i="0" u="none" strike="noStrike" kern="1200" normalizeH="0" baseline="0" noProof="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mn-lt"/>
                <a:ea typeface="+mn-ea"/>
                <a:cs typeface="+mn-cs"/>
              </a:rPr>
              <a:t>alf</a:t>
            </a:r>
            <a:r>
              <a:rPr kumimoji="0" lang="en-US"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mn-lt"/>
                <a:ea typeface="+mn-ea"/>
                <a:cs typeface="+mn-cs"/>
              </a:rPr>
              <a:t>-lives</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duration – speed – </a:t>
            </a:r>
            <a:r>
              <a:rPr lang="en-US" altLang="ja-JP"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time scale</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algn="ctr" defTabSz="914400">
              <a:buSzPct val="80000"/>
            </a:pP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kumimoji="0" lang="en-US" sz="2400" i="0" u="none" strike="noStrike" kern="1200" normalizeH="0" baseline="0" noProof="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mn-lt"/>
                <a:ea typeface="+mn-ea"/>
                <a:cs typeface="+mn-cs"/>
              </a:rPr>
              <a:t>r</a:t>
            </a:r>
            <a:r>
              <a:rPr kumimoji="0" lang="en-US"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mn-lt"/>
                <a:ea typeface="+mn-ea"/>
                <a:cs typeface="+mn-cs"/>
              </a:rPr>
              <a:t>-process clock </a:t>
            </a:r>
            <a:endParaRPr kumimoji="0" lang="en-US" sz="2400" i="0" u="none" strike="noStrike" kern="120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mn-lt"/>
              <a:ea typeface="+mn-ea"/>
              <a:cs typeface="+mn-cs"/>
            </a:endParaRPr>
          </a:p>
        </p:txBody>
      </p:sp>
      <p:sp>
        <p:nvSpPr>
          <p:cNvPr id="23" name="Content Placeholder 12"/>
          <p:cNvSpPr>
            <a:spLocks noGrp="1"/>
          </p:cNvSpPr>
          <p:nvPr>
            <p:ph sz="half" idx="2"/>
          </p:nvPr>
        </p:nvSpPr>
        <p:spPr>
          <a:xfrm>
            <a:off x="457200" y="3276600"/>
            <a:ext cx="8305800" cy="2362200"/>
          </a:xfrm>
        </p:spPr>
        <p:txBody>
          <a:bodyPr>
            <a:normAutofit fontScale="92500" lnSpcReduction="20000"/>
          </a:bodyPr>
          <a:lstStyle/>
          <a:p>
            <a:pPr>
              <a:buClr>
                <a:schemeClr val="accent6">
                  <a:lumMod val="75000"/>
                </a:schemeClr>
              </a:buClr>
              <a:buNone/>
            </a:pPr>
            <a:r>
              <a:rPr lang="en-US" b="1" dirty="0" smtClean="0">
                <a:solidFill>
                  <a:schemeClr val="tx1"/>
                </a:solidFill>
              </a:rPr>
              <a:t>T</a:t>
            </a:r>
            <a:r>
              <a:rPr lang="en-US" b="1" baseline="-25000" dirty="0" smtClean="0">
                <a:solidFill>
                  <a:schemeClr val="tx1"/>
                </a:solidFill>
              </a:rPr>
              <a:t>1/2 </a:t>
            </a:r>
            <a:r>
              <a:rPr lang="en-US" b="1" dirty="0" smtClean="0">
                <a:solidFill>
                  <a:schemeClr val="tx1"/>
                </a:solidFill>
              </a:rPr>
              <a:t>(</a:t>
            </a:r>
            <a:r>
              <a:rPr lang="en-US" b="1" dirty="0" err="1" smtClean="0">
                <a:solidFill>
                  <a:schemeClr val="tx1"/>
                </a:solidFill>
              </a:rPr>
              <a:t>g.s</a:t>
            </a:r>
            <a:r>
              <a:rPr lang="en-US" b="1" dirty="0" smtClean="0">
                <a:solidFill>
                  <a:schemeClr val="tx1"/>
                </a:solidFill>
              </a:rPr>
              <a:t>., is.)  ⇒ </a:t>
            </a:r>
            <a:r>
              <a:rPr lang="en-US" b="1" dirty="0" err="1" smtClean="0">
                <a:solidFill>
                  <a:schemeClr val="tx1"/>
                </a:solidFill>
              </a:rPr>
              <a:t>r</a:t>
            </a:r>
            <a:r>
              <a:rPr lang="en-US" b="1" dirty="0" smtClean="0">
                <a:solidFill>
                  <a:schemeClr val="tx1"/>
                </a:solidFill>
              </a:rPr>
              <a:t>-process </a:t>
            </a:r>
            <a:r>
              <a:rPr lang="en-US" b="1" dirty="0" smtClean="0">
                <a:solidFill>
                  <a:srgbClr val="FF0000"/>
                </a:solidFill>
              </a:rPr>
              <a:t>progenitor</a:t>
            </a:r>
            <a:r>
              <a:rPr lang="en-US" b="1" dirty="0" smtClean="0">
                <a:solidFill>
                  <a:schemeClr val="tx1"/>
                </a:solidFill>
              </a:rPr>
              <a:t> abundances (</a:t>
            </a:r>
            <a:r>
              <a:rPr lang="en-US" b="1" dirty="0" err="1" smtClean="0">
                <a:solidFill>
                  <a:schemeClr val="tx1"/>
                </a:solidFill>
              </a:rPr>
              <a:t>N</a:t>
            </a:r>
            <a:r>
              <a:rPr lang="en-US" b="1" baseline="-25000" dirty="0" err="1" smtClean="0">
                <a:solidFill>
                  <a:schemeClr val="tx1"/>
                </a:solidFill>
              </a:rPr>
              <a:t>r,prog</a:t>
            </a:r>
            <a:r>
              <a:rPr lang="en-US" altLang="ja-JP" b="1" dirty="0" smtClean="0">
                <a:solidFill>
                  <a:schemeClr val="tx1"/>
                </a:solidFill>
              </a:rPr>
              <a:t>)</a:t>
            </a:r>
            <a:endParaRPr lang="en-US" b="1" baseline="-25000" dirty="0" smtClean="0">
              <a:solidFill>
                <a:schemeClr val="tx1"/>
              </a:solidFill>
            </a:endParaRPr>
          </a:p>
          <a:p>
            <a:pPr>
              <a:buClr>
                <a:schemeClr val="accent6">
                  <a:lumMod val="75000"/>
                </a:schemeClr>
              </a:buClr>
              <a:buNone/>
            </a:pPr>
            <a:r>
              <a:rPr lang="en-US" b="1" dirty="0" smtClean="0">
                <a:solidFill>
                  <a:srgbClr val="000000"/>
                </a:solidFill>
              </a:rPr>
              <a:t>T</a:t>
            </a:r>
            <a:r>
              <a:rPr lang="en-US" b="1" baseline="-25000" dirty="0" smtClean="0">
                <a:solidFill>
                  <a:srgbClr val="000000"/>
                </a:solidFill>
              </a:rPr>
              <a:t>1/2</a:t>
            </a:r>
            <a:r>
              <a:rPr lang="en-US" b="1" dirty="0" smtClean="0">
                <a:solidFill>
                  <a:srgbClr val="000000"/>
                </a:solidFill>
              </a:rPr>
              <a:t> of  waiting points ⇒ pre freeze-out isobaric abundances and regulate the </a:t>
            </a:r>
            <a:r>
              <a:rPr lang="en-US" b="1" dirty="0" smtClean="0">
                <a:solidFill>
                  <a:srgbClr val="660066"/>
                </a:solidFill>
              </a:rPr>
              <a:t>speed</a:t>
            </a:r>
            <a:r>
              <a:rPr lang="en-US" b="1" dirty="0" smtClean="0">
                <a:solidFill>
                  <a:srgbClr val="000000"/>
                </a:solidFill>
              </a:rPr>
              <a:t> of the process towards heavier elements.</a:t>
            </a:r>
          </a:p>
          <a:p>
            <a:pPr>
              <a:buClr>
                <a:schemeClr val="accent6">
                  <a:lumMod val="75000"/>
                </a:schemeClr>
              </a:buClr>
              <a:buNone/>
            </a:pPr>
            <a:r>
              <a:rPr lang="en-US" b="1" dirty="0" smtClean="0">
                <a:solidFill>
                  <a:srgbClr val="000000"/>
                </a:solidFill>
              </a:rPr>
              <a:t>T</a:t>
            </a:r>
            <a:r>
              <a:rPr lang="en-US" b="1" baseline="-25000" dirty="0" smtClean="0">
                <a:solidFill>
                  <a:srgbClr val="000000"/>
                </a:solidFill>
              </a:rPr>
              <a:t>1/2</a:t>
            </a:r>
            <a:r>
              <a:rPr lang="ja-JP" altLang="en-US" b="1" baseline="-25000" dirty="0" smtClean="0">
                <a:solidFill>
                  <a:srgbClr val="000000"/>
                </a:solidFill>
              </a:rPr>
              <a:t>　</a:t>
            </a:r>
            <a:r>
              <a:rPr lang="en-US" b="1" dirty="0" smtClean="0">
                <a:solidFill>
                  <a:srgbClr val="000000"/>
                </a:solidFill>
              </a:rPr>
              <a:t>of heavy neutron-rich </a:t>
            </a:r>
            <a:r>
              <a:rPr lang="en-US" b="1" dirty="0" err="1" smtClean="0">
                <a:solidFill>
                  <a:srgbClr val="000000"/>
                </a:solidFill>
              </a:rPr>
              <a:t>radionuclides</a:t>
            </a:r>
            <a:r>
              <a:rPr lang="en-US" b="1" dirty="0" smtClean="0">
                <a:solidFill>
                  <a:srgbClr val="000000"/>
                </a:solidFill>
              </a:rPr>
              <a:t>  ⇒ </a:t>
            </a:r>
            <a:r>
              <a:rPr lang="en-US" b="1" dirty="0" smtClean="0">
                <a:solidFill>
                  <a:srgbClr val="660066"/>
                </a:solidFill>
              </a:rPr>
              <a:t>time scale </a:t>
            </a:r>
            <a:r>
              <a:rPr lang="en-US" b="1" dirty="0" smtClean="0">
                <a:solidFill>
                  <a:srgbClr val="000000"/>
                </a:solidFill>
              </a:rPr>
              <a:t>for the matter flow from the </a:t>
            </a:r>
            <a:r>
              <a:rPr lang="en-US" b="1" dirty="0" err="1" smtClean="0">
                <a:solidFill>
                  <a:srgbClr val="000000"/>
                </a:solidFill>
              </a:rPr>
              <a:t>r</a:t>
            </a:r>
            <a:r>
              <a:rPr lang="en-US" b="1" dirty="0" smtClean="0">
                <a:solidFill>
                  <a:srgbClr val="000000"/>
                </a:solidFill>
              </a:rPr>
              <a:t>-process seeds to even heavier nuclei.</a:t>
            </a:r>
          </a:p>
          <a:p>
            <a:pPr>
              <a:buClr>
                <a:schemeClr val="accent6">
                  <a:lumMod val="75000"/>
                </a:schemeClr>
              </a:buClr>
              <a:buNone/>
            </a:pPr>
            <a:r>
              <a:rPr lang="en-US" b="1" dirty="0" smtClean="0">
                <a:solidFill>
                  <a:schemeClr val="tx1"/>
                </a:solidFill>
              </a:rPr>
              <a:t> Sum of T</a:t>
            </a:r>
            <a:r>
              <a:rPr lang="en-US" b="1" baseline="-25000" dirty="0" smtClean="0">
                <a:solidFill>
                  <a:schemeClr val="tx1"/>
                </a:solidFill>
              </a:rPr>
              <a:t>1/2 </a:t>
            </a:r>
            <a:r>
              <a:rPr lang="en-US" b="1" dirty="0" smtClean="0">
                <a:solidFill>
                  <a:schemeClr val="tx1"/>
                </a:solidFill>
              </a:rPr>
              <a:t>⇒ </a:t>
            </a:r>
            <a:r>
              <a:rPr lang="en-US" b="1" dirty="0" smtClean="0">
                <a:solidFill>
                  <a:srgbClr val="000000"/>
                </a:solidFill>
              </a:rPr>
              <a:t>total </a:t>
            </a:r>
            <a:r>
              <a:rPr lang="en-US" b="1" dirty="0" err="1" smtClean="0">
                <a:solidFill>
                  <a:srgbClr val="000000"/>
                </a:solidFill>
              </a:rPr>
              <a:t>r</a:t>
            </a:r>
            <a:r>
              <a:rPr lang="en-US" b="1" dirty="0" smtClean="0">
                <a:solidFill>
                  <a:srgbClr val="000000"/>
                </a:solidFill>
              </a:rPr>
              <a:t>-process </a:t>
            </a:r>
            <a:r>
              <a:rPr lang="en-US" b="1" dirty="0" smtClean="0">
                <a:solidFill>
                  <a:srgbClr val="660066"/>
                </a:solidFill>
              </a:rPr>
              <a:t>duration</a:t>
            </a:r>
            <a:r>
              <a:rPr lang="en-US" b="1" dirty="0" smtClean="0">
                <a:solidFill>
                  <a:srgbClr val="000000"/>
                </a:solidFill>
              </a:rPr>
              <a:t> (</a:t>
            </a:r>
            <a:r>
              <a:rPr lang="en-US" b="1" dirty="0" err="1" smtClean="0">
                <a:solidFill>
                  <a:srgbClr val="000000"/>
                </a:solidFill>
              </a:rPr>
              <a:t>τ</a:t>
            </a:r>
            <a:r>
              <a:rPr lang="en-US" b="1" baseline="-25000" dirty="0" err="1" smtClean="0">
                <a:solidFill>
                  <a:srgbClr val="000000"/>
                </a:solidFill>
              </a:rPr>
              <a:t>r</a:t>
            </a:r>
            <a:r>
              <a:rPr lang="en-US" b="1" dirty="0" smtClean="0">
                <a:solidFill>
                  <a:srgbClr val="000000"/>
                </a:solidFill>
              </a:rPr>
              <a:t>)</a:t>
            </a:r>
            <a:endParaRPr lang="en-US" b="1" dirty="0">
              <a:solidFill>
                <a:srgbClr val="000000"/>
              </a:solidFill>
            </a:endParaRPr>
          </a:p>
        </p:txBody>
      </p:sp>
      <p:pic>
        <p:nvPicPr>
          <p:cNvPr id="11" name="Picture 10" descr="BU009455.png"/>
          <p:cNvPicPr>
            <a:picLocks noChangeAspect="1"/>
          </p:cNvPicPr>
          <p:nvPr/>
        </p:nvPicPr>
        <p:blipFill>
          <a:blip r:embed="rId3"/>
          <a:stretch>
            <a:fillRect/>
          </a:stretch>
        </p:blipFill>
        <p:spPr>
          <a:xfrm>
            <a:off x="7882002" y="2390308"/>
            <a:ext cx="1228596" cy="1572092"/>
          </a:xfrm>
          <a:prstGeom prst="rect">
            <a:avLst/>
          </a:prstGeom>
        </p:spPr>
      </p:pic>
      <p:sp>
        <p:nvSpPr>
          <p:cNvPr id="15" name="Rectangle 14"/>
          <p:cNvSpPr/>
          <p:nvPr/>
        </p:nvSpPr>
        <p:spPr>
          <a:xfrm>
            <a:off x="457200" y="6172200"/>
            <a:ext cx="3864497" cy="369332"/>
          </a:xfrm>
          <a:prstGeom prst="rect">
            <a:avLst/>
          </a:prstGeom>
        </p:spPr>
        <p:txBody>
          <a:bodyPr wrap="none">
            <a:spAutoFit/>
          </a:bodyPr>
          <a:lstStyle/>
          <a:p>
            <a:pPr>
              <a:buClr>
                <a:schemeClr val="accent6">
                  <a:lumMod val="75000"/>
                </a:schemeClr>
              </a:buClr>
            </a:pPr>
            <a:r>
              <a:rPr lang="en-US" b="1" dirty="0" err="1" smtClean="0"/>
              <a:t>P</a:t>
            </a:r>
            <a:r>
              <a:rPr lang="en-US" b="1" baseline="-25000" dirty="0" err="1" smtClean="0"/>
              <a:t>n</a:t>
            </a:r>
            <a:r>
              <a:rPr lang="en-US" b="1" dirty="0" smtClean="0"/>
              <a:t> ⇒ smoothing </a:t>
            </a:r>
            <a:r>
              <a:rPr lang="en-US" b="1" dirty="0" err="1" smtClean="0"/>
              <a:t>N</a:t>
            </a:r>
            <a:r>
              <a:rPr lang="en-US" b="1" baseline="-25000" dirty="0" err="1" smtClean="0"/>
              <a:t>r,prog</a:t>
            </a:r>
            <a:r>
              <a:rPr lang="en-US" b="1" baseline="-25000" dirty="0" smtClean="0"/>
              <a:t> </a:t>
            </a:r>
            <a:r>
              <a:rPr lang="en-US" b="1" dirty="0" err="1" smtClean="0">
                <a:sym typeface="Wingdings"/>
              </a:rPr>
              <a:t></a:t>
            </a:r>
            <a:r>
              <a:rPr lang="en-US" b="1" dirty="0" smtClean="0">
                <a:sym typeface="Wingdings"/>
              </a:rPr>
              <a:t> </a:t>
            </a:r>
            <a:r>
              <a:rPr lang="en-US" b="1" dirty="0" err="1" smtClean="0"/>
              <a:t>N</a:t>
            </a:r>
            <a:r>
              <a:rPr lang="en-US" b="1" baseline="-25000" dirty="0" err="1" smtClean="0"/>
              <a:t>r,final</a:t>
            </a:r>
            <a:r>
              <a:rPr lang="en-US" b="1" baseline="-25000" dirty="0" smtClean="0"/>
              <a:t> </a:t>
            </a:r>
            <a:r>
              <a:rPr lang="en-US" b="1" dirty="0" smtClean="0"/>
              <a:t>(</a:t>
            </a:r>
            <a:r>
              <a:rPr lang="en-US" b="1" dirty="0" err="1" smtClean="0"/>
              <a:t>N</a:t>
            </a:r>
            <a:r>
              <a:rPr lang="en-US" b="1" baseline="-25000" dirty="0" err="1" smtClean="0"/>
              <a:t>r,</a:t>
            </a:r>
            <a:r>
              <a:rPr lang="en-US" b="1" baseline="-25000" dirty="0" err="1" smtClean="0">
                <a:latin typeface="Wingdings"/>
                <a:ea typeface="Wingdings"/>
                <a:cs typeface="Wingdings"/>
              </a:rPr>
              <a:t></a:t>
            </a:r>
            <a:r>
              <a:rPr lang="en-US" b="1" dirty="0" smtClean="0"/>
              <a:t>)</a:t>
            </a:r>
          </a:p>
        </p:txBody>
      </p:sp>
      <p:sp>
        <p:nvSpPr>
          <p:cNvPr id="17" name="Text Placeholder 9"/>
          <p:cNvSpPr txBox="1">
            <a:spLocks/>
          </p:cNvSpPr>
          <p:nvPr/>
        </p:nvSpPr>
        <p:spPr>
          <a:xfrm>
            <a:off x="457200" y="5852903"/>
            <a:ext cx="7620000" cy="319297"/>
          </a:xfrm>
          <a:prstGeom prst="rect">
            <a:avLst/>
          </a:prstGeom>
          <a:effectLst>
            <a:outerShdw blurRad="50800" dist="38100" dir="16200000" algn="t">
              <a:srgbClr val="000000">
                <a:alpha val="43000"/>
              </a:srgbClr>
            </a:outerShdw>
            <a:reflection blurRad="101600" stA="26000" endPos="20000" dist="12700" dir="5400000" sy="-100000" rotWithShape="0"/>
          </a:effectLst>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b">
            <a:normAutofit/>
          </a:bodyPr>
          <a:lstStyle/>
          <a:p>
            <a:pPr algn="ctr" defTabSz="914400">
              <a:buSzPct val="80000"/>
            </a:pPr>
            <a:r>
              <a:rPr lang="el-GR"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β-</a:t>
            </a:r>
            <a:r>
              <a:rPr lang="en-US"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charset="0"/>
              </a:rPr>
              <a:t>delayed </a:t>
            </a:r>
            <a:r>
              <a:rPr lang="en-US" sz="14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charset="0"/>
              </a:rPr>
              <a:t>n</a:t>
            </a:r>
            <a:r>
              <a:rPr lang="en-US"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charset="0"/>
              </a:rPr>
              <a:t>-emission branching</a:t>
            </a:r>
            <a:r>
              <a:rPr lang="el-GR"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charset="0"/>
              </a:rPr>
              <a:t> </a:t>
            </a:r>
            <a:r>
              <a:rPr lang="en-US"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charset="0"/>
              </a:rPr>
              <a:t>probabilities</a:t>
            </a:r>
            <a:endParaRPr kumimoji="0" lang="en-US" sz="1400" b="1" i="0" u="none" strike="noStrike" kern="1200" spc="50" normalizeH="0" baseline="0" noProof="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uLnTx/>
              <a:uFillTx/>
              <a:latin typeface="+mn-lt"/>
              <a:ea typeface="+mn-ea"/>
              <a:cs typeface="+mn-cs"/>
            </a:endParaRPr>
          </a:p>
        </p:txBody>
      </p:sp>
      <p:pic>
        <p:nvPicPr>
          <p:cNvPr id="38" name="Picture 11"/>
          <p:cNvPicPr>
            <a:picLocks noChangeAspect="1" noChangeArrowheads="1"/>
          </p:cNvPicPr>
          <p:nvPr/>
        </p:nvPicPr>
        <p:blipFill>
          <a:blip r:embed="rId4"/>
          <a:srcRect/>
          <a:stretch>
            <a:fillRect/>
          </a:stretch>
        </p:blipFill>
        <p:spPr bwMode="auto">
          <a:xfrm>
            <a:off x="6477000" y="5726667"/>
            <a:ext cx="2633598" cy="92825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0"/>
            <a:ext cx="9179759" cy="6550223"/>
          </a:xfrm>
          <a:prstGeom prst="rect">
            <a:avLst/>
          </a:prstGeom>
        </p:spPr>
      </p:pic>
      <p:sp>
        <p:nvSpPr>
          <p:cNvPr id="9" name="TextBox 8"/>
          <p:cNvSpPr txBox="1"/>
          <p:nvPr/>
        </p:nvSpPr>
        <p:spPr>
          <a:xfrm>
            <a:off x="0" y="6550223"/>
            <a:ext cx="9144000" cy="30777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K.-L.  </a:t>
            </a:r>
            <a:r>
              <a:rPr lang="en-US" sz="1400" b="1" spc="50" dirty="0" err="1" smtClean="0">
                <a:ln w="13500">
                  <a:solidFill>
                    <a:schemeClr val="accent1">
                      <a:shade val="2500"/>
                      <a:alpha val="6500"/>
                    </a:schemeClr>
                  </a:solidFill>
                  <a:prstDash val="solid"/>
                </a:ln>
                <a:effectLst>
                  <a:innerShdw blurRad="50900" dist="38500" dir="13500000">
                    <a:srgbClr val="000000">
                      <a:alpha val="60000"/>
                    </a:srgbClr>
                  </a:innerShdw>
                </a:effectLst>
              </a:rPr>
              <a:t>Kratz</a:t>
            </a:r>
            <a:r>
              <a:rPr lang="el-GR"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a:t>
            </a:r>
            <a:r>
              <a:rPr lang="en-US"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 7</a:t>
            </a:r>
            <a:r>
              <a:rPr lang="en-US" sz="1400" b="1" spc="50" baseline="30000" dirty="0" smtClean="0">
                <a:ln w="13500">
                  <a:solidFill>
                    <a:schemeClr val="accent1">
                      <a:shade val="2500"/>
                      <a:alpha val="6500"/>
                    </a:schemeClr>
                  </a:solidFill>
                  <a:prstDash val="solid"/>
                </a:ln>
                <a:effectLst>
                  <a:innerShdw blurRad="50900" dist="38500" dir="13500000">
                    <a:srgbClr val="000000">
                      <a:alpha val="60000"/>
                    </a:srgbClr>
                  </a:innerShdw>
                </a:effectLst>
              </a:rPr>
              <a:t>th</a:t>
            </a:r>
            <a:r>
              <a:rPr lang="en-US"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 Workshop on Nuclear Astrophysics</a:t>
            </a:r>
            <a:r>
              <a:rPr lang="el-GR"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 </a:t>
            </a:r>
            <a:r>
              <a:rPr lang="en-US" sz="1400" b="1" spc="50" dirty="0" err="1" smtClean="0">
                <a:ln w="13500">
                  <a:solidFill>
                    <a:schemeClr val="accent1">
                      <a:shade val="2500"/>
                      <a:alpha val="6500"/>
                    </a:schemeClr>
                  </a:solidFill>
                  <a:prstDash val="solid"/>
                </a:ln>
                <a:effectLst>
                  <a:innerShdw blurRad="50900" dist="38500" dir="13500000">
                    <a:srgbClr val="000000">
                      <a:alpha val="60000"/>
                    </a:srgbClr>
                  </a:innerShdw>
                </a:effectLst>
              </a:rPr>
              <a:t>Russbach</a:t>
            </a:r>
            <a:r>
              <a:rPr lang="en-US"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 2010</a:t>
            </a:r>
          </a:p>
        </p:txBody>
      </p:sp>
      <p:cxnSp>
        <p:nvCxnSpPr>
          <p:cNvPr id="5" name="Straight Connector 4"/>
          <p:cNvCxnSpPr/>
          <p:nvPr/>
        </p:nvCxnSpPr>
        <p:spPr>
          <a:xfrm>
            <a:off x="502425" y="1773248"/>
            <a:ext cx="3429000" cy="1588"/>
          </a:xfrm>
          <a:prstGeom prst="line">
            <a:avLst/>
          </a:prstGeom>
        </p:spPr>
        <p:style>
          <a:lnRef idx="1">
            <a:schemeClr val="accent6"/>
          </a:lnRef>
          <a:fillRef idx="0">
            <a:schemeClr val="accent6"/>
          </a:fillRef>
          <a:effectRef idx="0">
            <a:schemeClr val="accent6"/>
          </a:effectRef>
          <a:fontRef idx="minor">
            <a:schemeClr val="tx1"/>
          </a:fontRef>
        </p:style>
      </p:cxnSp>
      <p:pic>
        <p:nvPicPr>
          <p:cNvPr id="7" name="Picture 6" descr="Aurora.jpg"/>
          <p:cNvPicPr>
            <a:picLocks noChangeAspect="1"/>
          </p:cNvPicPr>
          <p:nvPr/>
        </p:nvPicPr>
        <p:blipFill>
          <a:blip r:embed="rId3"/>
          <a:stretch>
            <a:fillRect/>
          </a:stretch>
        </p:blipFill>
        <p:spPr>
          <a:xfrm>
            <a:off x="-1" y="-5105401"/>
            <a:ext cx="9179759" cy="5737349"/>
          </a:xfrm>
          <a:prstGeom prst="rect">
            <a:avLst/>
          </a:prstGeom>
          <a:effectLst>
            <a:reflection blurRad="6350" stA="50000" endA="300" endPos="55000" dir="5400000" sy="-100000" algn="bl" rotWithShape="0"/>
          </a:effectLst>
        </p:spPr>
      </p:pic>
      <p:sp>
        <p:nvSpPr>
          <p:cNvPr id="10" name="Title 29"/>
          <p:cNvSpPr txBox="1">
            <a:spLocks/>
          </p:cNvSpPr>
          <p:nvPr/>
        </p:nvSpPr>
        <p:spPr>
          <a:xfrm>
            <a:off x="673100" y="-228600"/>
            <a:ext cx="78232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Effects of T</a:t>
            </a:r>
            <a:r>
              <a:rPr kumimoji="0" lang="en-US" sz="4400" b="1" i="0" u="none" strike="noStrike" kern="1200" spc="50" normalizeH="0" baseline="-2500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1/2</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 on matter flow </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31914" y="-76200"/>
            <a:ext cx="89154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Today’s</a:t>
            </a:r>
            <a:r>
              <a:rPr lang="el-GR"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 </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Exp. Info</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 -</a:t>
            </a:r>
            <a:r>
              <a:rPr kumimoji="0" lang="en-US" sz="4400" b="1" i="0" u="none" strike="noStrike" kern="1200" spc="50" normalizeH="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 </a:t>
            </a:r>
            <a:r>
              <a:rPr lang="en-US" sz="44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R</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-process paths </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11" name="Title 10"/>
          <p:cNvSpPr>
            <a:spLocks noGrp="1"/>
          </p:cNvSpPr>
          <p:nvPr>
            <p:ph type="title"/>
          </p:nvPr>
        </p:nvSpPr>
        <p:spPr/>
        <p:txBody>
          <a:bodyPr/>
          <a:lstStyle/>
          <a:p>
            <a:endParaRPr lang="en-US" dirty="0"/>
          </a:p>
        </p:txBody>
      </p:sp>
      <p:sp>
        <p:nvSpPr>
          <p:cNvPr id="12" name="Text Placeholder 11"/>
          <p:cNvSpPr>
            <a:spLocks noGrp="1"/>
          </p:cNvSpPr>
          <p:nvPr>
            <p:ph type="body" idx="1"/>
          </p:nvPr>
        </p:nvSpPr>
        <p:spPr/>
        <p:txBody>
          <a:bodyPr/>
          <a:lstStyle/>
          <a:p>
            <a:endParaRPr lang="en-US" dirty="0"/>
          </a:p>
        </p:txBody>
      </p:sp>
      <p:pic>
        <p:nvPicPr>
          <p:cNvPr id="15" name="Picture 14"/>
          <p:cNvPicPr>
            <a:picLocks noChangeAspect="1"/>
          </p:cNvPicPr>
          <p:nvPr/>
        </p:nvPicPr>
        <p:blipFill>
          <a:blip r:embed="rId3"/>
          <a:stretch>
            <a:fillRect/>
          </a:stretch>
        </p:blipFill>
        <p:spPr>
          <a:xfrm>
            <a:off x="131914" y="1118681"/>
            <a:ext cx="6999883" cy="5248365"/>
          </a:xfrm>
          <a:prstGeom prst="rect">
            <a:avLst/>
          </a:prstGeom>
          <a:ln>
            <a:noFill/>
          </a:ln>
          <a:effectLst>
            <a:outerShdw blurRad="190500" algn="tl" rotWithShape="0">
              <a:srgbClr val="000000">
                <a:alpha val="70000"/>
              </a:srgbClr>
            </a:outerShdw>
          </a:effectLst>
        </p:spPr>
      </p:pic>
      <p:sp>
        <p:nvSpPr>
          <p:cNvPr id="16" name="Rectangle 15"/>
          <p:cNvSpPr/>
          <p:nvPr/>
        </p:nvSpPr>
        <p:spPr>
          <a:xfrm>
            <a:off x="7218514" y="1124587"/>
            <a:ext cx="1828800" cy="5239895"/>
          </a:xfrm>
          <a:prstGeom prst="rect">
            <a:avLst/>
          </a:prstGeom>
          <a:solidFill>
            <a:schemeClr val="bg1"/>
          </a:solidFill>
          <a:effectLst>
            <a:outerShdw blurRad="50800" dist="38100" dir="10800000" algn="l">
              <a:srgbClr val="000000">
                <a:alpha val="43000"/>
              </a:srgbClr>
            </a:outerShdw>
          </a:effectLst>
        </p:spPr>
        <p:txBody>
          <a:bodyPr wrap="square">
            <a:spAutoFit/>
          </a:bodyPr>
          <a:lstStyle/>
          <a:p>
            <a:pPr algn="ctr"/>
            <a:r>
              <a:rPr lang="en-US" sz="1600" b="1" dirty="0" smtClean="0"/>
              <a:t>Today, altogether </a:t>
            </a:r>
            <a:r>
              <a:rPr lang="en-US" sz="1600" b="1" dirty="0" smtClean="0">
                <a:solidFill>
                  <a:srgbClr val="660066"/>
                </a:solidFill>
              </a:rPr>
              <a:t>60 </a:t>
            </a:r>
            <a:r>
              <a:rPr lang="en-US" sz="1600" b="1" dirty="0" err="1" smtClean="0">
                <a:solidFill>
                  <a:srgbClr val="660066"/>
                </a:solidFill>
              </a:rPr>
              <a:t>r</a:t>
            </a:r>
            <a:r>
              <a:rPr lang="en-US" sz="1600" b="1" dirty="0" smtClean="0">
                <a:solidFill>
                  <a:srgbClr val="660066"/>
                </a:solidFill>
              </a:rPr>
              <a:t>-process</a:t>
            </a:r>
            <a:r>
              <a:rPr lang="en-US" sz="1600" b="1" dirty="0" smtClean="0">
                <a:solidFill>
                  <a:srgbClr val="FF0000"/>
                </a:solidFill>
              </a:rPr>
              <a:t> </a:t>
            </a:r>
            <a:r>
              <a:rPr lang="en-US" sz="1600" b="1" dirty="0" smtClean="0"/>
              <a:t>nuclei are only known!</a:t>
            </a:r>
          </a:p>
          <a:p>
            <a:pPr algn="ctr"/>
            <a:endParaRPr lang="en-US" sz="1600" b="1" dirty="0" smtClean="0"/>
          </a:p>
          <a:p>
            <a:endParaRPr lang="en-US" sz="1400" b="1" dirty="0" smtClean="0"/>
          </a:p>
          <a:p>
            <a:r>
              <a:rPr lang="en-US" sz="1400" b="1" dirty="0" smtClean="0"/>
              <a:t>        Heaviest isotopes with measured T</a:t>
            </a:r>
            <a:r>
              <a:rPr lang="en-US" sz="1400" b="1" baseline="-25000" dirty="0" smtClean="0"/>
              <a:t>1/2</a:t>
            </a:r>
          </a:p>
          <a:p>
            <a:endParaRPr lang="en-US" sz="1400" b="1" baseline="-25000" dirty="0" smtClean="0"/>
          </a:p>
          <a:p>
            <a:r>
              <a:rPr lang="en-US" sz="1400" b="1" dirty="0" smtClean="0"/>
              <a:t>       new (MSU, 2009)</a:t>
            </a:r>
          </a:p>
          <a:p>
            <a:endParaRPr lang="en-US" sz="1400" b="1" dirty="0" smtClean="0"/>
          </a:p>
          <a:p>
            <a:endParaRPr lang="en-US" sz="2200" dirty="0" smtClean="0"/>
          </a:p>
          <a:p>
            <a:endParaRPr lang="en-US" sz="1400" dirty="0" smtClean="0"/>
          </a:p>
          <a:p>
            <a:r>
              <a:rPr lang="en-US" sz="1400" b="1" dirty="0" smtClean="0"/>
              <a:t>“Waiting point” isotopes  at:</a:t>
            </a:r>
          </a:p>
          <a:p>
            <a:endParaRPr lang="en-US" sz="1400" b="1" dirty="0" smtClean="0"/>
          </a:p>
          <a:p>
            <a:r>
              <a:rPr lang="en-US" sz="1400" b="1" dirty="0" smtClean="0">
                <a:solidFill>
                  <a:srgbClr val="353595"/>
                </a:solidFill>
              </a:rPr>
              <a:t>        </a:t>
            </a:r>
            <a:r>
              <a:rPr lang="en-US" sz="1400" b="1" dirty="0" err="1" smtClean="0">
                <a:solidFill>
                  <a:srgbClr val="353595"/>
                </a:solidFill>
              </a:rPr>
              <a:t>n</a:t>
            </a:r>
            <a:r>
              <a:rPr lang="en-US" sz="1400" b="1" baseline="-25000" dirty="0" err="1" smtClean="0">
                <a:solidFill>
                  <a:srgbClr val="353595"/>
                </a:solidFill>
              </a:rPr>
              <a:t>n</a:t>
            </a:r>
            <a:r>
              <a:rPr lang="en-US" sz="1400" b="1" dirty="0" smtClean="0">
                <a:solidFill>
                  <a:srgbClr val="353595"/>
                </a:solidFill>
              </a:rPr>
              <a:t> = 10</a:t>
            </a:r>
            <a:r>
              <a:rPr lang="en-US" sz="1400" b="1" baseline="30000" dirty="0" smtClean="0">
                <a:solidFill>
                  <a:srgbClr val="353595"/>
                </a:solidFill>
              </a:rPr>
              <a:t>20</a:t>
            </a:r>
          </a:p>
          <a:p>
            <a:endParaRPr lang="en-US" sz="1400" b="1" baseline="30000" dirty="0" smtClean="0">
              <a:solidFill>
                <a:srgbClr val="353595"/>
              </a:solidFill>
            </a:endParaRPr>
          </a:p>
          <a:p>
            <a:endParaRPr lang="en-US" sz="1400" b="1" baseline="30000" dirty="0" smtClean="0">
              <a:solidFill>
                <a:srgbClr val="353595"/>
              </a:solidFill>
            </a:endParaRPr>
          </a:p>
          <a:p>
            <a:r>
              <a:rPr lang="ja-JP" altLang="en-US" sz="1400" b="1" baseline="30000" dirty="0" smtClean="0">
                <a:solidFill>
                  <a:srgbClr val="353595"/>
                </a:solidFill>
              </a:rPr>
              <a:t>　　　　</a:t>
            </a:r>
            <a:r>
              <a:rPr lang="en-US" sz="1400" b="1" dirty="0" err="1" smtClean="0">
                <a:solidFill>
                  <a:srgbClr val="EC1C2C"/>
                </a:solidFill>
              </a:rPr>
              <a:t>n</a:t>
            </a:r>
            <a:r>
              <a:rPr lang="en-US" sz="1400" b="1" baseline="-25000" dirty="0" err="1" smtClean="0">
                <a:solidFill>
                  <a:srgbClr val="EC1C2C"/>
                </a:solidFill>
              </a:rPr>
              <a:t>n</a:t>
            </a:r>
            <a:r>
              <a:rPr lang="en-US" sz="1400" b="1" dirty="0" smtClean="0">
                <a:solidFill>
                  <a:srgbClr val="EC1C2C"/>
                </a:solidFill>
              </a:rPr>
              <a:t> = 10</a:t>
            </a:r>
            <a:r>
              <a:rPr lang="en-US" sz="1400" b="1" baseline="30000" dirty="0" smtClean="0">
                <a:solidFill>
                  <a:srgbClr val="EC1C2C"/>
                </a:solidFill>
              </a:rPr>
              <a:t>23</a:t>
            </a:r>
            <a:endParaRPr lang="en-US" sz="1400" b="1" dirty="0" smtClean="0">
              <a:solidFill>
                <a:srgbClr val="EC1C2C"/>
              </a:solidFill>
            </a:endParaRPr>
          </a:p>
          <a:p>
            <a:endParaRPr lang="en-US" sz="1400" b="1" dirty="0" smtClean="0"/>
          </a:p>
          <a:p>
            <a:r>
              <a:rPr lang="ja-JP" altLang="en-US" sz="1400" b="1" dirty="0" smtClean="0">
                <a:solidFill>
                  <a:srgbClr val="353595"/>
                </a:solidFill>
              </a:rPr>
              <a:t>　　</a:t>
            </a:r>
            <a:r>
              <a:rPr lang="en-US" sz="1400" b="1" dirty="0" smtClean="0">
                <a:solidFill>
                  <a:srgbClr val="353595"/>
                </a:solidFill>
              </a:rPr>
              <a:t> </a:t>
            </a:r>
            <a:r>
              <a:rPr lang="en-US" sz="1400" b="1" dirty="0" err="1" smtClean="0">
                <a:solidFill>
                  <a:srgbClr val="6BBC50"/>
                </a:solidFill>
              </a:rPr>
              <a:t>n</a:t>
            </a:r>
            <a:r>
              <a:rPr lang="en-US" sz="1400" b="1" baseline="-25000" dirty="0" err="1" smtClean="0">
                <a:solidFill>
                  <a:srgbClr val="6BBC50"/>
                </a:solidFill>
              </a:rPr>
              <a:t>n</a:t>
            </a:r>
            <a:r>
              <a:rPr lang="en-US" sz="1400" b="1" dirty="0" smtClean="0">
                <a:solidFill>
                  <a:srgbClr val="6BBC50"/>
                </a:solidFill>
              </a:rPr>
              <a:t> = 10</a:t>
            </a:r>
            <a:r>
              <a:rPr lang="en-US" sz="1400" b="1" baseline="30000" dirty="0" smtClean="0">
                <a:solidFill>
                  <a:srgbClr val="6BBC50"/>
                </a:solidFill>
              </a:rPr>
              <a:t>26</a:t>
            </a:r>
            <a:endParaRPr lang="en-US" sz="1400" b="1" dirty="0" smtClean="0">
              <a:solidFill>
                <a:srgbClr val="6BBC50"/>
              </a:solidFill>
            </a:endParaRPr>
          </a:p>
          <a:p>
            <a:endParaRPr lang="en-US" sz="1400" b="1" dirty="0" smtClean="0"/>
          </a:p>
          <a:p>
            <a:r>
              <a:rPr lang="en-US" sz="1400" b="1" dirty="0" smtClean="0"/>
              <a:t>freeze-out networks.</a:t>
            </a:r>
          </a:p>
          <a:p>
            <a:endParaRPr lang="en-US" sz="1050" b="1" dirty="0" smtClean="0"/>
          </a:p>
        </p:txBody>
      </p:sp>
      <p:pic>
        <p:nvPicPr>
          <p:cNvPr id="17" name="Picture 16"/>
          <p:cNvPicPr>
            <a:picLocks noChangeAspect="1"/>
          </p:cNvPicPr>
          <p:nvPr/>
        </p:nvPicPr>
        <p:blipFill>
          <a:blip r:embed="rId4"/>
          <a:stretch>
            <a:fillRect/>
          </a:stretch>
        </p:blipFill>
        <p:spPr>
          <a:xfrm>
            <a:off x="7185328" y="2220042"/>
            <a:ext cx="393700" cy="3683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Picture 17"/>
          <p:cNvPicPr>
            <a:picLocks noChangeAspect="1"/>
          </p:cNvPicPr>
          <p:nvPr/>
        </p:nvPicPr>
        <p:blipFill>
          <a:blip r:embed="rId5"/>
          <a:stretch>
            <a:fillRect/>
          </a:stretch>
        </p:blipFill>
        <p:spPr>
          <a:xfrm>
            <a:off x="7193114" y="2852174"/>
            <a:ext cx="330200" cy="3175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 name="TextBox 18"/>
          <p:cNvSpPr txBox="1"/>
          <p:nvPr/>
        </p:nvSpPr>
        <p:spPr>
          <a:xfrm>
            <a:off x="838200" y="5908696"/>
            <a:ext cx="4419600" cy="457200"/>
          </a:xfrm>
          <a:prstGeom prst="rect">
            <a:avLst/>
          </a:prstGeom>
          <a:solidFill>
            <a:srgbClr val="FFFFFF"/>
          </a:solidFill>
        </p:spPr>
        <p:txBody>
          <a:bodyPr wrap="square" rtlCol="0">
            <a:spAutoFit/>
          </a:bodyPr>
          <a:lstStyle/>
          <a:p>
            <a:endParaRPr lang="en-US" dirty="0"/>
          </a:p>
        </p:txBody>
      </p:sp>
      <p:pic>
        <p:nvPicPr>
          <p:cNvPr id="21" name="Picture 20"/>
          <p:cNvPicPr>
            <a:picLocks noChangeAspect="1"/>
          </p:cNvPicPr>
          <p:nvPr/>
        </p:nvPicPr>
        <p:blipFill>
          <a:blip r:embed="rId6"/>
          <a:stretch>
            <a:fillRect/>
          </a:stretch>
        </p:blipFill>
        <p:spPr>
          <a:xfrm>
            <a:off x="7188200" y="5481894"/>
            <a:ext cx="279400" cy="279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p:cNvPicPr>
            <a:picLocks noChangeAspect="1"/>
          </p:cNvPicPr>
          <p:nvPr/>
        </p:nvPicPr>
        <p:blipFill>
          <a:blip r:embed="rId7"/>
          <a:stretch>
            <a:fillRect/>
          </a:stretch>
        </p:blipFill>
        <p:spPr>
          <a:xfrm rot="16200000">
            <a:off x="7185328" y="4535948"/>
            <a:ext cx="279400" cy="279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Picture 23"/>
          <p:cNvPicPr>
            <a:picLocks noChangeAspect="1"/>
          </p:cNvPicPr>
          <p:nvPr/>
        </p:nvPicPr>
        <p:blipFill>
          <a:blip r:embed="rId8"/>
          <a:stretch>
            <a:fillRect/>
          </a:stretch>
        </p:blipFill>
        <p:spPr>
          <a:xfrm rot="5400000">
            <a:off x="7186764" y="5038416"/>
            <a:ext cx="279400" cy="2822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Rectangle 19"/>
          <p:cNvSpPr/>
          <p:nvPr/>
        </p:nvSpPr>
        <p:spPr>
          <a:xfrm>
            <a:off x="0" y="6488668"/>
            <a:ext cx="9144000" cy="369332"/>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n-US" dirty="0" smtClean="0"/>
              <a:t>The </a:t>
            </a:r>
            <a:r>
              <a:rPr lang="en-US" dirty="0" err="1" smtClean="0"/>
              <a:t>r</a:t>
            </a:r>
            <a:r>
              <a:rPr lang="en-US" dirty="0" smtClean="0"/>
              <a:t>-process should be a </a:t>
            </a:r>
            <a:r>
              <a:rPr lang="en-US" dirty="0" smtClean="0">
                <a:solidFill>
                  <a:schemeClr val="accent6">
                    <a:lumMod val="20000"/>
                    <a:lumOff val="80000"/>
                  </a:schemeClr>
                </a:solidFill>
              </a:rPr>
              <a:t>dynamical</a:t>
            </a:r>
            <a:r>
              <a:rPr lang="en-US" dirty="0" smtClean="0"/>
              <a:t> process with continuously altered conditions and paths.</a:t>
            </a:r>
            <a:endParaRPr lang="en-US" dirty="0"/>
          </a:p>
        </p:txBody>
      </p:sp>
      <p:sp>
        <p:nvSpPr>
          <p:cNvPr id="9" name="TextBox 8"/>
          <p:cNvSpPr txBox="1"/>
          <p:nvPr/>
        </p:nvSpPr>
        <p:spPr>
          <a:xfrm>
            <a:off x="838200" y="6025928"/>
            <a:ext cx="6293597" cy="307777"/>
          </a:xfrm>
          <a:prstGeom prst="rect">
            <a:avLst/>
          </a:prstGeom>
          <a:noFill/>
          <a:effectLst>
            <a:outerShdw blurRad="76200" dir="18900000" sy="23000" kx="-1200000" algn="bl">
              <a:srgbClr val="000000">
                <a:alpha val="15000"/>
              </a:srgbClr>
            </a:outerShdw>
            <a:reflection blurRad="6350" stA="52000" endA="300" endPos="35000" dir="5400000" sy="-100000" algn="bl" rotWithShape="0"/>
          </a:effectLst>
        </p:spPr>
        <p:txBody>
          <a:bodyPr wrap="square" rtlCol="0">
            <a:spAutoFit/>
          </a:bodyPr>
          <a:lstStyle/>
          <a:p>
            <a:pPr algn="ctr"/>
            <a:r>
              <a:rPr lang="en-US"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K.-L.  </a:t>
            </a:r>
            <a:r>
              <a:rPr lang="en-US" sz="1400" b="1" spc="50" dirty="0" err="1" smtClean="0">
                <a:ln w="13500">
                  <a:solidFill>
                    <a:schemeClr val="accent1">
                      <a:shade val="2500"/>
                      <a:alpha val="6500"/>
                    </a:schemeClr>
                  </a:solidFill>
                  <a:prstDash val="solid"/>
                </a:ln>
                <a:effectLst>
                  <a:innerShdw blurRad="50900" dist="38500" dir="13500000">
                    <a:srgbClr val="000000">
                      <a:alpha val="60000"/>
                    </a:srgbClr>
                  </a:innerShdw>
                </a:effectLst>
              </a:rPr>
              <a:t>Kratz</a:t>
            </a:r>
            <a:r>
              <a:rPr lang="el-GR"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a:t>
            </a:r>
            <a:r>
              <a:rPr lang="en-US"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 7</a:t>
            </a:r>
            <a:r>
              <a:rPr lang="en-US" sz="1400" b="1" spc="50" baseline="30000" dirty="0" smtClean="0">
                <a:ln w="13500">
                  <a:solidFill>
                    <a:schemeClr val="accent1">
                      <a:shade val="2500"/>
                      <a:alpha val="6500"/>
                    </a:schemeClr>
                  </a:solidFill>
                  <a:prstDash val="solid"/>
                </a:ln>
                <a:effectLst>
                  <a:innerShdw blurRad="50900" dist="38500" dir="13500000">
                    <a:srgbClr val="000000">
                      <a:alpha val="60000"/>
                    </a:srgbClr>
                  </a:innerShdw>
                </a:effectLst>
              </a:rPr>
              <a:t>th</a:t>
            </a:r>
            <a:r>
              <a:rPr lang="en-US"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 Workshop on Nuclear Astrophysics</a:t>
            </a:r>
            <a:r>
              <a:rPr lang="el-GR"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 </a:t>
            </a:r>
            <a:r>
              <a:rPr lang="en-US" sz="1400" b="1" spc="50" dirty="0" err="1" smtClean="0">
                <a:ln w="13500">
                  <a:solidFill>
                    <a:schemeClr val="accent1">
                      <a:shade val="2500"/>
                      <a:alpha val="6500"/>
                    </a:schemeClr>
                  </a:solidFill>
                  <a:prstDash val="solid"/>
                </a:ln>
                <a:effectLst>
                  <a:innerShdw blurRad="50900" dist="38500" dir="13500000">
                    <a:srgbClr val="000000">
                      <a:alpha val="60000"/>
                    </a:srgbClr>
                  </a:innerShdw>
                </a:effectLst>
              </a:rPr>
              <a:t>Russbach</a:t>
            </a:r>
            <a:r>
              <a:rPr lang="en-US" sz="1400" b="1" spc="50" dirty="0" smtClean="0">
                <a:ln w="13500">
                  <a:solidFill>
                    <a:schemeClr val="accent1">
                      <a:shade val="2500"/>
                      <a:alpha val="6500"/>
                    </a:schemeClr>
                  </a:solidFill>
                  <a:prstDash val="solid"/>
                </a:ln>
                <a:effectLst>
                  <a:innerShdw blurRad="50900" dist="38500" dir="13500000">
                    <a:srgbClr val="000000">
                      <a:alpha val="60000"/>
                    </a:srgbClr>
                  </a:innerShdw>
                </a:effectLst>
              </a:rPr>
              <a:t> 2010</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31914" y="-76200"/>
            <a:ext cx="89154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lang="el-GR"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β</a:t>
            </a:r>
            <a:r>
              <a:rPr lang="en-US" sz="4400" b="1" spc="50" baseline="3000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a:t>
            </a:r>
            <a:r>
              <a:rPr lang="el-GR"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decay Half-lives Approaches</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 </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10" name="Rectangle 10"/>
          <p:cNvSpPr>
            <a:spLocks noChangeArrowheads="1"/>
          </p:cNvSpPr>
          <p:nvPr/>
        </p:nvSpPr>
        <p:spPr bwMode="auto">
          <a:xfrm>
            <a:off x="374651" y="1143000"/>
            <a:ext cx="8464549" cy="5486400"/>
          </a:xfrm>
          <a:prstGeom prst="rect">
            <a:avLst/>
          </a:prstGeom>
          <a:solidFill>
            <a:schemeClr val="tx2">
              <a:alpha val="16862"/>
            </a:schemeClr>
          </a:solidFill>
          <a:ln w="9525">
            <a:solidFill>
              <a:schemeClr val="tx1"/>
            </a:solidFill>
            <a:miter lim="800000"/>
            <a:headEnd/>
            <a:tailEnd/>
          </a:ln>
          <a:scene3d>
            <a:camera prst="orthographicFront"/>
            <a:lightRig rig="threePt" dir="t"/>
          </a:scene3d>
          <a:sp3d>
            <a:bevelT/>
          </a:sp3d>
        </p:spPr>
        <p:txBody>
          <a:bodyPr wrap="none" anchor="ctr">
            <a:prstTxWarp prst="textNoShape">
              <a:avLst/>
            </a:prstTxWarp>
          </a:bodyPr>
          <a:lstStyle/>
          <a:p>
            <a:endParaRPr lang="en-US"/>
          </a:p>
        </p:txBody>
      </p:sp>
      <p:sp>
        <p:nvSpPr>
          <p:cNvPr id="12" name="AutoShape 20"/>
          <p:cNvSpPr>
            <a:spLocks noChangeArrowheads="1"/>
          </p:cNvSpPr>
          <p:nvPr/>
        </p:nvSpPr>
        <p:spPr bwMode="auto">
          <a:xfrm>
            <a:off x="806451" y="1447800"/>
            <a:ext cx="1295400" cy="360362"/>
          </a:xfrm>
          <a:prstGeom prst="flowChartTerminator">
            <a:avLst/>
          </a:prstGeom>
          <a:solidFill>
            <a:srgbClr val="FFFFFF">
              <a:alpha val="39999"/>
            </a:srgbClr>
          </a:solidFill>
          <a:ln w="9525">
            <a:solidFill>
              <a:schemeClr val="tx1"/>
            </a:solidFill>
            <a:miter lim="800000"/>
            <a:headEnd/>
            <a:tailEnd/>
          </a:ln>
        </p:spPr>
        <p:txBody>
          <a:bodyPr wrap="none" anchor="ctr">
            <a:prstTxWarp prst="textNoShape">
              <a:avLst/>
            </a:prstTxWarp>
          </a:bodyPr>
          <a:lstStyle/>
          <a:p>
            <a:pPr algn="ctr"/>
            <a:r>
              <a:rPr lang="en-US" b="1" dirty="0">
                <a:solidFill>
                  <a:srgbClr val="660066"/>
                </a:solidFill>
              </a:rPr>
              <a:t>GT</a:t>
            </a:r>
            <a:endParaRPr lang="el-GR" b="1" dirty="0">
              <a:solidFill>
                <a:srgbClr val="660066"/>
              </a:solidFill>
            </a:endParaRPr>
          </a:p>
        </p:txBody>
      </p:sp>
      <p:sp>
        <p:nvSpPr>
          <p:cNvPr id="13" name="AutoShape 21"/>
          <p:cNvSpPr>
            <a:spLocks noChangeArrowheads="1"/>
          </p:cNvSpPr>
          <p:nvPr/>
        </p:nvSpPr>
        <p:spPr bwMode="auto">
          <a:xfrm>
            <a:off x="2678113" y="1447800"/>
            <a:ext cx="1295400" cy="360362"/>
          </a:xfrm>
          <a:prstGeom prst="flowChartTerminator">
            <a:avLst/>
          </a:prstGeom>
          <a:solidFill>
            <a:srgbClr val="FFFFFF">
              <a:alpha val="39999"/>
            </a:srgbClr>
          </a:solidFill>
          <a:ln w="9525">
            <a:solidFill>
              <a:schemeClr val="tx1"/>
            </a:solidFill>
            <a:miter lim="800000"/>
            <a:headEnd/>
            <a:tailEnd/>
          </a:ln>
        </p:spPr>
        <p:txBody>
          <a:bodyPr wrap="none" anchor="ctr">
            <a:prstTxWarp prst="textNoShape">
              <a:avLst/>
            </a:prstTxWarp>
          </a:bodyPr>
          <a:lstStyle/>
          <a:p>
            <a:pPr algn="ctr"/>
            <a:r>
              <a:rPr lang="en-US" b="1" dirty="0">
                <a:solidFill>
                  <a:srgbClr val="660066"/>
                </a:solidFill>
              </a:rPr>
              <a:t>GT2</a:t>
            </a:r>
            <a:endParaRPr lang="el-GR" b="1" dirty="0">
              <a:solidFill>
                <a:srgbClr val="660066"/>
              </a:solidFill>
            </a:endParaRPr>
          </a:p>
        </p:txBody>
      </p:sp>
      <p:sp>
        <p:nvSpPr>
          <p:cNvPr id="14" name="AutoShape 22"/>
          <p:cNvSpPr>
            <a:spLocks noChangeArrowheads="1"/>
          </p:cNvSpPr>
          <p:nvPr/>
        </p:nvSpPr>
        <p:spPr bwMode="auto">
          <a:xfrm>
            <a:off x="4549776" y="1449387"/>
            <a:ext cx="1295400" cy="360363"/>
          </a:xfrm>
          <a:prstGeom prst="flowChartTerminator">
            <a:avLst/>
          </a:prstGeom>
          <a:solidFill>
            <a:srgbClr val="FFFFFF">
              <a:alpha val="39999"/>
            </a:srgbClr>
          </a:solidFill>
          <a:ln w="9525">
            <a:solidFill>
              <a:schemeClr val="tx1"/>
            </a:solidFill>
            <a:miter lim="800000"/>
            <a:headEnd/>
            <a:tailEnd/>
          </a:ln>
        </p:spPr>
        <p:txBody>
          <a:bodyPr wrap="none" anchor="ctr">
            <a:prstTxWarp prst="textNoShape">
              <a:avLst/>
            </a:prstTxWarp>
          </a:bodyPr>
          <a:lstStyle/>
          <a:p>
            <a:pPr algn="ctr"/>
            <a:r>
              <a:rPr lang="en-US" b="1" dirty="0">
                <a:solidFill>
                  <a:srgbClr val="660066"/>
                </a:solidFill>
              </a:rPr>
              <a:t>SGT</a:t>
            </a:r>
            <a:endParaRPr lang="el-GR" b="1" dirty="0">
              <a:solidFill>
                <a:srgbClr val="660066"/>
              </a:solidFill>
            </a:endParaRPr>
          </a:p>
        </p:txBody>
      </p:sp>
      <p:sp>
        <p:nvSpPr>
          <p:cNvPr id="15" name="AutoShape 23"/>
          <p:cNvSpPr>
            <a:spLocks noChangeArrowheads="1"/>
          </p:cNvSpPr>
          <p:nvPr/>
        </p:nvSpPr>
        <p:spPr bwMode="auto">
          <a:xfrm>
            <a:off x="6423026" y="1447800"/>
            <a:ext cx="1295400" cy="360362"/>
          </a:xfrm>
          <a:prstGeom prst="flowChartTerminator">
            <a:avLst/>
          </a:prstGeom>
          <a:solidFill>
            <a:srgbClr val="FFFFFF">
              <a:alpha val="39999"/>
            </a:srgbClr>
          </a:solidFill>
          <a:ln w="9525">
            <a:solidFill>
              <a:schemeClr val="tx1"/>
            </a:solidFill>
            <a:miter lim="800000"/>
            <a:headEnd/>
            <a:tailEnd/>
          </a:ln>
        </p:spPr>
        <p:txBody>
          <a:bodyPr wrap="none" anchor="ctr">
            <a:prstTxWarp prst="textNoShape">
              <a:avLst/>
            </a:prstTxWarp>
          </a:bodyPr>
          <a:lstStyle/>
          <a:p>
            <a:pPr algn="ctr"/>
            <a:r>
              <a:rPr lang="en-US" b="1">
                <a:solidFill>
                  <a:srgbClr val="660066"/>
                </a:solidFill>
              </a:rPr>
              <a:t>GT*</a:t>
            </a:r>
            <a:endParaRPr lang="el-GR" b="1">
              <a:solidFill>
                <a:srgbClr val="660066"/>
              </a:solidFill>
            </a:endParaRPr>
          </a:p>
        </p:txBody>
      </p:sp>
      <p:sp>
        <p:nvSpPr>
          <p:cNvPr id="16" name="Line 25"/>
          <p:cNvSpPr>
            <a:spLocks noChangeShapeType="1"/>
          </p:cNvSpPr>
          <p:nvPr/>
        </p:nvSpPr>
        <p:spPr bwMode="auto">
          <a:xfrm>
            <a:off x="2917825" y="3505200"/>
            <a:ext cx="576262"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17" name="Line 26"/>
          <p:cNvSpPr>
            <a:spLocks noChangeShapeType="1"/>
          </p:cNvSpPr>
          <p:nvPr/>
        </p:nvSpPr>
        <p:spPr bwMode="auto">
          <a:xfrm>
            <a:off x="3973513" y="1635125"/>
            <a:ext cx="576263"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18" name="Line 27"/>
          <p:cNvSpPr>
            <a:spLocks noChangeShapeType="1"/>
          </p:cNvSpPr>
          <p:nvPr/>
        </p:nvSpPr>
        <p:spPr bwMode="auto">
          <a:xfrm>
            <a:off x="5846763" y="1635125"/>
            <a:ext cx="576263"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19" name="Line 29"/>
          <p:cNvSpPr>
            <a:spLocks noChangeShapeType="1"/>
          </p:cNvSpPr>
          <p:nvPr/>
        </p:nvSpPr>
        <p:spPr bwMode="auto">
          <a:xfrm>
            <a:off x="7718426" y="1635125"/>
            <a:ext cx="360362" cy="0"/>
          </a:xfrm>
          <a:prstGeom prst="line">
            <a:avLst/>
          </a:prstGeom>
          <a:noFill/>
          <a:ln w="9525">
            <a:solidFill>
              <a:schemeClr val="tx1"/>
            </a:solidFill>
            <a:round/>
            <a:headEnd/>
            <a:tailEnd type="triangle" w="med" len="med"/>
          </a:ln>
        </p:spPr>
        <p:txBody>
          <a:bodyPr>
            <a:prstTxWarp prst="textNoShape">
              <a:avLst/>
            </a:prstTxWarp>
          </a:bodyPr>
          <a:lstStyle/>
          <a:p>
            <a:endParaRPr lang="en-US"/>
          </a:p>
        </p:txBody>
      </p:sp>
      <p:sp>
        <p:nvSpPr>
          <p:cNvPr id="20" name="Line 30"/>
          <p:cNvSpPr>
            <a:spLocks noChangeShapeType="1"/>
          </p:cNvSpPr>
          <p:nvPr/>
        </p:nvSpPr>
        <p:spPr bwMode="auto">
          <a:xfrm>
            <a:off x="590551" y="1635125"/>
            <a:ext cx="21590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21" name="AutoShape 32"/>
          <p:cNvSpPr>
            <a:spLocks noChangeArrowheads="1"/>
          </p:cNvSpPr>
          <p:nvPr/>
        </p:nvSpPr>
        <p:spPr bwMode="auto">
          <a:xfrm>
            <a:off x="685800" y="2438400"/>
            <a:ext cx="1871662" cy="360362"/>
          </a:xfrm>
          <a:prstGeom prst="flowChartTerminator">
            <a:avLst/>
          </a:prstGeom>
          <a:solidFill>
            <a:schemeClr val="bg1">
              <a:alpha val="60000"/>
            </a:schemeClr>
          </a:solidFill>
          <a:ln w="9525">
            <a:solidFill>
              <a:schemeClr val="tx1"/>
            </a:solidFill>
            <a:miter lim="800000"/>
            <a:headEnd/>
            <a:tailEnd/>
          </a:ln>
          <a:effectLst/>
        </p:spPr>
        <p:txBody>
          <a:bodyPr wrap="none" anchor="ctr">
            <a:prstTxWarp prst="textNoShape">
              <a:avLst/>
            </a:prstTxWarp>
          </a:bodyPr>
          <a:lstStyle/>
          <a:p>
            <a:pPr algn="ctr"/>
            <a:r>
              <a:rPr lang="en-US" b="1" dirty="0">
                <a:solidFill>
                  <a:srgbClr val="000000"/>
                </a:solidFill>
                <a:effectLst>
                  <a:outerShdw blurRad="38100" dist="38100" dir="2700000" algn="tl">
                    <a:srgbClr val="000000"/>
                  </a:outerShdw>
                </a:effectLst>
              </a:rPr>
              <a:t> </a:t>
            </a:r>
            <a:r>
              <a:rPr lang="en-GB" b="1" dirty="0">
                <a:solidFill>
                  <a:srgbClr val="000000"/>
                </a:solidFill>
              </a:rPr>
              <a:t>Shell Model</a:t>
            </a:r>
            <a:endParaRPr lang="el-GR" b="1" dirty="0">
              <a:solidFill>
                <a:srgbClr val="000000"/>
              </a:solidFill>
            </a:endParaRPr>
          </a:p>
        </p:txBody>
      </p:sp>
      <p:sp>
        <p:nvSpPr>
          <p:cNvPr id="23" name="AutoShape 35"/>
          <p:cNvSpPr>
            <a:spLocks noChangeArrowheads="1"/>
          </p:cNvSpPr>
          <p:nvPr/>
        </p:nvSpPr>
        <p:spPr bwMode="auto">
          <a:xfrm>
            <a:off x="3462340" y="3297238"/>
            <a:ext cx="1871662" cy="360362"/>
          </a:xfrm>
          <a:prstGeom prst="flowChartTerminator">
            <a:avLst/>
          </a:prstGeom>
          <a:solidFill>
            <a:schemeClr val="bg2">
              <a:lumMod val="40000"/>
              <a:lumOff val="60000"/>
            </a:schemeClr>
          </a:solidFill>
          <a:ln w="9525">
            <a:solidFill>
              <a:schemeClr val="tx1"/>
            </a:solidFill>
            <a:miter lim="800000"/>
            <a:headEnd/>
            <a:tailEnd/>
          </a:ln>
        </p:spPr>
        <p:txBody>
          <a:bodyPr wrap="none" anchor="ctr">
            <a:prstTxWarp prst="textNoShape">
              <a:avLst/>
            </a:prstTxWarp>
          </a:bodyPr>
          <a:lstStyle/>
          <a:p>
            <a:pPr algn="ctr"/>
            <a:r>
              <a:rPr lang="en-US" b="1" dirty="0"/>
              <a:t>QRPA + </a:t>
            </a:r>
            <a:r>
              <a:rPr lang="en-US" b="1" dirty="0" err="1"/>
              <a:t>ffGT</a:t>
            </a:r>
            <a:endParaRPr lang="el-GR" b="1" dirty="0"/>
          </a:p>
        </p:txBody>
      </p:sp>
      <p:sp>
        <p:nvSpPr>
          <p:cNvPr id="24" name="AutoShape 39"/>
          <p:cNvSpPr>
            <a:spLocks noChangeArrowheads="1"/>
          </p:cNvSpPr>
          <p:nvPr/>
        </p:nvSpPr>
        <p:spPr bwMode="auto">
          <a:xfrm>
            <a:off x="685800" y="3370263"/>
            <a:ext cx="2232025" cy="287337"/>
          </a:xfrm>
          <a:prstGeom prst="flowChartTerminator">
            <a:avLst/>
          </a:prstGeom>
          <a:solidFill>
            <a:srgbClr val="FFFFFF">
              <a:alpha val="39999"/>
            </a:srgbClr>
          </a:solidFill>
          <a:ln w="9525">
            <a:solidFill>
              <a:schemeClr val="tx1"/>
            </a:solidFill>
            <a:miter lim="800000"/>
            <a:headEnd/>
            <a:tailEnd/>
          </a:ln>
          <a:effectLst/>
        </p:spPr>
        <p:txBody>
          <a:bodyPr wrap="none" anchor="ctr">
            <a:prstTxWarp prst="textNoShape">
              <a:avLst/>
            </a:prstTxWarp>
          </a:bodyPr>
          <a:lstStyle/>
          <a:p>
            <a:pPr algn="ctr"/>
            <a:r>
              <a:rPr lang="en-US" b="1" dirty="0">
                <a:solidFill>
                  <a:srgbClr val="660066"/>
                </a:solidFill>
                <a:effectLst>
                  <a:outerShdw blurRad="38100" dist="38100" dir="2700000" algn="tl">
                    <a:srgbClr val="000000"/>
                  </a:outerShdw>
                </a:effectLst>
              </a:rPr>
              <a:t> </a:t>
            </a:r>
            <a:r>
              <a:rPr lang="en-GB" b="1" dirty="0">
                <a:solidFill>
                  <a:srgbClr val="660066"/>
                </a:solidFill>
              </a:rPr>
              <a:t>FRDM + </a:t>
            </a:r>
            <a:r>
              <a:rPr lang="en-GB" b="1" dirty="0" err="1">
                <a:solidFill>
                  <a:srgbClr val="660066"/>
                </a:solidFill>
              </a:rPr>
              <a:t>pnQRPA</a:t>
            </a:r>
            <a:endParaRPr lang="el-GR" b="1" dirty="0">
              <a:solidFill>
                <a:srgbClr val="660066"/>
              </a:solidFill>
            </a:endParaRPr>
          </a:p>
        </p:txBody>
      </p:sp>
      <p:sp>
        <p:nvSpPr>
          <p:cNvPr id="28" name="AutoShape 43"/>
          <p:cNvSpPr>
            <a:spLocks noChangeArrowheads="1"/>
          </p:cNvSpPr>
          <p:nvPr/>
        </p:nvSpPr>
        <p:spPr bwMode="auto">
          <a:xfrm>
            <a:off x="685800" y="4503738"/>
            <a:ext cx="1871662" cy="360362"/>
          </a:xfrm>
          <a:prstGeom prst="flowChartTerminator">
            <a:avLst/>
          </a:prstGeom>
          <a:solidFill>
            <a:srgbClr val="FFFFFF">
              <a:alpha val="39999"/>
            </a:srgbClr>
          </a:solidFill>
          <a:ln w="9525">
            <a:solidFill>
              <a:schemeClr val="tx1"/>
            </a:solidFill>
            <a:miter lim="800000"/>
            <a:headEnd/>
            <a:tailEnd/>
          </a:ln>
        </p:spPr>
        <p:txBody>
          <a:bodyPr wrap="none" anchor="ctr">
            <a:prstTxWarp prst="textNoShape">
              <a:avLst/>
            </a:prstTxWarp>
          </a:bodyPr>
          <a:lstStyle/>
          <a:p>
            <a:pPr algn="ctr"/>
            <a:r>
              <a:rPr lang="en-US" b="1" dirty="0">
                <a:solidFill>
                  <a:srgbClr val="660066"/>
                </a:solidFill>
              </a:rPr>
              <a:t>C-</a:t>
            </a:r>
            <a:r>
              <a:rPr lang="en-US" b="1" dirty="0" err="1">
                <a:solidFill>
                  <a:srgbClr val="660066"/>
                </a:solidFill>
              </a:rPr>
              <a:t>QRPAs</a:t>
            </a:r>
            <a:endParaRPr lang="el-GR" b="1" dirty="0">
              <a:solidFill>
                <a:srgbClr val="660066"/>
              </a:solidFill>
            </a:endParaRPr>
          </a:p>
        </p:txBody>
      </p:sp>
      <p:sp>
        <p:nvSpPr>
          <p:cNvPr id="29" name="AutoShape 45"/>
          <p:cNvSpPr>
            <a:spLocks noChangeArrowheads="1"/>
          </p:cNvSpPr>
          <p:nvPr/>
        </p:nvSpPr>
        <p:spPr bwMode="auto">
          <a:xfrm>
            <a:off x="685800" y="5964237"/>
            <a:ext cx="1871663" cy="360363"/>
          </a:xfrm>
          <a:prstGeom prst="flowChartTerminator">
            <a:avLst/>
          </a:prstGeom>
          <a:solidFill>
            <a:srgbClr val="FFFFFF">
              <a:alpha val="39999"/>
            </a:srgbClr>
          </a:solidFill>
          <a:ln w="9525">
            <a:solidFill>
              <a:schemeClr val="tx1"/>
            </a:solidFill>
            <a:miter lim="800000"/>
            <a:headEnd/>
            <a:tailEnd/>
          </a:ln>
        </p:spPr>
        <p:txBody>
          <a:bodyPr wrap="none" anchor="ctr">
            <a:prstTxWarp prst="textNoShape">
              <a:avLst/>
            </a:prstTxWarp>
          </a:bodyPr>
          <a:lstStyle/>
          <a:p>
            <a:pPr algn="ctr"/>
            <a:r>
              <a:rPr lang="en-US" b="1" dirty="0">
                <a:solidFill>
                  <a:srgbClr val="660066"/>
                </a:solidFill>
              </a:rPr>
              <a:t>R-</a:t>
            </a:r>
            <a:r>
              <a:rPr lang="en-US" b="1" dirty="0" err="1">
                <a:solidFill>
                  <a:srgbClr val="660066"/>
                </a:solidFill>
              </a:rPr>
              <a:t>QRPAs</a:t>
            </a:r>
            <a:endParaRPr lang="el-GR" b="1" dirty="0">
              <a:solidFill>
                <a:srgbClr val="660066"/>
              </a:solidFill>
            </a:endParaRPr>
          </a:p>
        </p:txBody>
      </p:sp>
      <p:sp>
        <p:nvSpPr>
          <p:cNvPr id="30" name="AutoShape 47"/>
          <p:cNvSpPr>
            <a:spLocks noChangeArrowheads="1"/>
          </p:cNvSpPr>
          <p:nvPr/>
        </p:nvSpPr>
        <p:spPr bwMode="auto">
          <a:xfrm>
            <a:off x="2965450" y="4270375"/>
            <a:ext cx="2232025" cy="301625"/>
          </a:xfrm>
          <a:prstGeom prst="flowChartTerminator">
            <a:avLst/>
          </a:prstGeom>
          <a:solidFill>
            <a:srgbClr val="FFFFFF">
              <a:alpha val="39999"/>
            </a:srgbClr>
          </a:solidFill>
          <a:ln w="9525">
            <a:solidFill>
              <a:schemeClr val="tx1"/>
            </a:solidFill>
            <a:miter lim="800000"/>
            <a:headEnd/>
            <a:tailEnd/>
          </a:ln>
        </p:spPr>
        <p:txBody>
          <a:bodyPr wrap="none" anchor="ctr">
            <a:prstTxWarp prst="textNoShape">
              <a:avLst/>
            </a:prstTxWarp>
          </a:bodyPr>
          <a:lstStyle/>
          <a:p>
            <a:pPr algn="ctr"/>
            <a:r>
              <a:rPr lang="en-US" b="1" dirty="0">
                <a:solidFill>
                  <a:srgbClr val="660066"/>
                </a:solidFill>
              </a:rPr>
              <a:t>HFBSC</a:t>
            </a:r>
            <a:r>
              <a:rPr lang="en-GB" b="1" dirty="0">
                <a:solidFill>
                  <a:srgbClr val="660066"/>
                </a:solidFill>
              </a:rPr>
              <a:t> +</a:t>
            </a:r>
            <a:r>
              <a:rPr lang="en-US" b="1" dirty="0">
                <a:solidFill>
                  <a:srgbClr val="660066"/>
                </a:solidFill>
              </a:rPr>
              <a:t> C</a:t>
            </a:r>
            <a:r>
              <a:rPr lang="en-GB" b="1" dirty="0">
                <a:solidFill>
                  <a:srgbClr val="660066"/>
                </a:solidFill>
              </a:rPr>
              <a:t>QRPA</a:t>
            </a:r>
            <a:endParaRPr lang="el-GR" b="1" dirty="0">
              <a:solidFill>
                <a:srgbClr val="660066"/>
              </a:solidFill>
            </a:endParaRPr>
          </a:p>
        </p:txBody>
      </p:sp>
      <p:sp>
        <p:nvSpPr>
          <p:cNvPr id="31" name="AutoShape 48"/>
          <p:cNvSpPr>
            <a:spLocks noChangeArrowheads="1"/>
          </p:cNvSpPr>
          <p:nvPr/>
        </p:nvSpPr>
        <p:spPr bwMode="auto">
          <a:xfrm>
            <a:off x="2972381" y="4731487"/>
            <a:ext cx="2232025" cy="301625"/>
          </a:xfrm>
          <a:prstGeom prst="flowChartTerminator">
            <a:avLst/>
          </a:prstGeom>
          <a:solidFill>
            <a:srgbClr val="FFFFFF">
              <a:alpha val="39999"/>
            </a:srgbClr>
          </a:solidFill>
          <a:ln w="9525">
            <a:solidFill>
              <a:schemeClr val="tx1"/>
            </a:solidFill>
            <a:miter lim="800000"/>
            <a:headEnd/>
            <a:tailEnd/>
          </a:ln>
        </p:spPr>
        <p:txBody>
          <a:bodyPr wrap="none" anchor="ctr">
            <a:prstTxWarp prst="textNoShape">
              <a:avLst/>
            </a:prstTxWarp>
          </a:bodyPr>
          <a:lstStyle/>
          <a:p>
            <a:pPr algn="ctr"/>
            <a:r>
              <a:rPr lang="en-US" b="1" dirty="0">
                <a:solidFill>
                  <a:srgbClr val="660066"/>
                </a:solidFill>
              </a:rPr>
              <a:t>ETFSI+C</a:t>
            </a:r>
            <a:r>
              <a:rPr lang="en-GB" b="1" dirty="0">
                <a:solidFill>
                  <a:srgbClr val="660066"/>
                </a:solidFill>
              </a:rPr>
              <a:t>QRPA</a:t>
            </a:r>
            <a:endParaRPr lang="el-GR" b="1" dirty="0">
              <a:solidFill>
                <a:srgbClr val="660066"/>
              </a:solidFill>
            </a:endParaRPr>
          </a:p>
        </p:txBody>
      </p:sp>
      <p:cxnSp>
        <p:nvCxnSpPr>
          <p:cNvPr id="32" name="AutoShape 49"/>
          <p:cNvCxnSpPr>
            <a:cxnSpLocks noChangeShapeType="1"/>
            <a:stCxn id="28" idx="3"/>
            <a:endCxn id="30" idx="1"/>
          </p:cNvCxnSpPr>
          <p:nvPr/>
        </p:nvCxnSpPr>
        <p:spPr bwMode="auto">
          <a:xfrm flipV="1">
            <a:off x="2557462" y="4421188"/>
            <a:ext cx="407988" cy="262731"/>
          </a:xfrm>
          <a:prstGeom prst="straightConnector1">
            <a:avLst/>
          </a:prstGeom>
          <a:noFill/>
          <a:ln w="9525">
            <a:solidFill>
              <a:schemeClr val="tx1"/>
            </a:solidFill>
            <a:round/>
            <a:headEnd/>
            <a:tailEnd/>
          </a:ln>
        </p:spPr>
      </p:cxnSp>
      <p:cxnSp>
        <p:nvCxnSpPr>
          <p:cNvPr id="33" name="AutoShape 50"/>
          <p:cNvCxnSpPr>
            <a:cxnSpLocks noChangeShapeType="1"/>
            <a:stCxn id="28" idx="3"/>
          </p:cNvCxnSpPr>
          <p:nvPr/>
        </p:nvCxnSpPr>
        <p:spPr bwMode="auto">
          <a:xfrm>
            <a:off x="2557462" y="4684713"/>
            <a:ext cx="423863" cy="177800"/>
          </a:xfrm>
          <a:prstGeom prst="straightConnector1">
            <a:avLst/>
          </a:prstGeom>
          <a:noFill/>
          <a:ln w="9525">
            <a:solidFill>
              <a:schemeClr val="tx1"/>
            </a:solidFill>
            <a:round/>
            <a:headEnd/>
            <a:tailEnd/>
          </a:ln>
        </p:spPr>
      </p:cxnSp>
      <p:cxnSp>
        <p:nvCxnSpPr>
          <p:cNvPr id="35" name="AutoShape 50"/>
          <p:cNvCxnSpPr>
            <a:cxnSpLocks noChangeShapeType="1"/>
          </p:cNvCxnSpPr>
          <p:nvPr/>
        </p:nvCxnSpPr>
        <p:spPr bwMode="auto">
          <a:xfrm rot="16200000" flipH="1">
            <a:off x="2451894" y="4790282"/>
            <a:ext cx="650875" cy="439738"/>
          </a:xfrm>
          <a:prstGeom prst="straightConnector1">
            <a:avLst/>
          </a:prstGeom>
          <a:noFill/>
          <a:ln w="9525">
            <a:solidFill>
              <a:schemeClr val="tx1"/>
            </a:solidFill>
            <a:round/>
            <a:headEnd/>
            <a:tailEnd/>
          </a:ln>
        </p:spPr>
      </p:cxnSp>
      <p:sp>
        <p:nvSpPr>
          <p:cNvPr id="37" name="AutoShape 48"/>
          <p:cNvSpPr>
            <a:spLocks noChangeArrowheads="1"/>
          </p:cNvSpPr>
          <p:nvPr/>
        </p:nvSpPr>
        <p:spPr bwMode="auto">
          <a:xfrm>
            <a:off x="2981326" y="5184775"/>
            <a:ext cx="2232025" cy="301625"/>
          </a:xfrm>
          <a:prstGeom prst="flowChartTerminator">
            <a:avLst/>
          </a:prstGeom>
          <a:solidFill>
            <a:schemeClr val="bg1">
              <a:alpha val="39999"/>
            </a:schemeClr>
          </a:solidFill>
          <a:ln w="9525">
            <a:solidFill>
              <a:srgbClr val="000000"/>
            </a:solidFill>
            <a:miter lim="800000"/>
            <a:headEnd/>
            <a:tailEnd/>
          </a:ln>
        </p:spPr>
        <p:txBody>
          <a:bodyPr wrap="none" anchor="ctr">
            <a:prstTxWarp prst="textNoShape">
              <a:avLst/>
            </a:prstTxWarp>
          </a:bodyPr>
          <a:lstStyle/>
          <a:p>
            <a:pPr algn="ctr"/>
            <a:r>
              <a:rPr lang="en-US" b="1" dirty="0" smtClean="0">
                <a:solidFill>
                  <a:srgbClr val="000000"/>
                </a:solidFill>
              </a:rPr>
              <a:t>DF3+</a:t>
            </a:r>
            <a:r>
              <a:rPr lang="en-US" b="1" dirty="0">
                <a:solidFill>
                  <a:srgbClr val="000000"/>
                </a:solidFill>
              </a:rPr>
              <a:t>C</a:t>
            </a:r>
            <a:r>
              <a:rPr lang="en-GB" b="1" dirty="0">
                <a:solidFill>
                  <a:srgbClr val="000000"/>
                </a:solidFill>
              </a:rPr>
              <a:t>QRPA</a:t>
            </a:r>
            <a:endParaRPr lang="el-GR" b="1" dirty="0">
              <a:solidFill>
                <a:srgbClr val="000000"/>
              </a:solidFill>
            </a:endParaRPr>
          </a:p>
        </p:txBody>
      </p:sp>
      <p:sp>
        <p:nvSpPr>
          <p:cNvPr id="38" name="AutoShape 45"/>
          <p:cNvSpPr>
            <a:spLocks noChangeArrowheads="1"/>
          </p:cNvSpPr>
          <p:nvPr/>
        </p:nvSpPr>
        <p:spPr bwMode="auto">
          <a:xfrm>
            <a:off x="3136887" y="5962863"/>
            <a:ext cx="1871663" cy="360363"/>
          </a:xfrm>
          <a:prstGeom prst="flowChartTerminator">
            <a:avLst/>
          </a:prstGeom>
          <a:solidFill>
            <a:srgbClr val="DDE1E7"/>
          </a:solidFill>
          <a:ln w="9525">
            <a:solidFill>
              <a:srgbClr val="000000"/>
            </a:solidFill>
            <a:miter lim="800000"/>
            <a:headEnd/>
            <a:tailEnd/>
          </a:ln>
        </p:spPr>
        <p:txBody>
          <a:bodyPr wrap="none" anchor="ctr">
            <a:prstTxWarp prst="textNoShape">
              <a:avLst/>
            </a:prstTxWarp>
          </a:bodyPr>
          <a:lstStyle/>
          <a:p>
            <a:pPr algn="ctr"/>
            <a:r>
              <a:rPr lang="en-US" b="1" dirty="0">
                <a:solidFill>
                  <a:srgbClr val="000000"/>
                </a:solidFill>
              </a:rPr>
              <a:t>R-</a:t>
            </a:r>
            <a:r>
              <a:rPr lang="en-US" b="1" dirty="0" err="1" smtClean="0">
                <a:solidFill>
                  <a:srgbClr val="000000"/>
                </a:solidFill>
              </a:rPr>
              <a:t>QRPA+ff</a:t>
            </a:r>
            <a:endParaRPr lang="en-US" b="1" dirty="0" smtClean="0">
              <a:solidFill>
                <a:srgbClr val="000000"/>
              </a:solidFill>
            </a:endParaRPr>
          </a:p>
        </p:txBody>
      </p:sp>
      <p:sp>
        <p:nvSpPr>
          <p:cNvPr id="47" name="Line 25"/>
          <p:cNvSpPr>
            <a:spLocks noChangeShapeType="1"/>
          </p:cNvSpPr>
          <p:nvPr/>
        </p:nvSpPr>
        <p:spPr bwMode="auto">
          <a:xfrm>
            <a:off x="2090738" y="1635125"/>
            <a:ext cx="576262"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50" name="Line 25"/>
          <p:cNvSpPr>
            <a:spLocks noChangeShapeType="1"/>
          </p:cNvSpPr>
          <p:nvPr/>
        </p:nvSpPr>
        <p:spPr bwMode="auto">
          <a:xfrm>
            <a:off x="2547938" y="6144419"/>
            <a:ext cx="576262"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51" name="TextBox 50"/>
          <p:cNvSpPr txBox="1"/>
          <p:nvPr/>
        </p:nvSpPr>
        <p:spPr>
          <a:xfrm rot="16200000">
            <a:off x="-583371" y="3493222"/>
            <a:ext cx="1536073" cy="369332"/>
          </a:xfrm>
          <a:prstGeom prst="rect">
            <a:avLst/>
          </a:prstGeom>
          <a:noFill/>
        </p:spPr>
        <p:txBody>
          <a:bodyPr wrap="none" rtlCol="0">
            <a:spAutoFit/>
          </a:bodyPr>
          <a:lstStyle/>
          <a:p>
            <a:r>
              <a:rPr lang="en-US" dirty="0" smtClean="0"/>
              <a:t>Theory-driven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Windows_7_-_Electronic_circuit.jpg"/>
          <p:cNvPicPr>
            <a:picLocks noChangeAspect="1"/>
          </p:cNvPicPr>
          <p:nvPr/>
        </p:nvPicPr>
        <p:blipFill>
          <a:blip r:embed="rId2">
            <a:alphaModFix/>
          </a:blip>
          <a:stretch>
            <a:fillRect/>
          </a:stretch>
        </p:blipFill>
        <p:spPr>
          <a:xfrm>
            <a:off x="0" y="0"/>
            <a:ext cx="9143999" cy="6857999"/>
          </a:xfrm>
          <a:prstGeom prst="rect">
            <a:avLst/>
          </a:prstGeom>
        </p:spPr>
      </p:pic>
      <p:sp>
        <p:nvSpPr>
          <p:cNvPr id="2" name="Title 1"/>
          <p:cNvSpPr>
            <a:spLocks noGrp="1"/>
          </p:cNvSpPr>
          <p:nvPr>
            <p:ph type="title"/>
          </p:nvPr>
        </p:nvSpPr>
        <p:spPr>
          <a:xfrm>
            <a:off x="587400" y="457200"/>
            <a:ext cx="7823200" cy="1474788"/>
          </a:xfrm>
          <a:scene3d>
            <a:camera prst="orthographicFront"/>
            <a:lightRig rig="chilly" dir="t"/>
          </a:scene3d>
          <a:sp3d extrusionH="12700">
            <a:bevelT/>
            <a:extrusionClr>
              <a:schemeClr val="bg1"/>
            </a:extrusionClr>
          </a:sp3d>
        </p:spPr>
        <p:txBody>
          <a:bodyPr/>
          <a:lstStyle/>
          <a:p>
            <a:r>
              <a:rPr lang="en-US" sz="60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rPr>
              <a:t>Statistical Modeling</a:t>
            </a:r>
            <a:endParaRPr lang="en-US" sz="6000"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endParaRPr>
          </a:p>
        </p:txBody>
      </p:sp>
      <p:sp>
        <p:nvSpPr>
          <p:cNvPr id="3" name="Text Placeholder 2"/>
          <p:cNvSpPr>
            <a:spLocks noGrp="1"/>
          </p:cNvSpPr>
          <p:nvPr>
            <p:ph type="body" idx="1"/>
          </p:nvPr>
        </p:nvSpPr>
        <p:spPr>
          <a:xfrm>
            <a:off x="863600" y="1931988"/>
            <a:ext cx="7823200" cy="554694"/>
          </a:xfrm>
        </p:spPr>
        <p:txBody>
          <a:bodyPr>
            <a:normAutofit/>
          </a:bodyPr>
          <a:lstStyle/>
          <a:p>
            <a:r>
              <a:rPr lang="en-US" sz="28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Learning Machines</a:t>
            </a:r>
            <a:endParaRPr lang="en-US" sz="2800" b="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069520" y="4281728"/>
            <a:ext cx="7309764" cy="707886"/>
          </a:xfrm>
          <a:prstGeom prst="rect">
            <a:avLst/>
          </a:prstGeom>
        </p:spPr>
        <p:txBody>
          <a:bodyPr wrap="none">
            <a:spAutoFit/>
          </a:bodyPr>
          <a:lstStyle/>
          <a:p>
            <a:pPr algn="ct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Artificial Neural Networks (</a:t>
            </a:r>
            <a:r>
              <a:rPr lang="en-US" sz="4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ANNs</a:t>
            </a: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l-GR" sz="4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Rectangle 6"/>
          <p:cNvSpPr/>
          <p:nvPr/>
        </p:nvSpPr>
        <p:spPr>
          <a:xfrm>
            <a:off x="1166835" y="4989614"/>
            <a:ext cx="7115149" cy="707886"/>
          </a:xfrm>
          <a:prstGeom prst="rect">
            <a:avLst/>
          </a:prstGeom>
        </p:spPr>
        <p:txBody>
          <a:bodyPr wrap="none">
            <a:spAutoFit/>
          </a:bodyPr>
          <a:lstStyle/>
          <a:p>
            <a:pPr algn="ct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Support Vector Machines (</a:t>
            </a:r>
            <a:r>
              <a:rPr lang="en-US" sz="4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SVMs</a:t>
            </a: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l-GR" sz="4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TextBox 7"/>
          <p:cNvSpPr txBox="1"/>
          <p:nvPr/>
        </p:nvSpPr>
        <p:spPr>
          <a:xfrm>
            <a:off x="1884384" y="3505200"/>
            <a:ext cx="1441959" cy="369332"/>
          </a:xfrm>
          <a:prstGeom prst="rect">
            <a:avLst/>
          </a:prstGeom>
          <a:noFill/>
        </p:spPr>
        <p:txBody>
          <a:bodyPr wrap="none" rtlCol="0">
            <a:spAutoFit/>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rPr>
              <a:t>Data- driven  </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endParaRPr>
          </a:p>
        </p:txBody>
      </p:sp>
      <p:sp>
        <p:nvSpPr>
          <p:cNvPr id="9" name="TextBox 8"/>
          <p:cNvSpPr txBox="1"/>
          <p:nvPr/>
        </p:nvSpPr>
        <p:spPr>
          <a:xfrm>
            <a:off x="1262083" y="6139934"/>
            <a:ext cx="6891317" cy="369332"/>
          </a:xfrm>
          <a:prstGeom prst="rect">
            <a:avLst/>
          </a:prstGeom>
          <a:noFill/>
        </p:spPr>
        <p:txBody>
          <a:bodyPr wrap="none" rtlCol="0">
            <a:spAutoFit/>
          </a:bodyPr>
          <a:lstStyle/>
          <a:p>
            <a:r>
              <a:rPr lang="en-US"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Ref: </a:t>
            </a:r>
            <a:r>
              <a:rPr lang="en-US" dirty="0" smtClean="0">
                <a:solidFill>
                  <a:schemeClr val="bg1"/>
                </a:solidFill>
              </a:rPr>
              <a:t>V. N. </a:t>
            </a:r>
            <a:r>
              <a:rPr lang="en-US" dirty="0" err="1" smtClean="0">
                <a:solidFill>
                  <a:schemeClr val="bg1"/>
                </a:solidFill>
              </a:rPr>
              <a:t>Vapnik</a:t>
            </a:r>
            <a:r>
              <a:rPr lang="en-US" dirty="0" smtClean="0">
                <a:solidFill>
                  <a:schemeClr val="bg1"/>
                </a:solidFill>
              </a:rPr>
              <a:t>, Statistical Learning Theory, Wiley-</a:t>
            </a:r>
            <a:r>
              <a:rPr lang="en-US" dirty="0" err="1" smtClean="0">
                <a:solidFill>
                  <a:schemeClr val="bg1"/>
                </a:solidFill>
              </a:rPr>
              <a:t>Interscience</a:t>
            </a:r>
            <a:r>
              <a:rPr lang="en-US" dirty="0" smtClean="0">
                <a:solidFill>
                  <a:schemeClr val="bg1"/>
                </a:solidFill>
              </a:rPr>
              <a:t> , 1998. </a:t>
            </a:r>
            <a:endParaRPr lang="en-US"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304800" y="-76200"/>
            <a:ext cx="84582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Statistical Modeling Using </a:t>
            </a:r>
            <a:r>
              <a:rPr kumimoji="0" lang="en-US" sz="4400" b="1" i="0" u="none" strike="noStrike" kern="1200" spc="50" normalizeH="0" baseline="0" noProof="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ANNs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11" name="Title 10"/>
          <p:cNvSpPr>
            <a:spLocks noGrp="1"/>
          </p:cNvSpPr>
          <p:nvPr>
            <p:ph type="title"/>
          </p:nvPr>
        </p:nvSpPr>
        <p:spPr>
          <a:xfrm>
            <a:off x="457200" y="1752600"/>
            <a:ext cx="8229600" cy="4800600"/>
          </a:xfrm>
        </p:spPr>
        <p:txBody>
          <a:bodyPr/>
          <a:lstStyle/>
          <a:p>
            <a:r>
              <a:rPr lang="en-US" sz="3600" dirty="0" smtClean="0"/>
              <a:t>To what extend can mature learning machines (i.e. </a:t>
            </a:r>
            <a:r>
              <a:rPr lang="en-US" sz="3600" dirty="0" err="1" smtClean="0"/>
              <a:t>ANNs</a:t>
            </a:r>
            <a:r>
              <a:rPr lang="en-US" sz="3600" dirty="0" smtClean="0"/>
              <a:t>) </a:t>
            </a:r>
            <a:r>
              <a:rPr lang="en-US" altLang="ja-JP" sz="3600" dirty="0" smtClean="0"/>
              <a:t>decode </a:t>
            </a:r>
            <a:r>
              <a:rPr lang="en-US" sz="3600" dirty="0" smtClean="0"/>
              <a:t>the underlying </a:t>
            </a:r>
            <a:r>
              <a:rPr lang="el-GR" sz="3600" dirty="0" smtClean="0"/>
              <a:t>β</a:t>
            </a:r>
            <a:r>
              <a:rPr lang="en-US" sz="3600" dirty="0" smtClean="0"/>
              <a:t>-decay half-lives  </a:t>
            </a:r>
            <a:r>
              <a:rPr lang="en-US" sz="3600" dirty="0" err="1" smtClean="0"/>
              <a:t>systematics</a:t>
            </a:r>
            <a:r>
              <a:rPr lang="en-US" sz="3600" dirty="0" smtClean="0"/>
              <a:t> by </a:t>
            </a:r>
            <a:r>
              <a:rPr lang="en-US" sz="3600" dirty="0" smtClean="0">
                <a:solidFill>
                  <a:srgbClr val="660066"/>
                </a:solidFill>
              </a:rPr>
              <a:t>only</a:t>
            </a:r>
            <a:r>
              <a:rPr lang="en-US" sz="3600" dirty="0" smtClean="0"/>
              <a:t> utilizing the hidden information over the </a:t>
            </a:r>
            <a:r>
              <a:rPr lang="en-US" sz="3600" dirty="0" smtClean="0">
                <a:solidFill>
                  <a:srgbClr val="660066"/>
                </a:solidFill>
              </a:rPr>
              <a:t>minimal input </a:t>
            </a:r>
            <a:r>
              <a:rPr lang="en-US" sz="3600" dirty="0" smtClean="0"/>
              <a:t>of the </a:t>
            </a:r>
            <a:r>
              <a:rPr lang="en-US" sz="3600" dirty="0" smtClean="0">
                <a:solidFill>
                  <a:srgbClr val="660066"/>
                </a:solidFill>
              </a:rPr>
              <a:t>Z</a:t>
            </a:r>
            <a:r>
              <a:rPr lang="en-US" sz="3600" dirty="0" smtClean="0"/>
              <a:t> and </a:t>
            </a:r>
            <a:r>
              <a:rPr lang="en-US" sz="3600" dirty="0" smtClean="0">
                <a:solidFill>
                  <a:srgbClr val="660066"/>
                </a:solidFill>
              </a:rPr>
              <a:t>N</a:t>
            </a:r>
            <a:r>
              <a:rPr lang="en-US" sz="3600" dirty="0" smtClean="0"/>
              <a:t> nucleonic numbers?   </a:t>
            </a:r>
            <a:endParaRPr lang="en-US" sz="3600" dirty="0"/>
          </a:p>
        </p:txBody>
      </p:sp>
      <p:sp>
        <p:nvSpPr>
          <p:cNvPr id="7" name="Rectangle 6"/>
          <p:cNvSpPr/>
          <p:nvPr/>
        </p:nvSpPr>
        <p:spPr>
          <a:xfrm>
            <a:off x="228600" y="697468"/>
            <a:ext cx="4649830" cy="369332"/>
          </a:xfrm>
          <a:prstGeom prst="rect">
            <a:avLst/>
          </a:prstGeom>
        </p:spPr>
        <p:txBody>
          <a:bodyPr wrap="none">
            <a:spAutoFit/>
          </a:bodyPr>
          <a:lstStyle/>
          <a:p>
            <a:r>
              <a:rPr lang="en-US" dirty="0" smtClean="0">
                <a:solidFill>
                  <a:srgbClr val="C45ABA"/>
                </a:solidFill>
              </a:rPr>
              <a:t>data-driven, stand-along statistical approaches</a:t>
            </a:r>
            <a:endParaRPr lang="en-US" dirty="0">
              <a:solidFill>
                <a:srgbClr val="C45ABA"/>
              </a:solidFill>
            </a:endParaRPr>
          </a:p>
        </p:txBody>
      </p:sp>
      <p:sp>
        <p:nvSpPr>
          <p:cNvPr id="6" name="Title 29"/>
          <p:cNvSpPr txBox="1">
            <a:spLocks/>
          </p:cNvSpPr>
          <p:nvPr/>
        </p:nvSpPr>
        <p:spPr>
          <a:xfrm>
            <a:off x="304800" y="1143000"/>
            <a:ext cx="8458200" cy="990600"/>
          </a:xfrm>
          <a:prstGeom prst="rect">
            <a:avLst/>
          </a:prstGeom>
          <a:solidFill>
            <a:srgbClr val="660066"/>
          </a:solidFill>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Fundamental Question</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29"/>
          <p:cNvSpPr txBox="1">
            <a:spLocks/>
          </p:cNvSpPr>
          <p:nvPr/>
        </p:nvSpPr>
        <p:spPr>
          <a:xfrm>
            <a:off x="990600" y="-76200"/>
            <a:ext cx="71628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normalizeH="0" baseline="0" noProof="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LnTx/>
                <a:uFillTx/>
                <a:latin typeface="+mj-lt"/>
                <a:ea typeface="+mj-ea"/>
                <a:cs typeface="+mj-cs"/>
              </a:rPr>
              <a:t>Artificial Neural Networks</a:t>
            </a:r>
            <a:endParaRPr kumimoji="0" lang="en-US" sz="4400" b="1" i="0" u="none" strike="noStrike" kern="1200" normalizeH="0" baseline="0" noProof="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LnTx/>
              <a:uFillTx/>
              <a:latin typeface="+mj-lt"/>
              <a:ea typeface="+mj-ea"/>
              <a:cs typeface="+mj-cs"/>
            </a:endParaRPr>
          </a:p>
        </p:txBody>
      </p:sp>
      <p:sp>
        <p:nvSpPr>
          <p:cNvPr id="16" name="Rectangle 39"/>
          <p:cNvSpPr>
            <a:spLocks noChangeArrowheads="1"/>
          </p:cNvSpPr>
          <p:nvPr/>
        </p:nvSpPr>
        <p:spPr bwMode="auto">
          <a:xfrm>
            <a:off x="468313" y="2924175"/>
            <a:ext cx="8207375" cy="3600450"/>
          </a:xfrm>
          <a:prstGeom prst="rect">
            <a:avLst/>
          </a:prstGeom>
          <a:solidFill>
            <a:schemeClr val="bg1">
              <a:alpha val="16862"/>
            </a:schemeClr>
          </a:solidFill>
          <a:ln w="9525">
            <a:noFill/>
            <a:miter lim="800000"/>
            <a:headEnd/>
            <a:tailEnd/>
          </a:ln>
        </p:spPr>
        <p:txBody>
          <a:bodyPr wrap="none" anchor="ctr">
            <a:prstTxWarp prst="textNoShape">
              <a:avLst/>
            </a:prstTxWarp>
          </a:bodyPr>
          <a:lstStyle/>
          <a:p>
            <a:pPr algn="ctr"/>
            <a:endParaRPr lang="en-US" b="0"/>
          </a:p>
        </p:txBody>
      </p:sp>
      <p:pic>
        <p:nvPicPr>
          <p:cNvPr id="17" name="Picture 47" descr="neta1"/>
          <p:cNvPicPr>
            <a:picLocks noChangeAspect="1" noChangeArrowheads="1"/>
          </p:cNvPicPr>
          <p:nvPr/>
        </p:nvPicPr>
        <p:blipFill>
          <a:blip r:embed="rId2"/>
          <a:srcRect/>
          <a:stretch>
            <a:fillRect/>
          </a:stretch>
        </p:blipFill>
        <p:spPr bwMode="auto">
          <a:xfrm>
            <a:off x="2195513" y="3486150"/>
            <a:ext cx="5000625" cy="2316163"/>
          </a:xfrm>
          <a:prstGeom prst="rect">
            <a:avLst/>
          </a:prstGeom>
          <a:noFill/>
          <a:ln w="9525">
            <a:noFill/>
            <a:miter lim="800000"/>
            <a:headEnd/>
            <a:tailEnd/>
          </a:ln>
        </p:spPr>
      </p:pic>
      <p:sp>
        <p:nvSpPr>
          <p:cNvPr id="18" name="Rectangle 49"/>
          <p:cNvSpPr>
            <a:spLocks noChangeArrowheads="1"/>
          </p:cNvSpPr>
          <p:nvPr/>
        </p:nvSpPr>
        <p:spPr bwMode="auto">
          <a:xfrm>
            <a:off x="1619250" y="5949950"/>
            <a:ext cx="1584325" cy="431800"/>
          </a:xfrm>
          <a:prstGeom prst="rect">
            <a:avLst/>
          </a:prstGeom>
          <a:noFill/>
          <a:ln w="9525">
            <a:noFill/>
            <a:miter lim="800000"/>
            <a:headEnd/>
            <a:tailEnd/>
          </a:ln>
          <a:effectLst/>
        </p:spPr>
        <p:txBody>
          <a:bodyPr wrap="none" anchor="ctr">
            <a:prstTxWarp prst="textNoShape">
              <a:avLst/>
            </a:prstTxWarp>
          </a:bodyPr>
          <a:lstStyle/>
          <a:p>
            <a:pPr algn="ctr"/>
            <a:r>
              <a:rPr lang="en-US" dirty="0" smtClean="0">
                <a:effectLst>
                  <a:outerShdw blurRad="38100" dist="38100" dir="2700000" algn="tl">
                    <a:srgbClr val="000000"/>
                  </a:outerShdw>
                </a:effectLst>
              </a:rPr>
              <a:t>Input Neurons</a:t>
            </a:r>
            <a:endParaRPr lang="el-GR" dirty="0">
              <a:effectLst>
                <a:outerShdw blurRad="38100" dist="38100" dir="2700000" algn="tl">
                  <a:srgbClr val="000000"/>
                </a:outerShdw>
              </a:effectLst>
            </a:endParaRPr>
          </a:p>
        </p:txBody>
      </p:sp>
      <p:sp>
        <p:nvSpPr>
          <p:cNvPr id="19" name="Rectangle 51"/>
          <p:cNvSpPr>
            <a:spLocks noChangeArrowheads="1"/>
          </p:cNvSpPr>
          <p:nvPr/>
        </p:nvSpPr>
        <p:spPr bwMode="auto">
          <a:xfrm>
            <a:off x="3694113" y="5949950"/>
            <a:ext cx="1584325" cy="431800"/>
          </a:xfrm>
          <a:prstGeom prst="rect">
            <a:avLst/>
          </a:prstGeom>
          <a:noFill/>
          <a:ln w="9525">
            <a:noFill/>
            <a:miter lim="800000"/>
            <a:headEnd/>
            <a:tailEnd/>
          </a:ln>
          <a:effectLst/>
        </p:spPr>
        <p:txBody>
          <a:bodyPr wrap="none" anchor="ctr">
            <a:prstTxWarp prst="textNoShape">
              <a:avLst/>
            </a:prstTxWarp>
          </a:bodyPr>
          <a:lstStyle/>
          <a:p>
            <a:pPr algn="ctr"/>
            <a:r>
              <a:rPr lang="en-US" dirty="0">
                <a:effectLst>
                  <a:outerShdw blurRad="38100" dist="38100" dir="2700000" algn="tl">
                    <a:srgbClr val="000000"/>
                  </a:outerShdw>
                </a:effectLst>
              </a:rPr>
              <a:t>Hidden</a:t>
            </a:r>
            <a:r>
              <a:rPr lang="en-US" dirty="0" smtClean="0">
                <a:effectLst>
                  <a:outerShdw blurRad="38100" dist="38100" dir="2700000" algn="tl">
                    <a:srgbClr val="000000"/>
                  </a:outerShdw>
                </a:effectLst>
              </a:rPr>
              <a:t> </a:t>
            </a:r>
            <a:r>
              <a:rPr lang="en-US" dirty="0" err="1" smtClean="0">
                <a:effectLst>
                  <a:outerShdw blurRad="38100" dist="38100" dir="2700000" algn="tl">
                    <a:srgbClr val="000000"/>
                  </a:outerShdw>
                </a:effectLst>
              </a:rPr>
              <a:t>Intermed</a:t>
            </a:r>
            <a:r>
              <a:rPr lang="en-US" dirty="0" smtClean="0">
                <a:effectLst>
                  <a:outerShdw blurRad="38100" dist="38100" dir="2700000" algn="tl">
                    <a:srgbClr val="000000"/>
                  </a:outerShdw>
                </a:effectLst>
              </a:rPr>
              <a:t>. Layers</a:t>
            </a:r>
            <a:endParaRPr lang="el-GR" dirty="0">
              <a:effectLst>
                <a:outerShdw blurRad="38100" dist="38100" dir="2700000" algn="tl">
                  <a:srgbClr val="000000"/>
                </a:outerShdw>
              </a:effectLst>
            </a:endParaRPr>
          </a:p>
        </p:txBody>
      </p:sp>
      <p:sp>
        <p:nvSpPr>
          <p:cNvPr id="20" name="Rectangle 52"/>
          <p:cNvSpPr>
            <a:spLocks noChangeArrowheads="1"/>
          </p:cNvSpPr>
          <p:nvPr/>
        </p:nvSpPr>
        <p:spPr bwMode="auto">
          <a:xfrm>
            <a:off x="5867400" y="5949950"/>
            <a:ext cx="1584325" cy="431800"/>
          </a:xfrm>
          <a:prstGeom prst="rect">
            <a:avLst/>
          </a:prstGeom>
          <a:noFill/>
          <a:ln w="9525">
            <a:noFill/>
            <a:miter lim="800000"/>
            <a:headEnd/>
            <a:tailEnd/>
          </a:ln>
          <a:effectLst/>
        </p:spPr>
        <p:txBody>
          <a:bodyPr wrap="none" anchor="ctr">
            <a:prstTxWarp prst="textNoShape">
              <a:avLst/>
            </a:prstTxWarp>
          </a:bodyPr>
          <a:lstStyle/>
          <a:p>
            <a:pPr algn="ctr"/>
            <a:r>
              <a:rPr lang="en-US" dirty="0" smtClean="0">
                <a:effectLst>
                  <a:outerShdw blurRad="38100" dist="38100" dir="2700000" algn="tl">
                    <a:srgbClr val="000000"/>
                  </a:outerShdw>
                </a:effectLst>
              </a:rPr>
              <a:t>Output Neuron</a:t>
            </a:r>
            <a:endParaRPr lang="el-GR" dirty="0">
              <a:effectLst>
                <a:outerShdw blurRad="38100" dist="38100" dir="2700000" algn="tl">
                  <a:srgbClr val="000000"/>
                </a:outerShdw>
              </a:effectLst>
            </a:endParaRPr>
          </a:p>
        </p:txBody>
      </p:sp>
      <p:sp>
        <p:nvSpPr>
          <p:cNvPr id="21" name="AutoShape 60"/>
          <p:cNvSpPr>
            <a:spLocks/>
          </p:cNvSpPr>
          <p:nvPr/>
        </p:nvSpPr>
        <p:spPr bwMode="auto">
          <a:xfrm rot="5400000">
            <a:off x="4334669" y="2442369"/>
            <a:ext cx="215900" cy="1871662"/>
          </a:xfrm>
          <a:prstGeom prst="leftBracket">
            <a:avLst>
              <a:gd name="adj" fmla="val 72243"/>
            </a:avLst>
          </a:prstGeom>
          <a:noFill/>
          <a:ln w="12700">
            <a:solidFill>
              <a:schemeClr val="tx1"/>
            </a:solidFill>
            <a:round/>
            <a:headEnd/>
            <a:tailEnd/>
          </a:ln>
        </p:spPr>
        <p:txBody>
          <a:bodyPr wrap="none" anchor="ctr">
            <a:prstTxWarp prst="textNoShape">
              <a:avLst/>
            </a:prstTxWarp>
          </a:bodyPr>
          <a:lstStyle/>
          <a:p>
            <a:endParaRPr lang="en-US"/>
          </a:p>
        </p:txBody>
      </p:sp>
      <p:sp>
        <p:nvSpPr>
          <p:cNvPr id="22" name="AutoShape 61"/>
          <p:cNvSpPr>
            <a:spLocks/>
          </p:cNvSpPr>
          <p:nvPr/>
        </p:nvSpPr>
        <p:spPr bwMode="auto">
          <a:xfrm rot="16200000">
            <a:off x="4370388" y="4926012"/>
            <a:ext cx="215900" cy="1800225"/>
          </a:xfrm>
          <a:prstGeom prst="leftBracket">
            <a:avLst>
              <a:gd name="adj" fmla="val 69485"/>
            </a:avLst>
          </a:prstGeom>
          <a:noFill/>
          <a:ln w="12700">
            <a:solidFill>
              <a:schemeClr val="tx1"/>
            </a:solidFill>
            <a:round/>
            <a:headEnd/>
            <a:tailEnd/>
          </a:ln>
        </p:spPr>
        <p:txBody>
          <a:bodyPr wrap="none" anchor="ctr">
            <a:prstTxWarp prst="textNoShape">
              <a:avLst/>
            </a:prstTxWarp>
          </a:bodyPr>
          <a:lstStyle/>
          <a:p>
            <a:endParaRPr lang="en-US"/>
          </a:p>
        </p:txBody>
      </p:sp>
      <p:sp>
        <p:nvSpPr>
          <p:cNvPr id="23" name="AutoShape 62"/>
          <p:cNvSpPr>
            <a:spLocks/>
          </p:cNvSpPr>
          <p:nvPr/>
        </p:nvSpPr>
        <p:spPr bwMode="auto">
          <a:xfrm rot="5400000">
            <a:off x="6457156" y="3042444"/>
            <a:ext cx="217488" cy="673100"/>
          </a:xfrm>
          <a:prstGeom prst="leftBracket">
            <a:avLst>
              <a:gd name="adj" fmla="val 25791"/>
            </a:avLst>
          </a:prstGeom>
          <a:noFill/>
          <a:ln w="12700">
            <a:solidFill>
              <a:schemeClr val="tx1"/>
            </a:solidFill>
            <a:round/>
            <a:headEnd/>
            <a:tailEnd/>
          </a:ln>
        </p:spPr>
        <p:txBody>
          <a:bodyPr wrap="none" anchor="ctr">
            <a:prstTxWarp prst="textNoShape">
              <a:avLst/>
            </a:prstTxWarp>
          </a:bodyPr>
          <a:lstStyle/>
          <a:p>
            <a:endParaRPr lang="en-US"/>
          </a:p>
        </p:txBody>
      </p:sp>
      <p:sp>
        <p:nvSpPr>
          <p:cNvPr id="24" name="AutoShape 63"/>
          <p:cNvSpPr>
            <a:spLocks/>
          </p:cNvSpPr>
          <p:nvPr/>
        </p:nvSpPr>
        <p:spPr bwMode="auto">
          <a:xfrm rot="16200000">
            <a:off x="6515894" y="5503069"/>
            <a:ext cx="217488" cy="647700"/>
          </a:xfrm>
          <a:prstGeom prst="leftBracket">
            <a:avLst>
              <a:gd name="adj" fmla="val 24817"/>
            </a:avLst>
          </a:prstGeom>
          <a:noFill/>
          <a:ln w="12700">
            <a:solidFill>
              <a:schemeClr val="tx1"/>
            </a:solidFill>
            <a:round/>
            <a:headEnd/>
            <a:tailEnd/>
          </a:ln>
        </p:spPr>
        <p:txBody>
          <a:bodyPr wrap="none" anchor="ctr">
            <a:prstTxWarp prst="textNoShape">
              <a:avLst/>
            </a:prstTxWarp>
          </a:bodyPr>
          <a:lstStyle/>
          <a:p>
            <a:endParaRPr lang="en-US"/>
          </a:p>
        </p:txBody>
      </p:sp>
      <p:sp>
        <p:nvSpPr>
          <p:cNvPr id="25" name="AutoShape 64"/>
          <p:cNvSpPr>
            <a:spLocks/>
          </p:cNvSpPr>
          <p:nvPr/>
        </p:nvSpPr>
        <p:spPr bwMode="auto">
          <a:xfrm rot="5400000">
            <a:off x="2282031" y="2967832"/>
            <a:ext cx="144463" cy="749300"/>
          </a:xfrm>
          <a:prstGeom prst="leftBracket">
            <a:avLst>
              <a:gd name="adj" fmla="val 43223"/>
            </a:avLst>
          </a:prstGeom>
          <a:noFill/>
          <a:ln w="12700">
            <a:solidFill>
              <a:schemeClr val="tx1"/>
            </a:solidFill>
            <a:round/>
            <a:headEnd/>
            <a:tailEnd/>
          </a:ln>
        </p:spPr>
        <p:txBody>
          <a:bodyPr wrap="none" anchor="ctr">
            <a:prstTxWarp prst="textNoShape">
              <a:avLst/>
            </a:prstTxWarp>
          </a:bodyPr>
          <a:lstStyle/>
          <a:p>
            <a:endParaRPr lang="en-US"/>
          </a:p>
        </p:txBody>
      </p:sp>
      <p:sp>
        <p:nvSpPr>
          <p:cNvPr id="26" name="AutoShape 65"/>
          <p:cNvSpPr>
            <a:spLocks/>
          </p:cNvSpPr>
          <p:nvPr/>
        </p:nvSpPr>
        <p:spPr bwMode="auto">
          <a:xfrm rot="16200000">
            <a:off x="2339181" y="5503069"/>
            <a:ext cx="144463" cy="720725"/>
          </a:xfrm>
          <a:prstGeom prst="leftBracket">
            <a:avLst>
              <a:gd name="adj" fmla="val 41575"/>
            </a:avLst>
          </a:prstGeom>
          <a:noFill/>
          <a:ln w="12700">
            <a:solidFill>
              <a:schemeClr val="tx1"/>
            </a:solidFill>
            <a:round/>
            <a:headEnd/>
            <a:tailEnd/>
          </a:ln>
        </p:spPr>
        <p:txBody>
          <a:bodyPr wrap="none" anchor="ctr">
            <a:prstTxWarp prst="textNoShape">
              <a:avLst/>
            </a:prstTxWarp>
          </a:bodyPr>
          <a:lstStyle/>
          <a:p>
            <a:endParaRPr lang="en-US"/>
          </a:p>
        </p:txBody>
      </p:sp>
      <p:sp>
        <p:nvSpPr>
          <p:cNvPr id="31" name="Rectangle 49"/>
          <p:cNvSpPr>
            <a:spLocks noChangeArrowheads="1"/>
          </p:cNvSpPr>
          <p:nvPr/>
        </p:nvSpPr>
        <p:spPr bwMode="auto">
          <a:xfrm>
            <a:off x="468314" y="2492375"/>
            <a:ext cx="4484686" cy="431800"/>
          </a:xfrm>
          <a:prstGeom prst="rect">
            <a:avLst/>
          </a:prstGeom>
          <a:noFill/>
          <a:ln w="9525">
            <a:noFill/>
            <a:miter lim="800000"/>
            <a:headEnd/>
            <a:tailEnd/>
          </a:ln>
          <a:effectLst/>
        </p:spPr>
        <p:txBody>
          <a:bodyPr wrap="none" anchor="ctr">
            <a:prstTxWarp prst="textNoShape">
              <a:avLst/>
            </a:prstTxWarp>
          </a:bodyPr>
          <a:lstStyle/>
          <a:p>
            <a:pPr algn="ctr"/>
            <a:r>
              <a:rPr lang="en-US" dirty="0" smtClean="0">
                <a:effectLst>
                  <a:outerShdw blurRad="38100" dist="38100" dir="2700000" algn="tl">
                    <a:srgbClr val="000000"/>
                  </a:outerShdw>
                </a:effectLst>
              </a:rPr>
              <a:t>Fully-connected Feed-forward Neural Network</a:t>
            </a:r>
            <a:endParaRPr lang="el-GR" dirty="0">
              <a:effectLst>
                <a:outerShdw blurRad="38100" dist="38100" dir="2700000" algn="tl">
                  <a:srgbClr val="000000"/>
                </a:outerShdw>
              </a:effectLst>
            </a:endParaRPr>
          </a:p>
        </p:txBody>
      </p:sp>
      <p:sp>
        <p:nvSpPr>
          <p:cNvPr id="32" name="Rectangle 587"/>
          <p:cNvSpPr>
            <a:spLocks noChangeArrowheads="1"/>
          </p:cNvSpPr>
          <p:nvPr/>
        </p:nvSpPr>
        <p:spPr bwMode="auto">
          <a:xfrm>
            <a:off x="468314" y="1524000"/>
            <a:ext cx="8229600" cy="647700"/>
          </a:xfrm>
          <a:prstGeom prst="rect">
            <a:avLst/>
          </a:prstGeom>
          <a:solidFill>
            <a:srgbClr val="000000"/>
          </a:solidFill>
          <a:ln w="9525">
            <a:noFill/>
            <a:miter lim="800000"/>
            <a:headEnd/>
            <a:tailEnd/>
          </a:ln>
          <a:effectLst/>
        </p:spPr>
        <p:txBody>
          <a:bodyPr>
            <a:prstTxWarp prst="textNoShape">
              <a:avLst/>
            </a:prstTxWarp>
          </a:bodyPr>
          <a:lstStyle/>
          <a:p>
            <a:pPr marL="342900" indent="-342900" algn="ctr">
              <a:spcBef>
                <a:spcPct val="20000"/>
              </a:spcBef>
              <a:buClr>
                <a:schemeClr val="hlink"/>
              </a:buClr>
              <a:buFont typeface="Wingdings" charset="2"/>
              <a:buNone/>
            </a:pPr>
            <a:r>
              <a:rPr lang="en-US" sz="2400" dirty="0">
                <a:solidFill>
                  <a:schemeClr val="bg1"/>
                </a:solidFill>
                <a:effectLst>
                  <a:outerShdw blurRad="38100" dist="38100" dir="2700000" algn="tl">
                    <a:srgbClr val="000000"/>
                  </a:outerShdw>
                </a:effectLst>
              </a:rPr>
              <a:t>classification – function approximation</a:t>
            </a:r>
            <a:r>
              <a:rPr lang="en-US" sz="2800" dirty="0">
                <a:solidFill>
                  <a:schemeClr val="bg1"/>
                </a:solidFill>
                <a:effectLst>
                  <a:outerShdw blurRad="38100" dist="38100" dir="2700000" algn="tl">
                    <a:srgbClr val="000000"/>
                  </a:outerShdw>
                </a:effectLst>
              </a:rPr>
              <a:t> </a:t>
            </a:r>
            <a:endParaRPr lang="en-US" sz="2400" dirty="0">
              <a:solidFill>
                <a:schemeClr val="bg1"/>
              </a:solidFill>
              <a:effectLst>
                <a:outerShdw blurRad="38100" dist="38100" dir="2700000" algn="tl">
                  <a:srgbClr val="000000"/>
                </a:outerShdw>
              </a:effectLst>
            </a:endParaRPr>
          </a:p>
        </p:txBody>
      </p:sp>
      <p:sp>
        <p:nvSpPr>
          <p:cNvPr id="34" name="Rectangle 586"/>
          <p:cNvSpPr>
            <a:spLocks noChangeArrowheads="1"/>
          </p:cNvSpPr>
          <p:nvPr/>
        </p:nvSpPr>
        <p:spPr bwMode="auto">
          <a:xfrm>
            <a:off x="381000" y="990600"/>
            <a:ext cx="8229600" cy="647700"/>
          </a:xfrm>
          <a:prstGeom prst="rect">
            <a:avLst/>
          </a:prstGeom>
          <a:noFill/>
          <a:ln w="9525">
            <a:noFill/>
            <a:miter lim="800000"/>
            <a:headEnd/>
            <a:tailEnd/>
          </a:ln>
          <a:effectLst/>
        </p:spPr>
        <p:txBody>
          <a:bodyPr>
            <a:prstTxWarp prst="textNoShape">
              <a:avLst/>
            </a:prstTxWarp>
          </a:bodyPr>
          <a:lstStyle/>
          <a:p>
            <a:pPr marL="342900" indent="-342900">
              <a:spcBef>
                <a:spcPct val="20000"/>
              </a:spcBef>
              <a:buClr>
                <a:schemeClr val="hlink"/>
              </a:buClr>
              <a:buFont typeface="Wingdings" charset="2"/>
              <a:buNone/>
            </a:pPr>
            <a:r>
              <a:rPr lang="en-US" sz="2400" dirty="0">
                <a:effectLst>
                  <a:outerShdw blurRad="38100" dist="38100" dir="2700000" algn="tl">
                    <a:srgbClr val="000000"/>
                  </a:outerShdw>
                </a:effectLst>
              </a:rPr>
              <a:t>Learning Machines</a:t>
            </a:r>
            <a:r>
              <a:rPr lang="en-US" sz="3200" dirty="0">
                <a:effectLst>
                  <a:outerShdw blurRad="38100" dist="38100" dir="2700000" algn="tl">
                    <a:srgbClr val="000000"/>
                  </a:outerShdw>
                </a:effectLst>
                <a:latin typeface="MgFuture UC Pol" pitchFamily="2" charset="0"/>
              </a:rPr>
              <a:t> </a:t>
            </a:r>
            <a:endParaRPr lang="en-US" sz="2800" dirty="0">
              <a:effectLst>
                <a:outerShdw blurRad="38100" dist="38100" dir="2700000" algn="tl">
                  <a:srgbClr val="000000"/>
                </a:outerShdw>
              </a:effectLst>
              <a:latin typeface="MgFuture UC Pol" pitchFamily="2"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 name="Rectangle 153"/>
          <p:cNvSpPr>
            <a:spLocks noChangeArrowheads="1"/>
          </p:cNvSpPr>
          <p:nvPr/>
        </p:nvSpPr>
        <p:spPr bwMode="auto">
          <a:xfrm>
            <a:off x="1395412" y="1893887"/>
            <a:ext cx="7559675" cy="3413125"/>
          </a:xfrm>
          <a:prstGeom prst="rect">
            <a:avLst/>
          </a:prstGeom>
          <a:solidFill>
            <a:schemeClr val="accent6">
              <a:lumMod val="60000"/>
              <a:lumOff val="40000"/>
              <a:alpha val="16862"/>
            </a:schemeClr>
          </a:solidFill>
          <a:ln w="9525">
            <a:solidFill>
              <a:schemeClr val="tx1"/>
            </a:solidFill>
            <a:miter lim="800000"/>
            <a:headEnd/>
            <a:tailEnd/>
          </a:ln>
        </p:spPr>
        <p:txBody>
          <a:bodyPr wrap="none" anchor="ctr">
            <a:prstTxWarp prst="textNoShape">
              <a:avLst/>
            </a:prstTxWarp>
          </a:bodyPr>
          <a:lstStyle/>
          <a:p>
            <a:endParaRPr lang="en-US" dirty="0"/>
          </a:p>
        </p:txBody>
      </p:sp>
      <p:pic>
        <p:nvPicPr>
          <p:cNvPr id="30" name="Picture 152" descr="neta1"/>
          <p:cNvPicPr>
            <a:picLocks noChangeAspect="1" noChangeArrowheads="1"/>
          </p:cNvPicPr>
          <p:nvPr/>
        </p:nvPicPr>
        <p:blipFill>
          <a:blip r:embed="rId2"/>
          <a:srcRect/>
          <a:stretch>
            <a:fillRect/>
          </a:stretch>
        </p:blipFill>
        <p:spPr bwMode="auto">
          <a:xfrm>
            <a:off x="2808287" y="3111001"/>
            <a:ext cx="2836862" cy="1368425"/>
          </a:xfrm>
          <a:prstGeom prst="rect">
            <a:avLst/>
          </a:prstGeom>
          <a:noFill/>
          <a:ln w="9525">
            <a:noFill/>
            <a:miter lim="800000"/>
            <a:headEnd/>
            <a:tailEnd/>
          </a:ln>
        </p:spPr>
      </p:pic>
      <p:sp>
        <p:nvSpPr>
          <p:cNvPr id="31" name="Rectangle 153"/>
          <p:cNvSpPr>
            <a:spLocks noChangeArrowheads="1"/>
          </p:cNvSpPr>
          <p:nvPr/>
        </p:nvSpPr>
        <p:spPr bwMode="auto">
          <a:xfrm>
            <a:off x="1397000" y="5364160"/>
            <a:ext cx="7559675" cy="1250950"/>
          </a:xfrm>
          <a:prstGeom prst="rect">
            <a:avLst/>
          </a:prstGeom>
          <a:solidFill>
            <a:schemeClr val="accent6">
              <a:lumMod val="60000"/>
              <a:lumOff val="40000"/>
              <a:alpha val="16862"/>
            </a:schemeClr>
          </a:solidFill>
          <a:ln w="9525">
            <a:solidFill>
              <a:schemeClr val="tx1"/>
            </a:solidFill>
            <a:miter lim="800000"/>
            <a:headEnd/>
            <a:tailEnd/>
          </a:ln>
        </p:spPr>
        <p:txBody>
          <a:bodyPr wrap="none" anchor="ctr">
            <a:prstTxWarp prst="textNoShape">
              <a:avLst/>
            </a:prstTxWarp>
          </a:bodyPr>
          <a:lstStyle/>
          <a:p>
            <a:endParaRPr lang="en-US"/>
          </a:p>
        </p:txBody>
      </p:sp>
      <p:sp>
        <p:nvSpPr>
          <p:cNvPr id="33" name="Rectangle 168"/>
          <p:cNvSpPr>
            <a:spLocks noChangeArrowheads="1"/>
          </p:cNvSpPr>
          <p:nvPr/>
        </p:nvSpPr>
        <p:spPr bwMode="auto">
          <a:xfrm>
            <a:off x="1397000" y="5940423"/>
            <a:ext cx="7559675" cy="674687"/>
          </a:xfrm>
          <a:prstGeom prst="rect">
            <a:avLst/>
          </a:prstGeom>
          <a:solidFill>
            <a:srgbClr val="946CD1">
              <a:alpha val="49000"/>
            </a:srgbClr>
          </a:solidFill>
          <a:ln w="9525">
            <a:solidFill>
              <a:schemeClr val="tx1"/>
            </a:solidFill>
            <a:miter lim="800000"/>
            <a:headEnd/>
            <a:tailEnd/>
          </a:ln>
        </p:spPr>
        <p:txBody>
          <a:bodyPr wrap="none" anchor="ctr">
            <a:prstTxWarp prst="textNoShape">
              <a:avLst/>
            </a:prstTxWarp>
          </a:bodyPr>
          <a:lstStyle/>
          <a:p>
            <a:endParaRPr lang="en-US"/>
          </a:p>
        </p:txBody>
      </p:sp>
      <p:pic>
        <p:nvPicPr>
          <p:cNvPr id="34" name="Picture 169"/>
          <p:cNvPicPr>
            <a:picLocks noChangeAspect="1" noChangeArrowheads="1"/>
          </p:cNvPicPr>
          <p:nvPr/>
        </p:nvPicPr>
        <p:blipFill>
          <a:blip r:embed="rId3"/>
          <a:srcRect/>
          <a:stretch>
            <a:fillRect/>
          </a:stretch>
        </p:blipFill>
        <p:spPr bwMode="auto">
          <a:xfrm>
            <a:off x="2908300" y="5924548"/>
            <a:ext cx="4392612" cy="647700"/>
          </a:xfrm>
          <a:prstGeom prst="rect">
            <a:avLst/>
          </a:prstGeom>
          <a:noFill/>
          <a:ln w="9525">
            <a:noFill/>
            <a:miter lim="800000"/>
            <a:headEnd/>
            <a:tailEnd/>
          </a:ln>
        </p:spPr>
      </p:pic>
      <p:sp>
        <p:nvSpPr>
          <p:cNvPr id="38" name="Rectangle 174"/>
          <p:cNvSpPr>
            <a:spLocks noChangeArrowheads="1"/>
          </p:cNvSpPr>
          <p:nvPr/>
        </p:nvSpPr>
        <p:spPr bwMode="auto">
          <a:xfrm rot="5400000">
            <a:off x="-2423320" y="2882106"/>
            <a:ext cx="6386514" cy="1079500"/>
          </a:xfrm>
          <a:prstGeom prst="rect">
            <a:avLst/>
          </a:prstGeom>
          <a:solidFill>
            <a:srgbClr val="AAB5C2">
              <a:alpha val="16862"/>
            </a:srgbClr>
          </a:solidFill>
          <a:ln w="9525">
            <a:solidFill>
              <a:schemeClr val="tx1"/>
            </a:solidFill>
            <a:miter lim="800000"/>
            <a:headEnd/>
            <a:tailEnd/>
          </a:ln>
        </p:spPr>
        <p:txBody>
          <a:bodyPr wrap="none" anchor="ctr">
            <a:prstTxWarp prst="textNoShape">
              <a:avLst/>
            </a:prstTxWarp>
          </a:bodyPr>
          <a:lstStyle/>
          <a:p>
            <a:endParaRPr lang="en-US"/>
          </a:p>
        </p:txBody>
      </p:sp>
      <p:sp>
        <p:nvSpPr>
          <p:cNvPr id="46" name="Rectangle 194"/>
          <p:cNvSpPr>
            <a:spLocks noChangeArrowheads="1"/>
          </p:cNvSpPr>
          <p:nvPr/>
        </p:nvSpPr>
        <p:spPr bwMode="auto">
          <a:xfrm>
            <a:off x="1397000" y="1978025"/>
            <a:ext cx="7581900" cy="790575"/>
          </a:xfrm>
          <a:prstGeom prst="rect">
            <a:avLst/>
          </a:prstGeom>
          <a:noFill/>
          <a:ln w="9525">
            <a:noFill/>
            <a:miter lim="800000"/>
            <a:headEnd/>
            <a:tailEnd/>
          </a:ln>
          <a:effectLst/>
        </p:spPr>
        <p:txBody>
          <a:bodyPr>
            <a:prstTxWarp prst="textNoShape">
              <a:avLst/>
            </a:prstTxWarp>
          </a:bodyPr>
          <a:lstStyle/>
          <a:p>
            <a:pPr marL="342900" indent="-342900">
              <a:spcBef>
                <a:spcPct val="20000"/>
              </a:spcBef>
              <a:buClr>
                <a:schemeClr val="hlink"/>
              </a:buClr>
              <a:buFont typeface="Wingdings" charset="2"/>
              <a:buNone/>
            </a:pPr>
            <a:r>
              <a:rPr lang="en-US" sz="2400" dirty="0">
                <a:effectLst>
                  <a:outerShdw blurRad="38100" dist="38100" dir="2700000" algn="tl">
                    <a:srgbClr val="000000"/>
                  </a:outerShdw>
                </a:effectLst>
              </a:rPr>
              <a:t>Machine learning</a:t>
            </a:r>
            <a:r>
              <a:rPr lang="en-US" sz="2400" dirty="0" smtClean="0">
                <a:effectLst>
                  <a:outerShdw blurRad="38100" dist="38100" dir="2700000" algn="tl">
                    <a:srgbClr val="000000"/>
                  </a:outerShdw>
                </a:effectLst>
              </a:rPr>
              <a:t> statistical </a:t>
            </a:r>
            <a:r>
              <a:rPr lang="en-US" sz="2400" dirty="0">
                <a:effectLst>
                  <a:outerShdw blurRad="38100" dist="38100" dir="2700000" algn="tl">
                    <a:srgbClr val="000000"/>
                  </a:outerShdw>
                </a:effectLst>
              </a:rPr>
              <a:t>framework </a:t>
            </a:r>
          </a:p>
          <a:p>
            <a:pPr marL="342900" indent="-342900">
              <a:spcBef>
                <a:spcPct val="20000"/>
              </a:spcBef>
              <a:buClr>
                <a:schemeClr val="hlink"/>
              </a:buClr>
              <a:buFont typeface="Wingdings" charset="2"/>
              <a:buNone/>
            </a:pPr>
            <a:endParaRPr lang="en-US" sz="2400" dirty="0">
              <a:effectLst>
                <a:outerShdw blurRad="38100" dist="38100" dir="2700000" algn="tl">
                  <a:srgbClr val="000000"/>
                </a:outerShdw>
              </a:effectLst>
            </a:endParaRPr>
          </a:p>
        </p:txBody>
      </p:sp>
      <p:grpSp>
        <p:nvGrpSpPr>
          <p:cNvPr id="48" name="Group 134"/>
          <p:cNvGrpSpPr>
            <a:grpSpLocks/>
          </p:cNvGrpSpPr>
          <p:nvPr/>
        </p:nvGrpSpPr>
        <p:grpSpPr bwMode="auto">
          <a:xfrm>
            <a:off x="1547812" y="1998662"/>
            <a:ext cx="7178675" cy="3433763"/>
            <a:chOff x="262" y="204"/>
            <a:chExt cx="11305" cy="5409"/>
          </a:xfrm>
        </p:grpSpPr>
        <p:sp>
          <p:nvSpPr>
            <p:cNvPr id="53" name="Line 135"/>
            <p:cNvSpPr>
              <a:spLocks noChangeShapeType="1"/>
            </p:cNvSpPr>
            <p:nvPr/>
          </p:nvSpPr>
          <p:spPr bwMode="auto">
            <a:xfrm>
              <a:off x="11567" y="3034"/>
              <a:ext cx="0" cy="1800"/>
            </a:xfrm>
            <a:prstGeom prst="line">
              <a:avLst/>
            </a:prstGeom>
            <a:noFill/>
            <a:ln w="9525">
              <a:solidFill>
                <a:srgbClr val="FFFFFF"/>
              </a:solidFill>
              <a:round/>
              <a:headEnd/>
              <a:tailEnd/>
            </a:ln>
          </p:spPr>
          <p:txBody>
            <a:bodyPr>
              <a:prstTxWarp prst="textNoShape">
                <a:avLst/>
              </a:prstTxWarp>
            </a:bodyPr>
            <a:lstStyle/>
            <a:p>
              <a:endParaRPr lang="en-US"/>
            </a:p>
          </p:txBody>
        </p:sp>
        <p:sp>
          <p:nvSpPr>
            <p:cNvPr id="54" name="Line 136"/>
            <p:cNvSpPr>
              <a:spLocks noChangeShapeType="1"/>
            </p:cNvSpPr>
            <p:nvPr/>
          </p:nvSpPr>
          <p:spPr bwMode="auto">
            <a:xfrm flipV="1">
              <a:off x="4111" y="4245"/>
              <a:ext cx="0" cy="591"/>
            </a:xfrm>
            <a:prstGeom prst="line">
              <a:avLst/>
            </a:prstGeom>
            <a:noFill/>
            <a:ln w="9525">
              <a:solidFill>
                <a:srgbClr val="FFFFFF"/>
              </a:solidFill>
              <a:round/>
              <a:headEnd/>
              <a:tailEnd type="triangle" w="med" len="med"/>
            </a:ln>
          </p:spPr>
          <p:txBody>
            <a:bodyPr>
              <a:prstTxWarp prst="textNoShape">
                <a:avLst/>
              </a:prstTxWarp>
            </a:bodyPr>
            <a:lstStyle/>
            <a:p>
              <a:endParaRPr lang="en-US"/>
            </a:p>
          </p:txBody>
        </p:sp>
        <p:sp>
          <p:nvSpPr>
            <p:cNvPr id="55" name="Rectangle 137"/>
            <p:cNvSpPr>
              <a:spLocks noChangeArrowheads="1"/>
            </p:cNvSpPr>
            <p:nvPr/>
          </p:nvSpPr>
          <p:spPr bwMode="auto">
            <a:xfrm>
              <a:off x="2247" y="1884"/>
              <a:ext cx="3729" cy="2365"/>
            </a:xfrm>
            <a:prstGeom prst="rect">
              <a:avLst/>
            </a:prstGeom>
            <a:noFill/>
            <a:ln w="9525">
              <a:solidFill>
                <a:srgbClr val="FFFFFF"/>
              </a:solidFill>
              <a:prstDash val="lgDashDotDot"/>
              <a:miter lim="800000"/>
              <a:headEnd/>
              <a:tailEnd/>
            </a:ln>
          </p:spPr>
          <p:txBody>
            <a:bodyPr>
              <a:prstTxWarp prst="textNoShape">
                <a:avLst/>
              </a:prstTxWarp>
            </a:bodyPr>
            <a:lstStyle/>
            <a:p>
              <a:endParaRPr lang="en-US"/>
            </a:p>
          </p:txBody>
        </p:sp>
        <p:sp>
          <p:nvSpPr>
            <p:cNvPr id="56" name="Line 138"/>
            <p:cNvSpPr>
              <a:spLocks noChangeShapeType="1"/>
            </p:cNvSpPr>
            <p:nvPr/>
          </p:nvSpPr>
          <p:spPr bwMode="auto">
            <a:xfrm flipH="1">
              <a:off x="4111" y="4840"/>
              <a:ext cx="7456" cy="0"/>
            </a:xfrm>
            <a:prstGeom prst="line">
              <a:avLst/>
            </a:prstGeom>
            <a:noFill/>
            <a:ln w="9525">
              <a:solidFill>
                <a:srgbClr val="FFFFFF"/>
              </a:solidFill>
              <a:round/>
              <a:headEnd/>
              <a:tailEnd/>
            </a:ln>
          </p:spPr>
          <p:txBody>
            <a:bodyPr>
              <a:prstTxWarp prst="textNoShape">
                <a:avLst/>
              </a:prstTxWarp>
            </a:bodyPr>
            <a:lstStyle/>
            <a:p>
              <a:endParaRPr lang="en-US"/>
            </a:p>
          </p:txBody>
        </p:sp>
        <p:sp>
          <p:nvSpPr>
            <p:cNvPr id="57" name="Line 139"/>
            <p:cNvSpPr>
              <a:spLocks noChangeShapeType="1"/>
            </p:cNvSpPr>
            <p:nvPr/>
          </p:nvSpPr>
          <p:spPr bwMode="auto">
            <a:xfrm flipH="1">
              <a:off x="10635" y="3038"/>
              <a:ext cx="932" cy="0"/>
            </a:xfrm>
            <a:prstGeom prst="line">
              <a:avLst/>
            </a:prstGeom>
            <a:noFill/>
            <a:ln w="9525">
              <a:solidFill>
                <a:srgbClr val="FFFFFF"/>
              </a:solidFill>
              <a:round/>
              <a:headEnd/>
              <a:tailEnd/>
            </a:ln>
          </p:spPr>
          <p:txBody>
            <a:bodyPr>
              <a:prstTxWarp prst="textNoShape">
                <a:avLst/>
              </a:prstTxWarp>
            </a:bodyPr>
            <a:lstStyle/>
            <a:p>
              <a:endParaRPr lang="en-US"/>
            </a:p>
          </p:txBody>
        </p:sp>
        <p:sp>
          <p:nvSpPr>
            <p:cNvPr id="58" name="Text Box 140"/>
            <p:cNvSpPr txBox="1">
              <a:spLocks noChangeArrowheads="1"/>
            </p:cNvSpPr>
            <p:nvPr/>
          </p:nvSpPr>
          <p:spPr bwMode="auto">
            <a:xfrm>
              <a:off x="8251" y="2656"/>
              <a:ext cx="2610" cy="886"/>
            </a:xfrm>
            <a:prstGeom prst="rect">
              <a:avLst/>
            </a:prstGeom>
            <a:noFill/>
            <a:ln w="9525">
              <a:noFill/>
              <a:miter lim="800000"/>
              <a:headEnd/>
              <a:tailEnd/>
            </a:ln>
          </p:spPr>
          <p:txBody>
            <a:bodyPr>
              <a:prstTxWarp prst="textNoShape">
                <a:avLst/>
              </a:prstTxWarp>
            </a:bodyPr>
            <a:lstStyle/>
            <a:p>
              <a:pPr algn="ctr"/>
              <a:r>
                <a:rPr lang="en-US" sz="1400"/>
                <a:t>  comparison</a:t>
              </a:r>
              <a:endParaRPr lang="el-GR" b="0"/>
            </a:p>
          </p:txBody>
        </p:sp>
        <p:sp>
          <p:nvSpPr>
            <p:cNvPr id="59" name="Text Box 141"/>
            <p:cNvSpPr txBox="1">
              <a:spLocks noChangeArrowheads="1"/>
            </p:cNvSpPr>
            <p:nvPr/>
          </p:nvSpPr>
          <p:spPr bwMode="auto">
            <a:xfrm>
              <a:off x="9078" y="204"/>
              <a:ext cx="2424" cy="1477"/>
            </a:xfrm>
            <a:prstGeom prst="rect">
              <a:avLst/>
            </a:prstGeom>
            <a:noFill/>
            <a:ln w="9525">
              <a:noFill/>
              <a:miter lim="800000"/>
              <a:headEnd/>
              <a:tailEnd/>
            </a:ln>
          </p:spPr>
          <p:txBody>
            <a:bodyPr>
              <a:prstTxWarp prst="textNoShape">
                <a:avLst/>
              </a:prstTxWarp>
            </a:bodyPr>
            <a:lstStyle/>
            <a:p>
              <a:pPr algn="ctr"/>
              <a:r>
                <a:rPr lang="en-US" sz="1400"/>
                <a:t>target</a:t>
              </a:r>
            </a:p>
            <a:p>
              <a:pPr algn="ctr"/>
              <a:r>
                <a:rPr lang="en-US" sz="1400"/>
                <a:t>(Log</a:t>
              </a:r>
              <a:r>
                <a:rPr lang="en-US" sz="1400" baseline="-25000"/>
                <a:t>10</a:t>
              </a:r>
              <a:r>
                <a:rPr lang="en-US" sz="1400"/>
                <a:t>T</a:t>
              </a:r>
              <a:r>
                <a:rPr lang="el-GR" sz="1400" baseline="-25000"/>
                <a:t>β</a:t>
              </a:r>
              <a:r>
                <a:rPr lang="en-GB" sz="1400" baseline="-25000"/>
                <a:t>,</a:t>
              </a:r>
              <a:r>
                <a:rPr lang="en-US" sz="1400" baseline="-25000"/>
                <a:t>exp</a:t>
              </a:r>
              <a:r>
                <a:rPr lang="en-US" sz="1400"/>
                <a:t>)</a:t>
              </a:r>
              <a:endParaRPr lang="el-GR" b="0"/>
            </a:p>
          </p:txBody>
        </p:sp>
        <p:sp>
          <p:nvSpPr>
            <p:cNvPr id="60" name="Text Box 142"/>
            <p:cNvSpPr txBox="1">
              <a:spLocks noChangeArrowheads="1"/>
            </p:cNvSpPr>
            <p:nvPr/>
          </p:nvSpPr>
          <p:spPr bwMode="auto">
            <a:xfrm>
              <a:off x="6041" y="2538"/>
              <a:ext cx="2586" cy="1347"/>
            </a:xfrm>
            <a:prstGeom prst="rect">
              <a:avLst/>
            </a:prstGeom>
            <a:noFill/>
            <a:ln w="9525">
              <a:noFill/>
              <a:miter lim="800000"/>
              <a:headEnd/>
              <a:tailEnd/>
            </a:ln>
          </p:spPr>
          <p:txBody>
            <a:bodyPr>
              <a:prstTxWarp prst="textNoShape">
                <a:avLst/>
              </a:prstTxWarp>
            </a:bodyPr>
            <a:lstStyle/>
            <a:p>
              <a:pPr algn="ctr"/>
              <a:r>
                <a:rPr lang="en-US" sz="1400"/>
                <a:t>Output</a:t>
              </a:r>
              <a:endParaRPr lang="el-GR" sz="1400"/>
            </a:p>
            <a:p>
              <a:pPr algn="ctr"/>
              <a:r>
                <a:rPr lang="en-US" sz="1400"/>
                <a:t>(Log</a:t>
              </a:r>
              <a:r>
                <a:rPr lang="en-US" sz="1400" baseline="-25000"/>
                <a:t>10</a:t>
              </a:r>
              <a:r>
                <a:rPr lang="en-US" sz="1400"/>
                <a:t>T</a:t>
              </a:r>
              <a:r>
                <a:rPr lang="el-GR" sz="1400" baseline="-25000"/>
                <a:t>β</a:t>
              </a:r>
              <a:r>
                <a:rPr lang="en-GB" sz="1400" baseline="-25000"/>
                <a:t>,</a:t>
              </a:r>
              <a:r>
                <a:rPr lang="en-US" sz="1400" baseline="-25000"/>
                <a:t>calc</a:t>
              </a:r>
              <a:r>
                <a:rPr lang="en-US" sz="1400"/>
                <a:t>)</a:t>
              </a:r>
              <a:endParaRPr lang="en-US" sz="1400" baseline="-25000"/>
            </a:p>
            <a:p>
              <a:endParaRPr lang="el-GR" sz="1400"/>
            </a:p>
            <a:p>
              <a:endParaRPr lang="el-GR" b="0"/>
            </a:p>
          </p:txBody>
        </p:sp>
        <p:sp>
          <p:nvSpPr>
            <p:cNvPr id="61" name="Text Box 143"/>
            <p:cNvSpPr txBox="1">
              <a:spLocks noChangeArrowheads="1"/>
            </p:cNvSpPr>
            <p:nvPr/>
          </p:nvSpPr>
          <p:spPr bwMode="auto">
            <a:xfrm>
              <a:off x="262" y="2555"/>
              <a:ext cx="2122" cy="1318"/>
            </a:xfrm>
            <a:prstGeom prst="rect">
              <a:avLst/>
            </a:prstGeom>
            <a:noFill/>
            <a:ln w="9525">
              <a:noFill/>
              <a:miter lim="800000"/>
              <a:headEnd/>
              <a:tailEnd/>
            </a:ln>
          </p:spPr>
          <p:txBody>
            <a:bodyPr>
              <a:prstTxWarp prst="textNoShape">
                <a:avLst/>
              </a:prstTxWarp>
            </a:bodyPr>
            <a:lstStyle/>
            <a:p>
              <a:pPr algn="ctr"/>
              <a:r>
                <a:rPr lang="en-US" sz="1400"/>
                <a:t>input</a:t>
              </a:r>
            </a:p>
            <a:p>
              <a:pPr algn="ctr"/>
              <a:r>
                <a:rPr lang="en-US" sz="1400"/>
                <a:t>[Z,N,</a:t>
              </a:r>
              <a:r>
                <a:rPr lang="el-GR" sz="1400"/>
                <a:t>δ]</a:t>
              </a:r>
              <a:endParaRPr lang="el-GR" b="0"/>
            </a:p>
          </p:txBody>
        </p:sp>
        <p:sp>
          <p:nvSpPr>
            <p:cNvPr id="62" name="Text Box 144"/>
            <p:cNvSpPr txBox="1">
              <a:spLocks noChangeArrowheads="1"/>
            </p:cNvSpPr>
            <p:nvPr/>
          </p:nvSpPr>
          <p:spPr bwMode="auto">
            <a:xfrm>
              <a:off x="2607" y="2511"/>
              <a:ext cx="3169" cy="1009"/>
            </a:xfrm>
            <a:prstGeom prst="rect">
              <a:avLst/>
            </a:prstGeom>
            <a:noFill/>
            <a:ln w="9525">
              <a:noFill/>
              <a:miter lim="800000"/>
              <a:headEnd/>
              <a:tailEnd/>
            </a:ln>
          </p:spPr>
          <p:txBody>
            <a:bodyPr>
              <a:prstTxWarp prst="textNoShape">
                <a:avLst/>
              </a:prstTxWarp>
            </a:bodyPr>
            <a:lstStyle/>
            <a:p>
              <a:pPr algn="ctr"/>
              <a:r>
                <a:rPr lang="en-US" sz="1600" dirty="0">
                  <a:solidFill>
                    <a:srgbClr val="660066"/>
                  </a:solidFill>
                </a:rPr>
                <a:t>Neural Network</a:t>
              </a:r>
            </a:p>
            <a:p>
              <a:pPr algn="ctr"/>
              <a:r>
                <a:rPr lang="en-US" sz="1600" dirty="0">
                  <a:solidFill>
                    <a:srgbClr val="660066"/>
                  </a:solidFill>
                </a:rPr>
                <a:t>with C weights</a:t>
              </a:r>
              <a:endParaRPr lang="el-GR" b="0" dirty="0">
                <a:solidFill>
                  <a:srgbClr val="660066"/>
                </a:solidFill>
              </a:endParaRPr>
            </a:p>
          </p:txBody>
        </p:sp>
        <p:sp>
          <p:nvSpPr>
            <p:cNvPr id="63" name="Text Box 145"/>
            <p:cNvSpPr txBox="1">
              <a:spLocks noChangeArrowheads="1"/>
            </p:cNvSpPr>
            <p:nvPr/>
          </p:nvSpPr>
          <p:spPr bwMode="auto">
            <a:xfrm>
              <a:off x="3975" y="4792"/>
              <a:ext cx="3727" cy="821"/>
            </a:xfrm>
            <a:prstGeom prst="rect">
              <a:avLst/>
            </a:prstGeom>
            <a:noFill/>
            <a:ln w="9525">
              <a:noFill/>
              <a:miter lim="800000"/>
              <a:headEnd/>
              <a:tailEnd/>
            </a:ln>
          </p:spPr>
          <p:txBody>
            <a:bodyPr>
              <a:prstTxWarp prst="textNoShape">
                <a:avLst/>
              </a:prstTxWarp>
            </a:bodyPr>
            <a:lstStyle/>
            <a:p>
              <a:r>
                <a:rPr lang="en-US" sz="1400"/>
                <a:t>weights adjustment</a:t>
              </a:r>
              <a:endParaRPr lang="el-GR" b="0"/>
            </a:p>
          </p:txBody>
        </p:sp>
        <p:sp>
          <p:nvSpPr>
            <p:cNvPr id="64" name="Oval 146"/>
            <p:cNvSpPr>
              <a:spLocks noChangeArrowheads="1"/>
            </p:cNvSpPr>
            <p:nvPr/>
          </p:nvSpPr>
          <p:spPr bwMode="auto">
            <a:xfrm>
              <a:off x="8584" y="1827"/>
              <a:ext cx="2051" cy="2069"/>
            </a:xfrm>
            <a:prstGeom prst="ellipse">
              <a:avLst/>
            </a:prstGeom>
            <a:noFill/>
            <a:ln w="9525">
              <a:solidFill>
                <a:srgbClr val="FFFFFF"/>
              </a:solidFill>
              <a:prstDash val="lgDashDotDot"/>
              <a:round/>
              <a:headEnd/>
              <a:tailEnd/>
            </a:ln>
          </p:spPr>
          <p:txBody>
            <a:bodyPr>
              <a:prstTxWarp prst="textNoShape">
                <a:avLst/>
              </a:prstTxWarp>
            </a:bodyPr>
            <a:lstStyle/>
            <a:p>
              <a:endParaRPr lang="en-US"/>
            </a:p>
          </p:txBody>
        </p:sp>
      </p:grpSp>
      <p:sp>
        <p:nvSpPr>
          <p:cNvPr id="65" name="Line 205"/>
          <p:cNvSpPr>
            <a:spLocks noChangeShapeType="1"/>
          </p:cNvSpPr>
          <p:nvPr/>
        </p:nvSpPr>
        <p:spPr bwMode="auto">
          <a:xfrm>
            <a:off x="8726487" y="3795712"/>
            <a:ext cx="0" cy="1141413"/>
          </a:xfrm>
          <a:prstGeom prst="line">
            <a:avLst/>
          </a:prstGeom>
          <a:noFill/>
          <a:ln w="9525">
            <a:solidFill>
              <a:srgbClr val="660066"/>
            </a:solidFill>
            <a:round/>
            <a:headEnd/>
            <a:tailEnd/>
          </a:ln>
        </p:spPr>
        <p:txBody>
          <a:bodyPr>
            <a:prstTxWarp prst="textNoShape">
              <a:avLst/>
            </a:prstTxWarp>
          </a:bodyPr>
          <a:lstStyle/>
          <a:p>
            <a:endParaRPr lang="en-US"/>
          </a:p>
        </p:txBody>
      </p:sp>
      <p:sp>
        <p:nvSpPr>
          <p:cNvPr id="66" name="Line 206"/>
          <p:cNvSpPr>
            <a:spLocks noChangeShapeType="1"/>
          </p:cNvSpPr>
          <p:nvPr/>
        </p:nvSpPr>
        <p:spPr bwMode="auto">
          <a:xfrm flipV="1">
            <a:off x="3992562" y="4564062"/>
            <a:ext cx="0" cy="374650"/>
          </a:xfrm>
          <a:prstGeom prst="line">
            <a:avLst/>
          </a:prstGeom>
          <a:noFill/>
          <a:ln w="9525">
            <a:solidFill>
              <a:srgbClr val="660066"/>
            </a:solidFill>
            <a:round/>
            <a:headEnd/>
            <a:tailEnd type="triangle" w="med" len="med"/>
          </a:ln>
        </p:spPr>
        <p:txBody>
          <a:bodyPr>
            <a:prstTxWarp prst="textNoShape">
              <a:avLst/>
            </a:prstTxWarp>
          </a:bodyPr>
          <a:lstStyle/>
          <a:p>
            <a:endParaRPr lang="en-US"/>
          </a:p>
        </p:txBody>
      </p:sp>
      <p:sp>
        <p:nvSpPr>
          <p:cNvPr id="67" name="Line 207"/>
          <p:cNvSpPr>
            <a:spLocks noChangeShapeType="1"/>
          </p:cNvSpPr>
          <p:nvPr/>
        </p:nvSpPr>
        <p:spPr bwMode="auto">
          <a:xfrm flipH="1">
            <a:off x="3992562" y="4941887"/>
            <a:ext cx="4733925" cy="0"/>
          </a:xfrm>
          <a:prstGeom prst="line">
            <a:avLst/>
          </a:prstGeom>
          <a:noFill/>
          <a:ln w="9525">
            <a:solidFill>
              <a:srgbClr val="660066"/>
            </a:solidFill>
            <a:round/>
            <a:headEnd/>
            <a:tailEnd/>
          </a:ln>
        </p:spPr>
        <p:txBody>
          <a:bodyPr>
            <a:prstTxWarp prst="textNoShape">
              <a:avLst/>
            </a:prstTxWarp>
          </a:bodyPr>
          <a:lstStyle/>
          <a:p>
            <a:endParaRPr lang="en-US"/>
          </a:p>
        </p:txBody>
      </p:sp>
      <p:sp>
        <p:nvSpPr>
          <p:cNvPr id="68" name="Line 208"/>
          <p:cNvSpPr>
            <a:spLocks noChangeShapeType="1"/>
          </p:cNvSpPr>
          <p:nvPr/>
        </p:nvSpPr>
        <p:spPr bwMode="auto">
          <a:xfrm flipH="1">
            <a:off x="8134350" y="3797300"/>
            <a:ext cx="592137" cy="0"/>
          </a:xfrm>
          <a:prstGeom prst="line">
            <a:avLst/>
          </a:prstGeom>
          <a:noFill/>
          <a:ln w="9525">
            <a:solidFill>
              <a:srgbClr val="660066"/>
            </a:solidFill>
            <a:round/>
            <a:headEnd/>
            <a:tailEnd/>
          </a:ln>
        </p:spPr>
        <p:txBody>
          <a:bodyPr>
            <a:prstTxWarp prst="textNoShape">
              <a:avLst/>
            </a:prstTxWarp>
          </a:bodyPr>
          <a:lstStyle/>
          <a:p>
            <a:endParaRPr lang="en-US"/>
          </a:p>
        </p:txBody>
      </p:sp>
      <p:sp>
        <p:nvSpPr>
          <p:cNvPr id="69" name="Oval 209"/>
          <p:cNvSpPr>
            <a:spLocks noChangeArrowheads="1"/>
          </p:cNvSpPr>
          <p:nvPr/>
        </p:nvSpPr>
        <p:spPr bwMode="auto">
          <a:xfrm rot="20870945">
            <a:off x="6832600" y="3028950"/>
            <a:ext cx="1301750" cy="1312862"/>
          </a:xfrm>
          <a:prstGeom prst="ellipse">
            <a:avLst/>
          </a:prstGeom>
          <a:noFill/>
          <a:ln w="9525">
            <a:solidFill>
              <a:srgbClr val="660066"/>
            </a:solidFill>
            <a:prstDash val="lgDashDotDot"/>
            <a:round/>
            <a:headEnd/>
            <a:tailEnd/>
          </a:ln>
        </p:spPr>
        <p:txBody>
          <a:bodyPr>
            <a:prstTxWarp prst="textNoShape">
              <a:avLst/>
            </a:prstTxWarp>
          </a:bodyPr>
          <a:lstStyle/>
          <a:p>
            <a:endParaRPr lang="en-US"/>
          </a:p>
        </p:txBody>
      </p:sp>
      <p:sp>
        <p:nvSpPr>
          <p:cNvPr id="70" name="Line 210"/>
          <p:cNvSpPr>
            <a:spLocks noChangeShapeType="1"/>
          </p:cNvSpPr>
          <p:nvPr/>
        </p:nvSpPr>
        <p:spPr bwMode="auto">
          <a:xfrm>
            <a:off x="1743075" y="3760787"/>
            <a:ext cx="1065212" cy="0"/>
          </a:xfrm>
          <a:prstGeom prst="line">
            <a:avLst/>
          </a:prstGeom>
          <a:noFill/>
          <a:ln w="9525">
            <a:solidFill>
              <a:srgbClr val="660066"/>
            </a:solidFill>
            <a:round/>
            <a:headEnd/>
            <a:tailEnd type="triangle" w="med" len="med"/>
          </a:ln>
        </p:spPr>
        <p:txBody>
          <a:bodyPr>
            <a:prstTxWarp prst="textNoShape">
              <a:avLst/>
            </a:prstTxWarp>
          </a:bodyPr>
          <a:lstStyle/>
          <a:p>
            <a:endParaRPr lang="en-US"/>
          </a:p>
        </p:txBody>
      </p:sp>
      <p:sp>
        <p:nvSpPr>
          <p:cNvPr id="71" name="Line 211"/>
          <p:cNvSpPr>
            <a:spLocks noChangeShapeType="1"/>
          </p:cNvSpPr>
          <p:nvPr/>
        </p:nvSpPr>
        <p:spPr bwMode="auto">
          <a:xfrm>
            <a:off x="5175250" y="3760787"/>
            <a:ext cx="1657350" cy="0"/>
          </a:xfrm>
          <a:prstGeom prst="line">
            <a:avLst/>
          </a:prstGeom>
          <a:noFill/>
          <a:ln w="9525">
            <a:solidFill>
              <a:srgbClr val="660066"/>
            </a:solidFill>
            <a:round/>
            <a:headEnd/>
            <a:tailEnd type="triangle" w="med" len="med"/>
          </a:ln>
        </p:spPr>
        <p:txBody>
          <a:bodyPr>
            <a:prstTxWarp prst="textNoShape">
              <a:avLst/>
            </a:prstTxWarp>
          </a:bodyPr>
          <a:lstStyle/>
          <a:p>
            <a:endParaRPr lang="en-US"/>
          </a:p>
        </p:txBody>
      </p:sp>
      <p:sp>
        <p:nvSpPr>
          <p:cNvPr id="72" name="Line 212"/>
          <p:cNvSpPr>
            <a:spLocks noChangeShapeType="1"/>
          </p:cNvSpPr>
          <p:nvPr/>
        </p:nvSpPr>
        <p:spPr bwMode="auto">
          <a:xfrm>
            <a:off x="7424737" y="2092325"/>
            <a:ext cx="0" cy="936625"/>
          </a:xfrm>
          <a:prstGeom prst="line">
            <a:avLst/>
          </a:prstGeom>
          <a:noFill/>
          <a:ln w="9525">
            <a:solidFill>
              <a:srgbClr val="660066"/>
            </a:solidFill>
            <a:round/>
            <a:headEnd/>
            <a:tailEnd type="triangle" w="med" len="med"/>
          </a:ln>
        </p:spPr>
        <p:txBody>
          <a:bodyPr>
            <a:prstTxWarp prst="textNoShape">
              <a:avLst/>
            </a:prstTxWarp>
          </a:bodyPr>
          <a:lstStyle/>
          <a:p>
            <a:endParaRPr lang="en-US"/>
          </a:p>
        </p:txBody>
      </p:sp>
      <p:sp>
        <p:nvSpPr>
          <p:cNvPr id="32" name="Rectangle 157"/>
          <p:cNvSpPr>
            <a:spLocks noChangeArrowheads="1"/>
          </p:cNvSpPr>
          <p:nvPr/>
        </p:nvSpPr>
        <p:spPr bwMode="auto">
          <a:xfrm>
            <a:off x="1447800" y="5333998"/>
            <a:ext cx="8229600" cy="790575"/>
          </a:xfrm>
          <a:prstGeom prst="rect">
            <a:avLst/>
          </a:prstGeom>
          <a:noFill/>
          <a:ln w="9525">
            <a:noFill/>
            <a:miter lim="800000"/>
            <a:headEnd/>
            <a:tailEnd/>
          </a:ln>
          <a:effectLst/>
        </p:spPr>
        <p:txBody>
          <a:bodyPr>
            <a:prstTxWarp prst="textNoShape">
              <a:avLst/>
            </a:prstTxWarp>
          </a:bodyPr>
          <a:lstStyle/>
          <a:p>
            <a:pPr marL="342900" indent="-342900">
              <a:spcBef>
                <a:spcPct val="20000"/>
              </a:spcBef>
              <a:buClr>
                <a:schemeClr val="hlink"/>
              </a:buClr>
              <a:buFont typeface="Wingdings" charset="2"/>
              <a:buNone/>
            </a:pPr>
            <a:r>
              <a:rPr lang="el-GR" sz="2400" dirty="0">
                <a:effectLst>
                  <a:outerShdw blurRad="38100" dist="38100" dir="2700000" algn="tl">
                    <a:srgbClr val="000000"/>
                  </a:outerShdw>
                </a:effectLst>
              </a:rPr>
              <a:t>Levenberg-Marquardt</a:t>
            </a:r>
            <a:r>
              <a:rPr lang="el-GR" sz="2400" dirty="0" smtClean="0">
                <a:effectLst>
                  <a:outerShdw blurRad="38100" dist="38100" dir="2700000" algn="tl">
                    <a:srgbClr val="000000"/>
                  </a:outerShdw>
                </a:effectLst>
              </a:rPr>
              <a:t> </a:t>
            </a:r>
            <a:r>
              <a:rPr lang="en-US" sz="2400" dirty="0" smtClean="0">
                <a:effectLst>
                  <a:outerShdw blurRad="38100" dist="38100" dir="2700000" algn="tl">
                    <a:srgbClr val="000000"/>
                  </a:outerShdw>
                </a:effectLst>
              </a:rPr>
              <a:t>BP update </a:t>
            </a:r>
            <a:r>
              <a:rPr lang="en-US" sz="2400" dirty="0">
                <a:effectLst>
                  <a:outerShdw blurRad="38100" dist="38100" dir="2700000" algn="tl">
                    <a:srgbClr val="000000"/>
                  </a:outerShdw>
                </a:effectLst>
              </a:rPr>
              <a:t>rule</a:t>
            </a:r>
            <a:r>
              <a:rPr lang="en-US" sz="2800" dirty="0">
                <a:effectLst>
                  <a:outerShdw blurRad="38100" dist="38100" dir="2700000" algn="tl">
                    <a:srgbClr val="000000"/>
                  </a:outerShdw>
                </a:effectLst>
              </a:rPr>
              <a:t> </a:t>
            </a:r>
            <a:endParaRPr lang="en-US" sz="2400" dirty="0">
              <a:effectLst>
                <a:outerShdw blurRad="38100" dist="38100" dir="2700000" algn="tl">
                  <a:srgbClr val="000000"/>
                </a:outerShdw>
              </a:effectLst>
            </a:endParaRPr>
          </a:p>
          <a:p>
            <a:pPr marL="342900" indent="-342900">
              <a:spcBef>
                <a:spcPct val="20000"/>
              </a:spcBef>
              <a:buClr>
                <a:schemeClr val="hlink"/>
              </a:buClr>
              <a:buFont typeface="Wingdings" charset="2"/>
              <a:buNone/>
            </a:pPr>
            <a:endParaRPr lang="en-US" sz="2200" dirty="0">
              <a:effectLst>
                <a:outerShdw blurRad="38100" dist="38100" dir="2700000" algn="tl">
                  <a:srgbClr val="000000"/>
                </a:outerShdw>
              </a:effectLst>
            </a:endParaRPr>
          </a:p>
        </p:txBody>
      </p:sp>
      <p:sp>
        <p:nvSpPr>
          <p:cNvPr id="39" name="Rectangle 175"/>
          <p:cNvSpPr>
            <a:spLocks noChangeArrowheads="1"/>
          </p:cNvSpPr>
          <p:nvPr/>
        </p:nvSpPr>
        <p:spPr bwMode="auto">
          <a:xfrm rot="16200000">
            <a:off x="-3622677" y="2484437"/>
            <a:ext cx="7772401" cy="1736725"/>
          </a:xfrm>
          <a:prstGeom prst="rect">
            <a:avLst/>
          </a:prstGeom>
          <a:noFill/>
          <a:ln w="9525">
            <a:noFill/>
            <a:miter lim="800000"/>
            <a:headEnd/>
            <a:tailEnd/>
          </a:ln>
          <a:effectLst/>
        </p:spPr>
        <p:txBody>
          <a:bodyPr anchor="b" anchorCtr="1">
            <a:prstTxWarp prst="textNoShape">
              <a:avLst/>
            </a:prstTxWarp>
          </a:bodyPr>
          <a:lstStyle/>
          <a:p>
            <a:pPr algn="ctr"/>
            <a:r>
              <a:rPr lang="en-US" sz="4800" b="0" dirty="0">
                <a:solidFill>
                  <a:schemeClr val="tx2"/>
                </a:solidFill>
                <a:effectLst>
                  <a:outerShdw blurRad="38100" dist="38100" dir="2700000" algn="tl">
                    <a:srgbClr val="000000"/>
                  </a:outerShdw>
                </a:effectLst>
              </a:rPr>
              <a:t>Learning Procedure</a:t>
            </a:r>
            <a:endParaRPr lang="el-GR" sz="4800" b="0" dirty="0">
              <a:solidFill>
                <a:schemeClr val="tx2"/>
              </a:solidFill>
              <a:effectLst>
                <a:outerShdw blurRad="38100" dist="38100" dir="2700000" algn="tl">
                  <a:srgbClr val="000000"/>
                </a:outerShdw>
              </a:effectLst>
            </a:endParaRPr>
          </a:p>
        </p:txBody>
      </p:sp>
      <p:sp>
        <p:nvSpPr>
          <p:cNvPr id="76" name="Rectangle 171"/>
          <p:cNvSpPr>
            <a:spLocks noChangeArrowheads="1"/>
          </p:cNvSpPr>
          <p:nvPr/>
        </p:nvSpPr>
        <p:spPr bwMode="auto">
          <a:xfrm>
            <a:off x="1397000" y="228598"/>
            <a:ext cx="7559675" cy="1584325"/>
          </a:xfrm>
          <a:prstGeom prst="rect">
            <a:avLst/>
          </a:prstGeom>
          <a:solidFill>
            <a:schemeClr val="tx1">
              <a:alpha val="73000"/>
            </a:schemeClr>
          </a:solidFill>
          <a:ln w="9525">
            <a:solidFill>
              <a:schemeClr val="tx1"/>
            </a:solidFill>
            <a:miter lim="800000"/>
            <a:headEnd/>
            <a:tailEnd/>
          </a:ln>
        </p:spPr>
        <p:txBody>
          <a:bodyPr wrap="none" anchor="ctr">
            <a:prstTxWarp prst="textNoShape">
              <a:avLst/>
            </a:prstTxWarp>
          </a:bodyPr>
          <a:lstStyle/>
          <a:p>
            <a:endParaRPr lang="en-US" dirty="0">
              <a:solidFill>
                <a:srgbClr val="FFFFFF"/>
              </a:solidFill>
            </a:endParaRPr>
          </a:p>
        </p:txBody>
      </p:sp>
      <p:sp>
        <p:nvSpPr>
          <p:cNvPr id="77" name="Rectangle 170"/>
          <p:cNvSpPr>
            <a:spLocks noChangeArrowheads="1"/>
          </p:cNvSpPr>
          <p:nvPr/>
        </p:nvSpPr>
        <p:spPr bwMode="auto">
          <a:xfrm>
            <a:off x="1397000" y="738187"/>
            <a:ext cx="7559675" cy="1081088"/>
          </a:xfrm>
          <a:prstGeom prst="rect">
            <a:avLst/>
          </a:prstGeom>
          <a:solidFill>
            <a:schemeClr val="bg1">
              <a:lumMod val="75000"/>
            </a:schemeClr>
          </a:solidFill>
          <a:ln w="9525">
            <a:solidFill>
              <a:schemeClr val="tx1"/>
            </a:solidFill>
            <a:miter lim="800000"/>
            <a:headEnd/>
            <a:tailEnd/>
          </a:ln>
        </p:spPr>
        <p:txBody>
          <a:bodyPr wrap="none" anchor="ctr">
            <a:prstTxWarp prst="textNoShape">
              <a:avLst/>
            </a:prstTxWarp>
          </a:bodyPr>
          <a:lstStyle/>
          <a:p>
            <a:endParaRPr lang="en-US"/>
          </a:p>
        </p:txBody>
      </p:sp>
      <p:sp>
        <p:nvSpPr>
          <p:cNvPr id="78" name="Rectangle 172"/>
          <p:cNvSpPr txBox="1">
            <a:spLocks noChangeArrowheads="1"/>
          </p:cNvSpPr>
          <p:nvPr/>
        </p:nvSpPr>
        <p:spPr bwMode="auto">
          <a:xfrm>
            <a:off x="1447800" y="284160"/>
            <a:ext cx="8229600" cy="14398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en-US" sz="2400" b="1" i="0" u="none" strike="noStrike" kern="0" cap="none" spc="0" normalizeH="0" baseline="0" noProof="0" dirty="0" smtClean="0">
                <a:ln>
                  <a:noFill/>
                </a:ln>
                <a:solidFill>
                  <a:srgbClr val="FFFFFF"/>
                </a:solidFill>
                <a:effectLst>
                  <a:outerShdw blurRad="38100" dist="38100" dir="2700000" algn="tl">
                    <a:srgbClr val="000000"/>
                  </a:outerShdw>
                </a:effectLst>
                <a:uLnTx/>
                <a:uFillTx/>
                <a:latin typeface="+mn-lt"/>
                <a:ea typeface="+mn-ea"/>
                <a:cs typeface="+mn-cs"/>
              </a:rPr>
              <a:t>Objective: minimization of cost function</a:t>
            </a:r>
          </a:p>
        </p:txBody>
      </p:sp>
      <p:pic>
        <p:nvPicPr>
          <p:cNvPr id="79" name="Picture 173"/>
          <p:cNvPicPr>
            <a:picLocks noChangeAspect="1" noChangeArrowheads="1"/>
          </p:cNvPicPr>
          <p:nvPr/>
        </p:nvPicPr>
        <p:blipFill>
          <a:blip r:embed="rId4"/>
          <a:srcRect/>
          <a:stretch>
            <a:fillRect/>
          </a:stretch>
        </p:blipFill>
        <p:spPr bwMode="auto">
          <a:xfrm>
            <a:off x="2620962" y="793750"/>
            <a:ext cx="5183188" cy="1025525"/>
          </a:xfrm>
          <a:prstGeom prst="rect">
            <a:avLst/>
          </a:prstGeom>
          <a:noFill/>
          <a:ln w="9525">
            <a:noFill/>
            <a:miter lim="800000"/>
            <a:headEnd/>
            <a:tailEnd/>
          </a:ln>
        </p:spPr>
      </p:pic>
      <p:sp>
        <p:nvSpPr>
          <p:cNvPr id="36" name="TextBox 35"/>
          <p:cNvSpPr txBox="1"/>
          <p:nvPr/>
        </p:nvSpPr>
        <p:spPr>
          <a:xfrm>
            <a:off x="1447800" y="2399268"/>
            <a:ext cx="1885139" cy="369332"/>
          </a:xfrm>
          <a:prstGeom prst="rect">
            <a:avLst/>
          </a:prstGeom>
          <a:noFill/>
        </p:spPr>
        <p:txBody>
          <a:bodyPr wrap="none" rtlCol="0">
            <a:spAutoFit/>
          </a:bodyPr>
          <a:lstStyle/>
          <a:p>
            <a:r>
              <a:rPr lang="en-US" dirty="0" smtClean="0"/>
              <a:t>Back-propagation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xEl>
                                              <p:pRg st="0" end="0"/>
                                            </p:txEl>
                                          </p:spTgt>
                                        </p:tgtEl>
                                        <p:attrNameLst>
                                          <p:attrName>style.visibility</p:attrName>
                                        </p:attrNameLst>
                                      </p:cBhvr>
                                      <p:to>
                                        <p:strVal val="visible"/>
                                      </p:to>
                                    </p:set>
                                    <p:animEffect transition="in" filter="fade">
                                      <p:cBhvr>
                                        <p:cTn id="7" dur="2000"/>
                                        <p:tgtEl>
                                          <p:spTgt spid="4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20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2000"/>
                                        <p:tgtEl>
                                          <p:spTgt spid="3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2">
                                            <p:txEl>
                                              <p:pRg st="0" end="0"/>
                                            </p:txEl>
                                          </p:spTgt>
                                        </p:tgtEl>
                                        <p:attrNameLst>
                                          <p:attrName>style.visibility</p:attrName>
                                        </p:attrNameLst>
                                      </p:cBhvr>
                                      <p:to>
                                        <p:strVal val="visible"/>
                                      </p:to>
                                    </p:set>
                                    <p:animEffect transition="in" filter="fade">
                                      <p:cBhvr>
                                        <p:cTn id="47" dur="2000"/>
                                        <p:tgtEl>
                                          <p:spTgt spid="32">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2000"/>
                                        <p:tgtEl>
                                          <p:spTgt spid="33"/>
                                        </p:tgtEl>
                                      </p:cBhvr>
                                    </p:animEffect>
                                  </p:childTnLst>
                                </p:cTn>
                              </p:par>
                              <p:par>
                                <p:cTn id="51" presetID="10" presetClass="entr" presetSubtype="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2000"/>
                                        <p:tgtEl>
                                          <p:spTgt spid="3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2000"/>
                                        <p:tgtEl>
                                          <p:spTgt spid="7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8">
                                            <p:txEl>
                                              <p:pRg st="0" end="0"/>
                                            </p:txEl>
                                          </p:spTgt>
                                        </p:tgtEl>
                                        <p:attrNameLst>
                                          <p:attrName>style.visibility</p:attrName>
                                        </p:attrNameLst>
                                      </p:cBhvr>
                                      <p:to>
                                        <p:strVal val="visible"/>
                                      </p:to>
                                    </p:set>
                                    <p:animEffect transition="in" filter="fade">
                                      <p:cBhvr>
                                        <p:cTn id="61" dur="2000"/>
                                        <p:tgtEl>
                                          <p:spTgt spid="78">
                                            <p:txEl>
                                              <p:pRg st="0" end="0"/>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fade">
                                      <p:cBhvr>
                                        <p:cTn id="64" dur="2000"/>
                                        <p:tgtEl>
                                          <p:spTgt spid="7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fade">
                                      <p:cBhvr>
                                        <p:cTn id="67" dur="2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46" grpId="0" build="p"/>
      <p:bldP spid="65" grpId="0" animBg="1"/>
      <p:bldP spid="66" grpId="0" animBg="1"/>
      <p:bldP spid="67" grpId="0" animBg="1"/>
      <p:bldP spid="68" grpId="0" animBg="1"/>
      <p:bldP spid="69" grpId="0" animBg="1"/>
      <p:bldP spid="70" grpId="0" animBg="1"/>
      <p:bldP spid="71" grpId="0" animBg="1"/>
      <p:bldP spid="72" grpId="0" animBg="1"/>
      <p:bldP spid="32" grpId="0" build="p"/>
      <p:bldP spid="76" grpId="0" animBg="1"/>
      <p:bldP spid="77" grpId="0" animBg="1"/>
      <p:bldP spid="78"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 name="Rectangle 656"/>
          <p:cNvSpPr>
            <a:spLocks noChangeArrowheads="1"/>
          </p:cNvSpPr>
          <p:nvPr/>
        </p:nvSpPr>
        <p:spPr bwMode="auto">
          <a:xfrm>
            <a:off x="1709460" y="3562556"/>
            <a:ext cx="5883807" cy="833376"/>
          </a:xfrm>
          <a:prstGeom prst="rect">
            <a:avLst/>
          </a:prstGeom>
          <a:solidFill>
            <a:srgbClr val="AAB5C2">
              <a:alpha val="16862"/>
            </a:srgbClr>
          </a:solidFill>
          <a:ln w="9525">
            <a:solidFill>
              <a:schemeClr val="tx1"/>
            </a:solidFill>
            <a:miter lim="800000"/>
            <a:headEnd/>
            <a:tailEnd/>
          </a:ln>
        </p:spPr>
        <p:txBody>
          <a:bodyPr wrap="none" anchor="ctr">
            <a:prstTxWarp prst="textNoShape">
              <a:avLst/>
            </a:prstTxWarp>
          </a:bodyPr>
          <a:lstStyle/>
          <a:p>
            <a:endParaRPr lang="en-US"/>
          </a:p>
        </p:txBody>
      </p:sp>
      <p:sp>
        <p:nvSpPr>
          <p:cNvPr id="32" name="Rectangle 657"/>
          <p:cNvSpPr>
            <a:spLocks noChangeArrowheads="1"/>
          </p:cNvSpPr>
          <p:nvPr/>
        </p:nvSpPr>
        <p:spPr bwMode="auto">
          <a:xfrm>
            <a:off x="1709467" y="2248060"/>
            <a:ext cx="5883807" cy="1166237"/>
          </a:xfrm>
          <a:prstGeom prst="rect">
            <a:avLst/>
          </a:prstGeom>
          <a:solidFill>
            <a:srgbClr val="AAB5C2">
              <a:alpha val="16862"/>
            </a:srgbClr>
          </a:solidFill>
          <a:ln w="9525">
            <a:solidFill>
              <a:schemeClr val="tx1"/>
            </a:solidFill>
            <a:miter lim="800000"/>
            <a:headEnd/>
            <a:tailEnd/>
          </a:ln>
        </p:spPr>
        <p:txBody>
          <a:bodyPr wrap="none" anchor="ctr">
            <a:prstTxWarp prst="textNoShape">
              <a:avLst/>
            </a:prstTxWarp>
          </a:bodyPr>
          <a:lstStyle/>
          <a:p>
            <a:endParaRPr lang="en-US"/>
          </a:p>
        </p:txBody>
      </p:sp>
      <p:graphicFrame>
        <p:nvGraphicFramePr>
          <p:cNvPr id="66" name="Group 3653"/>
          <p:cNvGraphicFramePr>
            <a:graphicFrameLocks noGrp="1"/>
          </p:cNvGraphicFramePr>
          <p:nvPr/>
        </p:nvGraphicFramePr>
        <p:xfrm>
          <a:off x="1709459" y="4533612"/>
          <a:ext cx="5883807" cy="1386320"/>
        </p:xfrm>
        <a:graphic>
          <a:graphicData uri="http://schemas.openxmlformats.org/drawingml/2006/table">
            <a:tbl>
              <a:tblPr/>
              <a:tblGrid>
                <a:gridCol w="998584"/>
                <a:gridCol w="1196948"/>
                <a:gridCol w="1190594"/>
                <a:gridCol w="1276376"/>
                <a:gridCol w="1221305"/>
              </a:tblGrid>
              <a:tr h="540507">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rPr>
                        <a:t>Input Scaling [-1, 1]</a:t>
                      </a:r>
                    </a:p>
                  </a:txBody>
                  <a:tcPr marL="68574" marR="68574" marT="34289" marB="34289" anchor="ct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rPr>
                        <a:t>Output Scaling [-1, 1]</a:t>
                      </a:r>
                    </a:p>
                  </a:txBody>
                  <a:tcPr marL="68574" marR="68574" marT="34289" marB="342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rPr>
                        <a:t>Max Fail</a:t>
                      </a:r>
                    </a:p>
                  </a:txBody>
                  <a:tcPr marL="68574" marR="68574" marT="34289" marB="34289" anchor="ct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27548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1400" b="0" i="0" u="none" strike="noStrike" cap="none" normalizeH="0" baseline="0">
                          <a:ln>
                            <a:noFill/>
                          </a:ln>
                          <a:solidFill>
                            <a:schemeClr val="tx1"/>
                          </a:solidFill>
                          <a:effectLst/>
                          <a:latin typeface="Arial" charset="0"/>
                          <a:ea typeface="Tahoma" charset="0"/>
                          <a:cs typeface="Tahoma" charset="0"/>
                        </a:rPr>
                        <a:t>Z</a:t>
                      </a:r>
                      <a:endParaRPr kumimoji="0" lang="el-GR" sz="1400" b="0" i="0" u="none" strike="noStrike" cap="none" normalizeH="0" baseline="0">
                        <a:ln>
                          <a:noFill/>
                        </a:ln>
                        <a:solidFill>
                          <a:schemeClr val="tx1"/>
                        </a:solidFill>
                        <a:effectLst/>
                        <a:latin typeface="Arial" charset="0"/>
                        <a:ea typeface="Tahoma" charset="0"/>
                        <a:cs typeface="Tahoma" charset="0"/>
                      </a:endParaRPr>
                    </a:p>
                  </a:txBody>
                  <a:tcPr marL="68574" marR="68574" marT="34289" marB="34289"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[0, 230] </a:t>
                      </a:r>
                    </a:p>
                  </a:txBody>
                  <a:tcPr marL="68574" marR="68574" marT="34289" marB="342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Log</a:t>
                      </a:r>
                      <a:r>
                        <a:rPr kumimoji="0" lang="en-US" sz="1400" b="0" i="0" u="none" strike="noStrike" cap="none" normalizeH="0" baseline="-25000" dirty="0">
                          <a:ln>
                            <a:noFill/>
                          </a:ln>
                          <a:solidFill>
                            <a:schemeClr val="tx1"/>
                          </a:solidFill>
                          <a:effectLst/>
                          <a:latin typeface="Arial" charset="0"/>
                          <a:ea typeface="Tahoma" charset="0"/>
                          <a:cs typeface="Tahoma" charset="0"/>
                        </a:rPr>
                        <a:t>10</a:t>
                      </a:r>
                      <a:r>
                        <a:rPr kumimoji="0" lang="el-GR" sz="1400" b="0" i="0" u="none" strike="noStrike" cap="none" normalizeH="0" baseline="0" dirty="0">
                          <a:ln>
                            <a:noFill/>
                          </a:ln>
                          <a:solidFill>
                            <a:schemeClr val="tx1"/>
                          </a:solidFill>
                          <a:effectLst/>
                          <a:latin typeface="Arial" charset="0"/>
                          <a:ea typeface="Tahoma" charset="0"/>
                          <a:cs typeface="Tahoma" charset="0"/>
                        </a:rPr>
                        <a:t>T</a:t>
                      </a:r>
                      <a:r>
                        <a:rPr kumimoji="0" lang="el-GR" sz="1400" b="0" i="0" u="none" strike="noStrike" cap="none" normalizeH="0" baseline="-25000" dirty="0">
                          <a:ln>
                            <a:noFill/>
                          </a:ln>
                          <a:solidFill>
                            <a:schemeClr val="tx1"/>
                          </a:solidFill>
                          <a:effectLst/>
                          <a:latin typeface="Arial" charset="0"/>
                          <a:ea typeface="Tahoma" charset="0"/>
                          <a:cs typeface="Tahoma" charset="0"/>
                        </a:rPr>
                        <a:t>1/2</a:t>
                      </a:r>
                      <a:endParaRPr kumimoji="0" lang="en-US" sz="1400" b="0" i="0" u="none" strike="noStrike" cap="none" normalizeH="0" baseline="-25000" dirty="0">
                        <a:ln>
                          <a:noFill/>
                        </a:ln>
                        <a:solidFill>
                          <a:schemeClr val="tx1"/>
                        </a:solidFill>
                        <a:effectLst/>
                        <a:latin typeface="Arial" charset="0"/>
                        <a:ea typeface="Tahoma" charset="0"/>
                        <a:cs typeface="Tahoma" charset="0"/>
                      </a:endParaRPr>
                    </a:p>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1400" b="0" i="0" u="none" strike="noStrike" cap="none" normalizeH="0" baseline="0" dirty="0">
                          <a:ln>
                            <a:noFill/>
                          </a:ln>
                          <a:solidFill>
                            <a:schemeClr val="tx1"/>
                          </a:solidFill>
                          <a:effectLst/>
                          <a:latin typeface="Arial" charset="0"/>
                          <a:ea typeface="Tahoma" charset="0"/>
                          <a:cs typeface="Tahoma" charset="0"/>
                        </a:rPr>
                        <a:t>(ms)</a:t>
                      </a:r>
                      <a:endParaRPr kumimoji="0" lang="el-GR" sz="1400" b="0" i="0" u="none" strike="noStrike" cap="none" normalizeH="0" baseline="0" dirty="0">
                        <a:ln>
                          <a:noFill/>
                        </a:ln>
                        <a:solidFill>
                          <a:schemeClr val="tx1"/>
                        </a:solidFill>
                        <a:effectLst/>
                        <a:latin typeface="Arial" charset="0"/>
                        <a:ea typeface="Tahoma" charset="0"/>
                        <a:cs typeface="Tahoma" charset="0"/>
                      </a:endParaRPr>
                    </a:p>
                  </a:txBody>
                  <a:tcPr marL="68574" marR="68574" marT="34289" marB="342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row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1400" b="0" i="0" u="none" strike="noStrike" cap="none" normalizeH="0" baseline="0" dirty="0">
                          <a:ln>
                            <a:noFill/>
                          </a:ln>
                          <a:solidFill>
                            <a:schemeClr val="tx1"/>
                          </a:solidFill>
                          <a:effectLst/>
                          <a:latin typeface="Arial" charset="0"/>
                          <a:ea typeface="Tahoma" charset="0"/>
                          <a:cs typeface="Tahoma" charset="0"/>
                        </a:rPr>
                        <a:t>[</a:t>
                      </a:r>
                      <a:r>
                        <a:rPr kumimoji="0" lang="el-GR" sz="1400" b="0" i="0" u="none" strike="noStrike" cap="none" normalizeH="0" baseline="0" dirty="0">
                          <a:ln>
                            <a:noFill/>
                          </a:ln>
                          <a:solidFill>
                            <a:schemeClr val="tx1"/>
                          </a:solidFill>
                          <a:effectLst/>
                          <a:latin typeface="Arial" charset="0"/>
                          <a:ea typeface="Tahoma" charset="0"/>
                          <a:cs typeface="Tahoma" charset="0"/>
                        </a:rPr>
                        <a:t>0.1</a:t>
                      </a:r>
                      <a:r>
                        <a:rPr kumimoji="0" lang="en-US" sz="1400" b="0" i="0" u="none" strike="noStrike" cap="none" normalizeH="0" baseline="0" dirty="0">
                          <a:ln>
                            <a:noFill/>
                          </a:ln>
                          <a:solidFill>
                            <a:schemeClr val="tx1"/>
                          </a:solidFill>
                          <a:effectLst/>
                          <a:latin typeface="Arial" charset="0"/>
                          <a:ea typeface="Tahoma" charset="0"/>
                          <a:cs typeface="Tahoma" charset="0"/>
                        </a:rPr>
                        <a:t>8 - </a:t>
                      </a:r>
                      <a:r>
                        <a:rPr kumimoji="0" lang="el-GR" sz="1400" b="0" i="0" u="none" strike="noStrike" cap="none" normalizeH="0" baseline="0" dirty="0">
                          <a:ln>
                            <a:noFill/>
                          </a:ln>
                          <a:solidFill>
                            <a:schemeClr val="tx1"/>
                          </a:solidFill>
                          <a:effectLst/>
                          <a:latin typeface="Arial" charset="0"/>
                          <a:ea typeface="Tahoma" charset="0"/>
                          <a:cs typeface="Tahoma" charset="0"/>
                        </a:rPr>
                        <a:t>8.9</a:t>
                      </a:r>
                      <a:r>
                        <a:rPr kumimoji="0" lang="en-US" sz="1400" b="0" i="0" u="none" strike="noStrike" cap="none" normalizeH="0" baseline="0" dirty="0">
                          <a:ln>
                            <a:noFill/>
                          </a:ln>
                          <a:solidFill>
                            <a:schemeClr val="tx1"/>
                          </a:solidFill>
                          <a:effectLst/>
                          <a:latin typeface="Arial" charset="0"/>
                          <a:ea typeface="Tahoma" charset="0"/>
                          <a:cs typeface="Tahoma" charset="0"/>
                        </a:rPr>
                        <a:t>8]</a:t>
                      </a:r>
                      <a:endParaRPr kumimoji="0" lang="el-GR" sz="1400" b="0" i="0" u="none" strike="noStrike" cap="none" normalizeH="0" baseline="0" dirty="0">
                        <a:ln>
                          <a:noFill/>
                        </a:ln>
                        <a:solidFill>
                          <a:schemeClr val="tx1"/>
                        </a:solidFill>
                        <a:effectLst/>
                        <a:latin typeface="Arial" charset="0"/>
                        <a:ea typeface="Tahoma" charset="0"/>
                        <a:cs typeface="Tahoma" charset="0"/>
                      </a:endParaRPr>
                    </a:p>
                  </a:txBody>
                  <a:tcPr marL="68574" marR="68574" marT="34289" marB="342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row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300 epochs</a:t>
                      </a:r>
                    </a:p>
                  </a:txBody>
                  <a:tcPr marL="68574" marR="68574" marT="34289" marB="34289"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7548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1400" b="0" i="0" u="none" strike="noStrike" cap="none" normalizeH="0" baseline="0">
                          <a:ln>
                            <a:noFill/>
                          </a:ln>
                          <a:solidFill>
                            <a:schemeClr val="tx1"/>
                          </a:solidFill>
                          <a:effectLst/>
                          <a:latin typeface="Arial" charset="0"/>
                          <a:ea typeface="Tahoma" charset="0"/>
                          <a:cs typeface="Tahoma" charset="0"/>
                        </a:rPr>
                        <a:t>N</a:t>
                      </a:r>
                      <a:endParaRPr kumimoji="0" lang="el-GR" sz="1400" b="0" i="0" u="none" strike="noStrike" cap="none" normalizeH="0" baseline="0">
                        <a:ln>
                          <a:noFill/>
                        </a:ln>
                        <a:solidFill>
                          <a:schemeClr val="tx1"/>
                        </a:solidFill>
                        <a:effectLst/>
                        <a:latin typeface="Arial" charset="0"/>
                        <a:ea typeface="Tahoma" charset="0"/>
                        <a:cs typeface="Tahoma" charset="0"/>
                      </a:endParaRPr>
                    </a:p>
                  </a:txBody>
                  <a:tcPr marL="68574" marR="68574" marT="34289" marB="34289"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a:ln>
                            <a:noFill/>
                          </a:ln>
                          <a:solidFill>
                            <a:schemeClr val="tx1"/>
                          </a:solidFill>
                          <a:effectLst/>
                          <a:latin typeface="Arial" charset="0"/>
                          <a:ea typeface="Tahoma" charset="0"/>
                          <a:cs typeface="Tahoma" charset="0"/>
                        </a:rPr>
                        <a:t>[0, 230]</a:t>
                      </a:r>
                    </a:p>
                  </a:txBody>
                  <a:tcPr marL="68574" marR="68574" marT="34289" marB="342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r>
              <a:tr h="27548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Parity</a:t>
                      </a:r>
                    </a:p>
                  </a:txBody>
                  <a:tcPr marL="68574" marR="68574" marT="34289" marB="34289"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[-1, 1]</a:t>
                      </a:r>
                    </a:p>
                  </a:txBody>
                  <a:tcPr marL="68574" marR="68574" marT="34289" marB="342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pic>
        <p:nvPicPr>
          <p:cNvPr id="4" name="Picture 3" descr="Aurora.jpg"/>
          <p:cNvPicPr>
            <a:picLocks noChangeAspect="1"/>
          </p:cNvPicPr>
          <p:nvPr/>
        </p:nvPicPr>
        <p:blipFill>
          <a:blip r:embed="rId2"/>
          <a:stretch>
            <a:fillRect/>
          </a:stretch>
        </p:blipFill>
        <p:spPr>
          <a:xfrm>
            <a:off x="0" y="-4800600"/>
            <a:ext cx="9144000" cy="5715000"/>
          </a:xfrm>
          <a:prstGeom prst="rect">
            <a:avLst/>
          </a:prstGeom>
          <a:effectLst>
            <a:reflection blurRad="6350" stA="50000" endA="300" endPos="55000" dir="5400000" sy="-100000" algn="bl" rotWithShape="0"/>
          </a:effectLst>
        </p:spPr>
      </p:pic>
      <p:graphicFrame>
        <p:nvGraphicFramePr>
          <p:cNvPr id="58" name="Group 3543"/>
          <p:cNvGraphicFramePr>
            <a:graphicFrameLocks noGrp="1"/>
          </p:cNvGraphicFramePr>
          <p:nvPr/>
        </p:nvGraphicFramePr>
        <p:xfrm>
          <a:off x="1709467" y="3557732"/>
          <a:ext cx="5883800" cy="836984"/>
        </p:xfrm>
        <a:graphic>
          <a:graphicData uri="http://schemas.openxmlformats.org/drawingml/2006/table">
            <a:tbl>
              <a:tblPr/>
              <a:tblGrid>
                <a:gridCol w="1554164"/>
                <a:gridCol w="2442610"/>
                <a:gridCol w="1887026"/>
              </a:tblGrid>
              <a:tr h="55313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rPr>
                        <a:t>Mode</a:t>
                      </a:r>
                      <a:endParaRPr kumimoji="0" lang="el-GR" sz="14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marL="70488" marR="70488" marT="35245" marB="35245"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rPr>
                        <a:t>Training Algorithm</a:t>
                      </a:r>
                    </a:p>
                  </a:txBody>
                  <a:tcPr marL="70488" marR="70488" marT="35245" marB="35245"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rPr>
                        <a:t>Initialization </a:t>
                      </a:r>
                      <a:r>
                        <a:rPr kumimoji="0" lang="en-US" sz="14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rPr>
                        <a:t>Method</a:t>
                      </a:r>
                      <a:endPar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endParaRPr>
                    </a:p>
                  </a:txBody>
                  <a:tcPr marL="70488" marR="70488" marT="35245" marB="35245" anchor="ctr" horzOverflow="overflow">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28195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Batch</a:t>
                      </a:r>
                      <a:endParaRPr kumimoji="0" lang="el-GR" sz="1400" b="0" i="0" u="none" strike="noStrike" cap="none" normalizeH="0" baseline="0" dirty="0">
                        <a:ln>
                          <a:noFill/>
                        </a:ln>
                        <a:solidFill>
                          <a:schemeClr val="tx1"/>
                        </a:solidFill>
                        <a:effectLst/>
                        <a:latin typeface="Arial" charset="0"/>
                      </a:endParaRPr>
                    </a:p>
                  </a:txBody>
                  <a:tcPr marL="70488" marR="70488" marT="35245" marB="35245"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Bayesian </a:t>
                      </a:r>
                      <a:r>
                        <a:rPr kumimoji="0" lang="el-GR" sz="1400" b="0" i="0" u="none" strike="noStrike" cap="none" normalizeH="0" baseline="0" dirty="0" smtClean="0">
                          <a:ln>
                            <a:noFill/>
                          </a:ln>
                          <a:solidFill>
                            <a:schemeClr val="tx1"/>
                          </a:solidFill>
                          <a:effectLst/>
                          <a:latin typeface="Arial" charset="0"/>
                          <a:ea typeface="Tahoma" charset="0"/>
                          <a:cs typeface="Tahoma" charset="0"/>
                        </a:rPr>
                        <a:t>Re</a:t>
                      </a:r>
                      <a:r>
                        <a:rPr kumimoji="0" lang="en-US" sz="1400" b="0" i="0" u="none" strike="noStrike" cap="none" normalizeH="0" baseline="0" dirty="0" err="1" smtClean="0">
                          <a:ln>
                            <a:noFill/>
                          </a:ln>
                          <a:solidFill>
                            <a:schemeClr val="tx1"/>
                          </a:solidFill>
                          <a:effectLst/>
                          <a:latin typeface="Arial" charset="0"/>
                          <a:ea typeface="Tahoma" charset="0"/>
                          <a:cs typeface="Tahoma" charset="0"/>
                        </a:rPr>
                        <a:t>g</a:t>
                      </a:r>
                      <a:r>
                        <a:rPr kumimoji="0" lang="el-GR" sz="1400" b="0" i="0" u="none" strike="noStrike" cap="none" normalizeH="0" baseline="0" dirty="0" smtClean="0">
                          <a:ln>
                            <a:noFill/>
                          </a:ln>
                          <a:solidFill>
                            <a:schemeClr val="tx1"/>
                          </a:solidFill>
                          <a:effectLst/>
                          <a:latin typeface="Arial" charset="0"/>
                          <a:ea typeface="Tahoma" charset="0"/>
                          <a:cs typeface="Tahoma" charset="0"/>
                        </a:rPr>
                        <a:t>ularization</a:t>
                      </a:r>
                      <a:endParaRPr kumimoji="0" lang="el-GR" sz="1400" b="0" i="0" u="none" strike="noStrike" cap="none" normalizeH="0" baseline="0" dirty="0">
                        <a:ln>
                          <a:noFill/>
                        </a:ln>
                        <a:solidFill>
                          <a:schemeClr val="tx1"/>
                        </a:solidFill>
                        <a:effectLst/>
                        <a:latin typeface="Arial" charset="0"/>
                      </a:endParaRPr>
                    </a:p>
                  </a:txBody>
                  <a:tcPr marL="70488" marR="70488" marT="35245" marB="352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Nguyen-Widrow </a:t>
                      </a:r>
                      <a:endParaRPr kumimoji="0" lang="el-GR" sz="1400" b="0" i="0" u="none" strike="noStrike" cap="none" normalizeH="0" baseline="0" dirty="0">
                        <a:ln>
                          <a:noFill/>
                        </a:ln>
                        <a:solidFill>
                          <a:schemeClr val="tx1"/>
                        </a:solidFill>
                        <a:effectLst/>
                        <a:latin typeface="Arial" charset="0"/>
                      </a:endParaRPr>
                    </a:p>
                  </a:txBody>
                  <a:tcPr marL="70488" marR="70488" marT="35245" marB="35245"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
        <p:nvSpPr>
          <p:cNvPr id="33" name="Rectangle 588"/>
          <p:cNvSpPr>
            <a:spLocks noChangeArrowheads="1"/>
          </p:cNvSpPr>
          <p:nvPr/>
        </p:nvSpPr>
        <p:spPr bwMode="auto">
          <a:xfrm>
            <a:off x="1709475" y="4548332"/>
            <a:ext cx="5883805" cy="1378382"/>
          </a:xfrm>
          <a:prstGeom prst="rect">
            <a:avLst/>
          </a:prstGeom>
          <a:solidFill>
            <a:srgbClr val="AAB5C2">
              <a:alpha val="16862"/>
            </a:srgbClr>
          </a:solidFill>
          <a:ln w="9525">
            <a:solidFill>
              <a:schemeClr val="tx1"/>
            </a:solidFill>
            <a:miter lim="800000"/>
            <a:headEnd/>
            <a:tailEnd/>
          </a:ln>
        </p:spPr>
        <p:txBody>
          <a:bodyPr wrap="none" anchor="ctr">
            <a:prstTxWarp prst="textNoShape">
              <a:avLst/>
            </a:prstTxWarp>
          </a:bodyPr>
          <a:lstStyle/>
          <a:p>
            <a:endParaRPr lang="en-US"/>
          </a:p>
        </p:txBody>
      </p:sp>
      <p:graphicFrame>
        <p:nvGraphicFramePr>
          <p:cNvPr id="65" name="Group 3539"/>
          <p:cNvGraphicFramePr>
            <a:graphicFrameLocks noGrp="1"/>
          </p:cNvGraphicFramePr>
          <p:nvPr/>
        </p:nvGraphicFramePr>
        <p:xfrm>
          <a:off x="1709475" y="2248060"/>
          <a:ext cx="5883799" cy="1174680"/>
        </p:xfrm>
        <a:graphic>
          <a:graphicData uri="http://schemas.openxmlformats.org/drawingml/2006/table">
            <a:tbl>
              <a:tblPr/>
              <a:tblGrid>
                <a:gridCol w="1719372"/>
                <a:gridCol w="1277596"/>
                <a:gridCol w="1499096"/>
                <a:gridCol w="1387735"/>
              </a:tblGrid>
              <a:tr h="606981">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rPr>
                        <a:t>Network</a:t>
                      </a:r>
                      <a:endPar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endParaRPr>
                    </a:p>
                  </a:txBody>
                  <a:tcPr marL="70488" marR="70488" marT="35245" marB="3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charset="0"/>
                          <a:ea typeface="Tahoma" charset="0"/>
                          <a:cs typeface="Tahoma" charset="0"/>
                        </a:rPr>
                        <a:t>Architecture</a:t>
                      </a:r>
                      <a:r>
                        <a:rPr kumimoji="0" lang="el-GR" sz="1400" b="1" i="0" u="none" strike="noStrike" cap="none" normalizeH="0" baseline="0">
                          <a:ln>
                            <a:noFill/>
                          </a:ln>
                          <a:solidFill>
                            <a:schemeClr val="tx1"/>
                          </a:solidFill>
                          <a:effectLst>
                            <a:outerShdw blurRad="38100" dist="38100" dir="2700000" algn="tl">
                              <a:srgbClr val="000000"/>
                            </a:outerShdw>
                          </a:effectLst>
                          <a:latin typeface="Arial" charset="0"/>
                          <a:ea typeface="Times New Roman" charset="0"/>
                          <a:cs typeface="Times New Roman" charset="0"/>
                        </a:rPr>
                        <a:t> </a:t>
                      </a:r>
                    </a:p>
                  </a:txBody>
                  <a:tcPr marL="70488" marR="70488" marT="35245" marB="3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rPr>
                        <a:t>Activation Functions </a:t>
                      </a:r>
                    </a:p>
                  </a:txBody>
                  <a:tcPr marL="70488" marR="70488" marT="35245" marB="35245" anchor="ct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281952">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dirty="0" smtClean="0">
                          <a:ln>
                            <a:noFill/>
                          </a:ln>
                          <a:solidFill>
                            <a:schemeClr val="tx1"/>
                          </a:solidFill>
                          <a:effectLst/>
                          <a:latin typeface="Arial" charset="0"/>
                          <a:ea typeface="Tahoma" charset="0"/>
                          <a:cs typeface="Tahoma" charset="0"/>
                        </a:rPr>
                        <a:t>Feed</a:t>
                      </a:r>
                      <a:r>
                        <a:rPr kumimoji="0" lang="en-US" sz="1400" b="0" i="0" u="none" strike="noStrike" cap="none" normalizeH="0" baseline="0" dirty="0" smtClean="0">
                          <a:ln>
                            <a:noFill/>
                          </a:ln>
                          <a:solidFill>
                            <a:schemeClr val="tx1"/>
                          </a:solidFill>
                          <a:effectLst/>
                          <a:latin typeface="Arial" charset="0"/>
                          <a:ea typeface="Tahoma" charset="0"/>
                          <a:cs typeface="Tahoma" charset="0"/>
                        </a:rPr>
                        <a:t>-</a:t>
                      </a:r>
                      <a:r>
                        <a:rPr kumimoji="0" lang="en-US" sz="1400" b="0" i="0" u="none" strike="noStrike" cap="none" normalizeH="0" baseline="0" dirty="0" err="1" smtClean="0">
                          <a:ln>
                            <a:noFill/>
                          </a:ln>
                          <a:solidFill>
                            <a:schemeClr val="tx1"/>
                          </a:solidFill>
                          <a:effectLst/>
                          <a:latin typeface="Arial" charset="0"/>
                          <a:ea typeface="Tahoma" charset="0"/>
                          <a:cs typeface="Tahoma" charset="0"/>
                        </a:rPr>
                        <a:t>f</a:t>
                      </a:r>
                      <a:r>
                        <a:rPr kumimoji="0" lang="el-GR" sz="1400" b="0" i="0" u="none" strike="noStrike" cap="none" normalizeH="0" baseline="0" dirty="0" smtClean="0">
                          <a:ln>
                            <a:noFill/>
                          </a:ln>
                          <a:solidFill>
                            <a:schemeClr val="tx1"/>
                          </a:solidFill>
                          <a:effectLst/>
                          <a:latin typeface="Arial" charset="0"/>
                          <a:ea typeface="Tahoma" charset="0"/>
                          <a:cs typeface="Tahoma" charset="0"/>
                        </a:rPr>
                        <a:t>orward </a:t>
                      </a:r>
                      <a:r>
                        <a:rPr kumimoji="0" lang="en-US" sz="1400" b="0" i="0" u="none" strike="noStrike" cap="none" normalizeH="0" baseline="0" dirty="0" smtClean="0">
                          <a:ln>
                            <a:noFill/>
                          </a:ln>
                          <a:solidFill>
                            <a:schemeClr val="tx1"/>
                          </a:solidFill>
                          <a:effectLst/>
                          <a:latin typeface="Arial" charset="0"/>
                          <a:ea typeface="Tahoma" charset="0"/>
                          <a:cs typeface="Tahoma" charset="0"/>
                        </a:rPr>
                        <a:t>      </a:t>
                      </a:r>
                      <a:r>
                        <a:rPr kumimoji="0" lang="el-GR" sz="1400" b="0" i="0" u="none" strike="noStrike" cap="none" normalizeH="0" baseline="0" dirty="0" smtClean="0">
                          <a:ln>
                            <a:noFill/>
                          </a:ln>
                          <a:solidFill>
                            <a:schemeClr val="tx1"/>
                          </a:solidFill>
                          <a:effectLst/>
                          <a:latin typeface="Arial" charset="0"/>
                          <a:ea typeface="Tahoma" charset="0"/>
                          <a:cs typeface="Tahoma" charset="0"/>
                        </a:rPr>
                        <a:t>Fully</a:t>
                      </a:r>
                      <a:r>
                        <a:rPr kumimoji="0" lang="en-US" sz="1400" b="0" i="0" u="none" strike="noStrike" cap="none" normalizeH="0" baseline="0" dirty="0" smtClean="0">
                          <a:ln>
                            <a:noFill/>
                          </a:ln>
                          <a:solidFill>
                            <a:schemeClr val="tx1"/>
                          </a:solidFill>
                          <a:effectLst/>
                          <a:latin typeface="Arial" charset="0"/>
                          <a:ea typeface="Tahoma" charset="0"/>
                          <a:cs typeface="Tahoma" charset="0"/>
                        </a:rPr>
                        <a:t>-</a:t>
                      </a:r>
                      <a:r>
                        <a:rPr kumimoji="0" lang="en-US" sz="1400" b="0" i="0" u="none" strike="noStrike" cap="none" normalizeH="0" baseline="0" dirty="0" err="1" smtClean="0">
                          <a:ln>
                            <a:noFill/>
                          </a:ln>
                          <a:solidFill>
                            <a:schemeClr val="tx1"/>
                          </a:solidFill>
                          <a:effectLst/>
                          <a:latin typeface="Arial" charset="0"/>
                          <a:ea typeface="Tahoma" charset="0"/>
                          <a:cs typeface="Tahoma" charset="0"/>
                        </a:rPr>
                        <a:t>c</a:t>
                      </a:r>
                      <a:r>
                        <a:rPr kumimoji="0" lang="el-GR" sz="1400" b="0" i="0" u="none" strike="noStrike" cap="none" normalizeH="0" baseline="0" dirty="0" smtClean="0">
                          <a:ln>
                            <a:noFill/>
                          </a:ln>
                          <a:solidFill>
                            <a:schemeClr val="tx1"/>
                          </a:solidFill>
                          <a:effectLst/>
                          <a:latin typeface="Arial" charset="0"/>
                          <a:ea typeface="Tahoma" charset="0"/>
                          <a:cs typeface="Tahoma" charset="0"/>
                        </a:rPr>
                        <a:t>onnect</a:t>
                      </a:r>
                      <a:r>
                        <a:rPr kumimoji="0" lang="en-US" sz="1400" b="0" i="0" u="none" strike="noStrike" cap="none" normalizeH="0" baseline="0" dirty="0" err="1" smtClean="0">
                          <a:ln>
                            <a:noFill/>
                          </a:ln>
                          <a:solidFill>
                            <a:schemeClr val="tx1"/>
                          </a:solidFill>
                          <a:effectLst/>
                          <a:latin typeface="Arial" charset="0"/>
                          <a:ea typeface="Tahoma" charset="0"/>
                          <a:cs typeface="Tahoma" charset="0"/>
                        </a:rPr>
                        <a:t>ed</a:t>
                      </a:r>
                      <a:endParaRPr kumimoji="0" lang="el-GR" sz="1400" b="0" i="0" u="none" strike="noStrike" cap="none" normalizeH="0" baseline="0" dirty="0">
                        <a:ln>
                          <a:noFill/>
                        </a:ln>
                        <a:solidFill>
                          <a:schemeClr val="tx1"/>
                        </a:solidFill>
                        <a:effectLst/>
                        <a:latin typeface="Arial" charset="0"/>
                        <a:ea typeface="Tahoma" charset="0"/>
                        <a:cs typeface="Tahoma" charset="0"/>
                      </a:endParaRPr>
                    </a:p>
                  </a:txBody>
                  <a:tcPr marL="70488" marR="70488" marT="35245" marB="35245"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charset="0"/>
                          <a:ea typeface="Tahoma" charset="0"/>
                          <a:cs typeface="Tahoma" charset="0"/>
                        </a:rPr>
                        <a:t>Size: </a:t>
                      </a:r>
                    </a:p>
                  </a:txBody>
                  <a:tcPr marL="70488" marR="70488" marT="35245" marB="3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a:ln>
                            <a:noFill/>
                          </a:ln>
                          <a:solidFill>
                            <a:schemeClr val="tx1"/>
                          </a:solidFill>
                          <a:effectLst/>
                          <a:latin typeface="Arial" charset="0"/>
                          <a:ea typeface="Tahoma" charset="0"/>
                          <a:cs typeface="Tahoma" charset="0"/>
                        </a:rPr>
                        <a:t>3-5-5-5-5-1</a:t>
                      </a:r>
                    </a:p>
                  </a:txBody>
                  <a:tcPr marL="70488" marR="70488" marT="35245" marB="3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a:ln>
                            <a:noFill/>
                          </a:ln>
                          <a:solidFill>
                            <a:schemeClr val="tx1"/>
                          </a:solidFill>
                          <a:effectLst/>
                          <a:latin typeface="Arial" charset="0"/>
                          <a:ea typeface="Tahoma" charset="0"/>
                          <a:cs typeface="Tahoma" charset="0"/>
                        </a:rPr>
                        <a:t>tanh-tanh-tanh-tanh-satlins</a:t>
                      </a:r>
                    </a:p>
                  </a:txBody>
                  <a:tcPr marL="70488" marR="70488" marT="35245" marB="35245"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81952">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charset="0"/>
                          <a:ea typeface="Times New Roman" charset="0"/>
                          <a:cs typeface="Times New Roman" charset="0"/>
                        </a:rPr>
                        <a:t>Weights</a:t>
                      </a:r>
                      <a:r>
                        <a:rPr kumimoji="0" lang="en-US" sz="1400" b="1" i="0" u="none" strike="noStrike" cap="none" normalizeH="0" baseline="0">
                          <a:ln>
                            <a:noFill/>
                          </a:ln>
                          <a:solidFill>
                            <a:schemeClr val="tx1"/>
                          </a:solidFill>
                          <a:effectLst>
                            <a:outerShdw blurRad="38100" dist="38100" dir="2700000" algn="tl">
                              <a:srgbClr val="000000"/>
                            </a:outerShdw>
                          </a:effectLst>
                          <a:latin typeface="Arial" charset="0"/>
                          <a:ea typeface="Times New Roman" charset="0"/>
                          <a:cs typeface="Times New Roman" charset="0"/>
                        </a:rPr>
                        <a:t>:</a:t>
                      </a:r>
                      <a:endParaRPr kumimoji="0" lang="el-GR" sz="1400" b="1" i="0" u="none" strike="noStrike" cap="none" normalizeH="0" baseline="0">
                        <a:ln>
                          <a:noFill/>
                        </a:ln>
                        <a:solidFill>
                          <a:schemeClr val="tx1"/>
                        </a:solidFill>
                        <a:effectLst>
                          <a:outerShdw blurRad="38100" dist="38100" dir="2700000" algn="tl">
                            <a:srgbClr val="000000"/>
                          </a:outerShdw>
                        </a:effectLst>
                        <a:latin typeface="Arial" charset="0"/>
                        <a:ea typeface="Times New Roman" charset="0"/>
                        <a:cs typeface="Times New Roman" charset="0"/>
                      </a:endParaRPr>
                    </a:p>
                  </a:txBody>
                  <a:tcPr marL="70488" marR="70488" marT="35245" marB="3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400" b="0" i="0" u="none" strike="noStrike" cap="none" normalizeH="0" baseline="0" dirty="0">
                          <a:ln>
                            <a:noFill/>
                          </a:ln>
                          <a:solidFill>
                            <a:schemeClr val="tx1"/>
                          </a:solidFill>
                          <a:effectLst/>
                          <a:latin typeface="Arial" charset="0"/>
                          <a:ea typeface="Tahoma" charset="0"/>
                          <a:cs typeface="Tahoma" charset="0"/>
                        </a:rPr>
                        <a:t>116</a:t>
                      </a:r>
                    </a:p>
                  </a:txBody>
                  <a:tcPr marL="70488" marR="70488" marT="35245" marB="3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vMerge="1">
                  <a:txBody>
                    <a:bodyPr/>
                    <a:lstStyle/>
                    <a:p>
                      <a:endParaRPr lang="en-US"/>
                    </a:p>
                  </a:txBody>
                  <a:tcPr/>
                </a:tc>
              </a:tr>
            </a:tbl>
          </a:graphicData>
        </a:graphic>
      </p:graphicFrame>
      <p:sp>
        <p:nvSpPr>
          <p:cNvPr id="20" name="Text Placeholder 19"/>
          <p:cNvSpPr>
            <a:spLocks noGrp="1"/>
          </p:cNvSpPr>
          <p:nvPr>
            <p:ph type="body" idx="1"/>
          </p:nvPr>
        </p:nvSpPr>
        <p:spPr>
          <a:xfrm>
            <a:off x="1709475" y="1347931"/>
            <a:ext cx="5883792" cy="746365"/>
          </a:xfrm>
          <a:effectLst>
            <a:outerShdw blurRad="76200" dir="18900000" sy="23000" kx="-1200000" algn="bl">
              <a:srgbClr val="000000">
                <a:alpha val="15000"/>
              </a:srgbClr>
            </a:outerShdw>
            <a:reflection blurRad="101600" stA="26000" endPos="20000" dist="12700" dir="5400000" sy="-100000" rotWithShape="0"/>
          </a:effectLst>
        </p:spPr>
        <p:style>
          <a:lnRef idx="1">
            <a:schemeClr val="accent6"/>
          </a:lnRef>
          <a:fillRef idx="3">
            <a:schemeClr val="accent6"/>
          </a:fillRef>
          <a:effectRef idx="2">
            <a:schemeClr val="accent6"/>
          </a:effectRef>
          <a:fontRef idx="minor">
            <a:schemeClr val="lt1"/>
          </a:fontRef>
        </p:style>
        <p:txBody>
          <a:bodyPr/>
          <a:lstStyle/>
          <a:p>
            <a:r>
              <a:rPr lang="en-US"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General ANN Model Features</a:t>
            </a:r>
            <a:endParaRPr lang="en-US"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5" name="Title 29"/>
          <p:cNvSpPr txBox="1">
            <a:spLocks/>
          </p:cNvSpPr>
          <p:nvPr/>
        </p:nvSpPr>
        <p:spPr>
          <a:xfrm>
            <a:off x="685800" y="-76200"/>
            <a:ext cx="77724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The ANN Model</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44" name="Line 693"/>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5" name="Line 697"/>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6" name="Line 712"/>
          <p:cNvSpPr>
            <a:spLocks noChangeShapeType="1"/>
          </p:cNvSpPr>
          <p:nvPr/>
        </p:nvSpPr>
        <p:spPr bwMode="auto">
          <a:xfrm>
            <a:off x="6618029" y="1917845"/>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7" name="Line 2144"/>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8" name="Line 2147"/>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9" name="Line 2157"/>
          <p:cNvSpPr>
            <a:spLocks noChangeShapeType="1"/>
          </p:cNvSpPr>
          <p:nvPr/>
        </p:nvSpPr>
        <p:spPr bwMode="auto">
          <a:xfrm>
            <a:off x="6618029" y="1917845"/>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0" name="Line 2199"/>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1" name="Line 2202"/>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2" name="Line 2212"/>
          <p:cNvSpPr>
            <a:spLocks noChangeShapeType="1"/>
          </p:cNvSpPr>
          <p:nvPr/>
        </p:nvSpPr>
        <p:spPr bwMode="auto">
          <a:xfrm>
            <a:off x="6618029" y="1917845"/>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3" name="Line 2254"/>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4" name="Line 2257"/>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5" name="Line 2267"/>
          <p:cNvSpPr>
            <a:spLocks noChangeShapeType="1"/>
          </p:cNvSpPr>
          <p:nvPr/>
        </p:nvSpPr>
        <p:spPr bwMode="auto">
          <a:xfrm>
            <a:off x="6618029" y="1917845"/>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6" name="Line 2603"/>
          <p:cNvSpPr>
            <a:spLocks noChangeShapeType="1"/>
          </p:cNvSpPr>
          <p:nvPr/>
        </p:nvSpPr>
        <p:spPr bwMode="auto">
          <a:xfrm>
            <a:off x="4651375" y="83343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7" name="Line 2605"/>
          <p:cNvSpPr>
            <a:spLocks noChangeShapeType="1"/>
          </p:cNvSpPr>
          <p:nvPr/>
        </p:nvSpPr>
        <p:spPr bwMode="auto">
          <a:xfrm>
            <a:off x="4651375" y="83343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9" name="Line 2660"/>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60" name="Line 2663"/>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61" name="Line 2673"/>
          <p:cNvSpPr>
            <a:spLocks noChangeShapeType="1"/>
          </p:cNvSpPr>
          <p:nvPr/>
        </p:nvSpPr>
        <p:spPr bwMode="auto">
          <a:xfrm>
            <a:off x="6618029" y="1917845"/>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62" name="Line 2726"/>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63" name="Line 2729"/>
          <p:cNvSpPr>
            <a:spLocks noChangeShapeType="1"/>
          </p:cNvSpPr>
          <p:nvPr/>
        </p:nvSpPr>
        <p:spPr bwMode="auto">
          <a:xfrm>
            <a:off x="4225925" y="120015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64" name="Line 2739"/>
          <p:cNvSpPr>
            <a:spLocks noChangeShapeType="1"/>
          </p:cNvSpPr>
          <p:nvPr/>
        </p:nvSpPr>
        <p:spPr bwMode="auto">
          <a:xfrm>
            <a:off x="6618029" y="1917845"/>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0" name="TextBox 39"/>
          <p:cNvSpPr txBox="1"/>
          <p:nvPr/>
        </p:nvSpPr>
        <p:spPr>
          <a:xfrm>
            <a:off x="0" y="6537811"/>
            <a:ext cx="9144000" cy="33855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 J. </a:t>
            </a:r>
            <a:r>
              <a:rPr lang="en-US"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Costiris</a:t>
            </a: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E. </a:t>
            </a:r>
            <a:r>
              <a:rPr lang="en-US"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Mavrommatis</a:t>
            </a: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K. A. </a:t>
            </a:r>
            <a:r>
              <a:rPr lang="en-US"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Gernoth</a:t>
            </a: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and J. W. Clark, Phys. Rev. C80, 044332 (2009)</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1" name="Picture 80" descr="Aurora.jpg"/>
          <p:cNvPicPr>
            <a:picLocks noChangeAspect="1"/>
          </p:cNvPicPr>
          <p:nvPr/>
        </p:nvPicPr>
        <p:blipFill>
          <a:blip r:embed="rId2"/>
          <a:stretch>
            <a:fillRect/>
          </a:stretch>
        </p:blipFill>
        <p:spPr>
          <a:xfrm>
            <a:off x="0" y="-5715000"/>
            <a:ext cx="9144000" cy="5715000"/>
          </a:xfrm>
          <a:prstGeom prst="rect">
            <a:avLst/>
          </a:prstGeom>
          <a:effectLst>
            <a:reflection blurRad="6350" stA="50000" endA="300" endPos="55000" dir="5400000" sy="-100000" algn="bl" rotWithShape="0"/>
          </a:effectLst>
        </p:spPr>
      </p:pic>
      <p:graphicFrame>
        <p:nvGraphicFramePr>
          <p:cNvPr id="78" name="Group 624"/>
          <p:cNvGraphicFramePr>
            <a:graphicFrameLocks/>
          </p:cNvGraphicFramePr>
          <p:nvPr/>
        </p:nvGraphicFramePr>
        <p:xfrm>
          <a:off x="762000" y="396240"/>
          <a:ext cx="7848600" cy="1676401"/>
        </p:xfrm>
        <a:graphic>
          <a:graphicData uri="http://schemas.openxmlformats.org/drawingml/2006/table">
            <a:tbl>
              <a:tblPr/>
              <a:tblGrid>
                <a:gridCol w="1727200"/>
                <a:gridCol w="2665412"/>
                <a:gridCol w="1655763"/>
                <a:gridCol w="935037"/>
                <a:gridCol w="865188"/>
              </a:tblGrid>
              <a:tr h="83026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2000" b="1" i="0" u="none" strike="noStrike" cap="none" normalizeH="0" baseline="0">
                          <a:ln>
                            <a:noFill/>
                          </a:ln>
                          <a:solidFill>
                            <a:schemeClr val="tx1"/>
                          </a:solidFill>
                          <a:effectLst>
                            <a:outerShdw blurRad="38100" dist="38100" dir="2700000" algn="tl">
                              <a:srgbClr val="000000"/>
                            </a:outerShdw>
                          </a:effectLst>
                          <a:latin typeface="Arial" charset="0"/>
                          <a:ea typeface="Tahoma" charset="0"/>
                          <a:cs typeface="Tahoma" charset="0"/>
                        </a:rPr>
                        <a:t>Database</a:t>
                      </a:r>
                      <a:endParaRPr kumimoji="0" lang="el-GR" sz="2000" b="1" i="0" u="none" strike="noStrike" cap="none" normalizeH="0" baseline="0">
                        <a:ln>
                          <a:noFill/>
                        </a:ln>
                        <a:solidFill>
                          <a:schemeClr val="tx1"/>
                        </a:solidFill>
                        <a:effectLst>
                          <a:outerShdw blurRad="38100" dist="38100" dir="2700000" algn="tl">
                            <a:srgbClr val="000000"/>
                          </a:outerShdw>
                        </a:effectLst>
                        <a:latin typeface="Arial" charset="0"/>
                        <a:ea typeface="Times New Roman" charset="0"/>
                        <a:cs typeface="Times New Roman" charset="0"/>
                      </a:endParaRPr>
                    </a:p>
                  </a:txBody>
                  <a:tcPr anchor="ct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20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rPr>
                        <a:t>Half-life Range</a:t>
                      </a:r>
                      <a:r>
                        <a:rPr kumimoji="0" lang="el-GR" sz="20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rPr>
                        <a:t>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20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rPr>
                        <a:t>Decay Mode</a:t>
                      </a:r>
                      <a:endParaRPr kumimoji="0" lang="el-GR" sz="20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2000" b="1" i="0" u="none" strike="noStrike" cap="none" normalizeH="0" baseline="0" dirty="0" err="1">
                          <a:ln>
                            <a:noFill/>
                          </a:ln>
                          <a:solidFill>
                            <a:schemeClr val="tx1"/>
                          </a:solidFill>
                          <a:effectLst>
                            <a:outerShdw blurRad="38100" dist="38100" dir="2700000" algn="tl">
                              <a:srgbClr val="000000"/>
                            </a:outerShdw>
                          </a:effectLst>
                          <a:latin typeface="Arial" charset="0"/>
                        </a:rPr>
                        <a:t>NuSet</a:t>
                      </a:r>
                      <a:r>
                        <a:rPr kumimoji="0" lang="en-US" sz="2000" b="1" i="0" u="none" strike="noStrike" cap="none" normalizeH="0" baseline="0" dirty="0">
                          <a:ln>
                            <a:noFill/>
                          </a:ln>
                          <a:solidFill>
                            <a:schemeClr val="tx1"/>
                          </a:solidFill>
                          <a:effectLst>
                            <a:outerShdw blurRad="38100" dist="38100" dir="2700000" algn="tl">
                              <a:srgbClr val="000000"/>
                            </a:outerShdw>
                          </a:effectLst>
                          <a:latin typeface="Arial" charset="0"/>
                        </a:rPr>
                        <a:t>-B</a:t>
                      </a:r>
                      <a:endParaRPr kumimoji="0" lang="el-GR" sz="2000" b="1" i="0" u="none" strike="noStrike" cap="none" normalizeH="0" baseline="0" dirty="0">
                        <a:ln>
                          <a:noFill/>
                        </a:ln>
                        <a:solidFill>
                          <a:schemeClr val="tx1"/>
                        </a:solidFill>
                        <a:effectLst>
                          <a:outerShdw blurRad="38100" dist="38100" dir="2700000" algn="tl">
                            <a:srgbClr val="000000"/>
                          </a:outerShdw>
                        </a:effectLst>
                        <a:latin typeface="Arial" charset="0"/>
                        <a:ea typeface="Times New Roman" charset="0"/>
                        <a:cs typeface="Times New Roman" charset="0"/>
                      </a:endParaRPr>
                    </a:p>
                  </a:txBody>
                  <a:tcPr anchor="ct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84613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1800" b="1" i="0" u="none" strike="noStrike" cap="none" normalizeH="0" baseline="0" dirty="0">
                          <a:ln>
                            <a:noFill/>
                          </a:ln>
                          <a:solidFill>
                            <a:schemeClr val="tx1"/>
                          </a:solidFill>
                          <a:effectLst/>
                          <a:latin typeface="Arial" charset="0"/>
                          <a:ea typeface="Tahoma" charset="0"/>
                          <a:cs typeface="Tahoma" charset="0"/>
                        </a:rPr>
                        <a:t>NuBase2003 *</a:t>
                      </a:r>
                      <a:endParaRPr kumimoji="0" lang="el-GR" sz="1800" b="1" i="0" u="none" strike="noStrike" cap="none" normalizeH="0" baseline="0" dirty="0">
                        <a:ln>
                          <a:noFill/>
                        </a:ln>
                        <a:solidFill>
                          <a:schemeClr val="tx1"/>
                        </a:solidFill>
                        <a:effectLst/>
                        <a:latin typeface="Arial" charset="0"/>
                        <a:ea typeface="Tahoma" charset="0"/>
                        <a:cs typeface="Tahoma"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800" b="1" i="0" u="none" strike="noStrike" cap="none" normalizeH="0" baseline="0" dirty="0">
                          <a:ln>
                            <a:noFill/>
                          </a:ln>
                          <a:solidFill>
                            <a:schemeClr val="tx1"/>
                          </a:solidFill>
                          <a:effectLst/>
                          <a:latin typeface="Arial" charset="0"/>
                        </a:rPr>
                        <a:t>0.15 </a:t>
                      </a:r>
                      <a:r>
                        <a:rPr kumimoji="0" lang="el-GR" sz="1800" b="1" i="0" u="none" strike="noStrike" cap="none" normalizeH="0" baseline="30000" dirty="0">
                          <a:ln>
                            <a:noFill/>
                          </a:ln>
                          <a:solidFill>
                            <a:schemeClr val="tx1"/>
                          </a:solidFill>
                          <a:effectLst/>
                          <a:latin typeface="Arial" charset="0"/>
                        </a:rPr>
                        <a:t>χ </a:t>
                      </a:r>
                      <a:r>
                        <a:rPr kumimoji="0" lang="el-GR" sz="1800" b="1" i="0" u="none" strike="noStrike" cap="none" normalizeH="0" baseline="0" dirty="0">
                          <a:ln>
                            <a:noFill/>
                          </a:ln>
                          <a:solidFill>
                            <a:schemeClr val="tx1"/>
                          </a:solidFill>
                          <a:effectLst/>
                          <a:latin typeface="Arial" charset="0"/>
                        </a:rPr>
                        <a:t>10</a:t>
                      </a:r>
                      <a:r>
                        <a:rPr kumimoji="0" lang="en-US" sz="1800" b="1" i="0" u="none" strike="noStrike" cap="none" normalizeH="0" baseline="30000" dirty="0">
                          <a:ln>
                            <a:noFill/>
                          </a:ln>
                          <a:solidFill>
                            <a:schemeClr val="tx1"/>
                          </a:solidFill>
                          <a:effectLst/>
                          <a:latin typeface="Arial" charset="0"/>
                        </a:rPr>
                        <a:t>-2</a:t>
                      </a:r>
                      <a:r>
                        <a:rPr kumimoji="0" lang="el-GR" sz="1800" b="1" i="0" u="none" strike="noStrike" cap="none" normalizeH="0" baseline="0" dirty="0">
                          <a:ln>
                            <a:noFill/>
                          </a:ln>
                          <a:solidFill>
                            <a:schemeClr val="tx1"/>
                          </a:solidFill>
                          <a:effectLst/>
                          <a:latin typeface="Arial" charset="0"/>
                        </a:rPr>
                        <a:t> s </a:t>
                      </a:r>
                      <a:r>
                        <a:rPr kumimoji="0" lang="el-GR" sz="1800" b="1" i="0" u="none" strike="noStrike" cap="none" normalizeH="0" baseline="0" dirty="0">
                          <a:ln>
                            <a:noFill/>
                          </a:ln>
                          <a:solidFill>
                            <a:schemeClr val="tx1"/>
                          </a:solidFill>
                          <a:effectLst/>
                          <a:latin typeface="Arial" charset="0"/>
                          <a:sym typeface="Wingdings" charset="2"/>
                        </a:rPr>
                        <a:t> </a:t>
                      </a:r>
                      <a:r>
                        <a:rPr kumimoji="0" lang="el-GR" sz="1800" b="1" i="0" u="none" strike="noStrike" cap="none" normalizeH="0" baseline="30000" dirty="0">
                          <a:ln>
                            <a:noFill/>
                          </a:ln>
                          <a:solidFill>
                            <a:schemeClr val="tx1"/>
                          </a:solidFill>
                          <a:effectLst/>
                          <a:latin typeface="Arial" charset="0"/>
                        </a:rPr>
                        <a:t>35</a:t>
                      </a:r>
                      <a:r>
                        <a:rPr kumimoji="0" lang="el-GR" sz="1800" b="1" i="0" u="none" strike="noStrike" cap="none" normalizeH="0" baseline="0" dirty="0">
                          <a:ln>
                            <a:noFill/>
                          </a:ln>
                          <a:solidFill>
                            <a:schemeClr val="tx1"/>
                          </a:solidFill>
                          <a:effectLst/>
                          <a:latin typeface="Arial" charset="0"/>
                        </a:rPr>
                        <a:t>Na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800" b="1" i="0" u="none" strike="noStrike" cap="none" normalizeH="0" baseline="0" dirty="0">
                          <a:ln>
                            <a:noFill/>
                          </a:ln>
                          <a:solidFill>
                            <a:schemeClr val="tx1"/>
                          </a:solidFill>
                          <a:effectLst/>
                          <a:latin typeface="Arial" charset="0"/>
                        </a:rPr>
                        <a:t>2.43 </a:t>
                      </a:r>
                      <a:r>
                        <a:rPr kumimoji="0" lang="el-GR" sz="1800" b="1" i="0" u="none" strike="noStrike" cap="none" normalizeH="0" baseline="30000" dirty="0">
                          <a:ln>
                            <a:noFill/>
                          </a:ln>
                          <a:solidFill>
                            <a:schemeClr val="tx1"/>
                          </a:solidFill>
                          <a:effectLst/>
                          <a:latin typeface="Arial" charset="0"/>
                        </a:rPr>
                        <a:t>χ </a:t>
                      </a:r>
                      <a:r>
                        <a:rPr kumimoji="0" lang="el-GR" sz="1800" b="1" i="0" u="none" strike="noStrike" cap="none" normalizeH="0" baseline="0" dirty="0">
                          <a:ln>
                            <a:noFill/>
                          </a:ln>
                          <a:solidFill>
                            <a:schemeClr val="tx1"/>
                          </a:solidFill>
                          <a:effectLst/>
                          <a:latin typeface="Arial" charset="0"/>
                        </a:rPr>
                        <a:t>10</a:t>
                      </a:r>
                      <a:r>
                        <a:rPr kumimoji="0" lang="el-GR" sz="1800" b="1" i="0" u="none" strike="noStrike" cap="none" normalizeH="0" baseline="30000" dirty="0">
                          <a:ln>
                            <a:noFill/>
                          </a:ln>
                          <a:solidFill>
                            <a:schemeClr val="tx1"/>
                          </a:solidFill>
                          <a:effectLst/>
                          <a:latin typeface="Arial" charset="0"/>
                        </a:rPr>
                        <a:t>23</a:t>
                      </a:r>
                      <a:r>
                        <a:rPr kumimoji="0" lang="el-GR" sz="1800" b="1" i="0" u="none" strike="noStrike" cap="none" normalizeH="0" baseline="0" dirty="0">
                          <a:ln>
                            <a:noFill/>
                          </a:ln>
                          <a:solidFill>
                            <a:schemeClr val="tx1"/>
                          </a:solidFill>
                          <a:effectLst/>
                          <a:latin typeface="Arial" charset="0"/>
                        </a:rPr>
                        <a:t> s </a:t>
                      </a:r>
                      <a:r>
                        <a:rPr kumimoji="0" lang="el-GR" sz="1800" b="1" i="0" u="none" strike="noStrike" cap="none" normalizeH="0" baseline="0" dirty="0">
                          <a:ln>
                            <a:noFill/>
                          </a:ln>
                          <a:solidFill>
                            <a:schemeClr val="tx1"/>
                          </a:solidFill>
                          <a:effectLst/>
                          <a:latin typeface="Arial" charset="0"/>
                          <a:sym typeface="Wingdings" charset="2"/>
                        </a:rPr>
                        <a:t> </a:t>
                      </a:r>
                      <a:r>
                        <a:rPr kumimoji="0" lang="el-GR" sz="1800" b="1" i="0" u="none" strike="noStrike" cap="none" normalizeH="0" baseline="30000" dirty="0">
                          <a:ln>
                            <a:noFill/>
                          </a:ln>
                          <a:solidFill>
                            <a:schemeClr val="tx1"/>
                          </a:solidFill>
                          <a:effectLst/>
                          <a:latin typeface="Arial" charset="0"/>
                        </a:rPr>
                        <a:t>113</a:t>
                      </a:r>
                      <a:r>
                        <a:rPr kumimoji="0" lang="el-GR" sz="1800" b="1" i="0" u="none" strike="noStrike" cap="none" normalizeH="0" baseline="0" dirty="0">
                          <a:ln>
                            <a:noFill/>
                          </a:ln>
                          <a:solidFill>
                            <a:schemeClr val="tx1"/>
                          </a:solidFill>
                          <a:effectLst/>
                          <a:latin typeface="Arial" charset="0"/>
                        </a:rPr>
                        <a:t>Cd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1800" b="1" i="0" u="none" strike="noStrike" cap="none" normalizeH="0" baseline="0" dirty="0">
                          <a:ln>
                            <a:noFill/>
                          </a:ln>
                          <a:solidFill>
                            <a:schemeClr val="tx1"/>
                          </a:solidFill>
                          <a:effectLst/>
                          <a:latin typeface="Arial" charset="0"/>
                          <a:ea typeface="Tahoma" charset="0"/>
                          <a:cs typeface="Tahoma" charset="0"/>
                        </a:rPr>
                        <a:t>100%  </a:t>
                      </a:r>
                      <a:r>
                        <a:rPr kumimoji="0" lang="el-GR" sz="1800" b="1" i="0" u="none" strike="noStrike" cap="none" normalizeH="0" baseline="0" dirty="0">
                          <a:ln>
                            <a:noFill/>
                          </a:ln>
                          <a:solidFill>
                            <a:schemeClr val="tx1"/>
                          </a:solidFill>
                          <a:effectLst/>
                          <a:latin typeface="Arial" charset="0"/>
                          <a:ea typeface="Tahoma" charset="0"/>
                          <a:cs typeface="Tahoma" charset="0"/>
                        </a:rPr>
                        <a:t>β</a:t>
                      </a:r>
                      <a:r>
                        <a:rPr kumimoji="0" lang="en-US" sz="1800" b="1" i="0" u="none" strike="noStrike" cap="none" normalizeH="0" baseline="30000" dirty="0">
                          <a:ln>
                            <a:noFill/>
                          </a:ln>
                          <a:solidFill>
                            <a:schemeClr val="tx1"/>
                          </a:solidFill>
                          <a:effectLst/>
                          <a:latin typeface="Arial" charset="0"/>
                          <a:ea typeface="Tahoma" charset="0"/>
                          <a:cs typeface="Tahoma" charset="0"/>
                        </a:rPr>
                        <a:t>-</a:t>
                      </a:r>
                      <a:endParaRPr kumimoji="0" lang="el-GR" sz="1800" b="1" i="0" u="none" strike="noStrike" cap="none" normalizeH="0" baseline="30000" dirty="0">
                        <a:ln>
                          <a:noFill/>
                        </a:ln>
                        <a:solidFill>
                          <a:schemeClr val="tx1"/>
                        </a:solidFill>
                        <a:effectLst/>
                        <a:latin typeface="Arial" charset="0"/>
                        <a:ea typeface="Tahoma" charset="0"/>
                        <a:cs typeface="Tahoma"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1800" b="1" i="0" u="none" strike="noStrike" cap="none" normalizeH="0" baseline="0" dirty="0">
                          <a:ln>
                            <a:noFill/>
                          </a:ln>
                          <a:solidFill>
                            <a:schemeClr val="tx1"/>
                          </a:solidFill>
                          <a:effectLst>
                            <a:outerShdw blurRad="38100" dist="38100" dir="2700000" algn="tl">
                              <a:srgbClr val="000000"/>
                            </a:outerShdw>
                          </a:effectLst>
                          <a:latin typeface="Arial" charset="0"/>
                        </a:rPr>
                        <a:t>Cutoff</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1800" b="1" i="0" u="none" strike="noStrike" cap="none" normalizeH="0" baseline="0" dirty="0">
                          <a:ln>
                            <a:noFill/>
                          </a:ln>
                          <a:solidFill>
                            <a:schemeClr val="tx1"/>
                          </a:solidFill>
                          <a:effectLst/>
                          <a:latin typeface="Arial" charset="0"/>
                        </a:rPr>
                        <a:t>10</a:t>
                      </a:r>
                      <a:r>
                        <a:rPr kumimoji="0" lang="en-US" sz="1800" b="1" i="0" u="none" strike="noStrike" cap="none" normalizeH="0" baseline="30000" dirty="0">
                          <a:ln>
                            <a:noFill/>
                          </a:ln>
                          <a:solidFill>
                            <a:schemeClr val="tx1"/>
                          </a:solidFill>
                          <a:effectLst/>
                          <a:latin typeface="Arial" charset="0"/>
                        </a:rPr>
                        <a:t>6</a:t>
                      </a:r>
                      <a:r>
                        <a:rPr kumimoji="0" lang="en-US" sz="1800" b="1" i="0" u="none" strike="noStrike" cap="none" normalizeH="0" baseline="0" dirty="0">
                          <a:ln>
                            <a:noFill/>
                          </a:ln>
                          <a:solidFill>
                            <a:schemeClr val="tx1"/>
                          </a:solidFill>
                          <a:effectLst/>
                          <a:latin typeface="Arial" charset="0"/>
                        </a:rPr>
                        <a:t> </a:t>
                      </a:r>
                      <a:r>
                        <a:rPr kumimoji="0" lang="en-US" sz="1800" b="1" i="0" u="none" strike="noStrike" cap="none" normalizeH="0" baseline="0" dirty="0" err="1">
                          <a:ln>
                            <a:noFill/>
                          </a:ln>
                          <a:solidFill>
                            <a:schemeClr val="tx1"/>
                          </a:solidFill>
                          <a:effectLst/>
                          <a:latin typeface="Arial" charset="0"/>
                        </a:rPr>
                        <a:t>s</a:t>
                      </a:r>
                      <a:endParaRPr kumimoji="0" lang="el-GR" sz="1800" b="1"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r>
            </a:tbl>
          </a:graphicData>
        </a:graphic>
      </p:graphicFrame>
      <p:sp>
        <p:nvSpPr>
          <p:cNvPr id="15" name="Rectangle 176"/>
          <p:cNvSpPr>
            <a:spLocks noChangeArrowheads="1"/>
          </p:cNvSpPr>
          <p:nvPr/>
        </p:nvSpPr>
        <p:spPr bwMode="auto">
          <a:xfrm>
            <a:off x="762000" y="3106104"/>
            <a:ext cx="7848600" cy="731044"/>
          </a:xfrm>
          <a:prstGeom prst="rect">
            <a:avLst/>
          </a:prstGeom>
          <a:solidFill>
            <a:srgbClr val="946CD1">
              <a:alpha val="16862"/>
            </a:srgbClr>
          </a:solidFill>
          <a:ln w="9525">
            <a:solidFill>
              <a:schemeClr val="tx1"/>
            </a:solidFill>
            <a:miter lim="800000"/>
            <a:headEnd/>
            <a:tailEnd/>
          </a:ln>
        </p:spPr>
        <p:txBody>
          <a:bodyPr wrap="none" anchor="ctr">
            <a:prstTxWarp prst="textNoShape">
              <a:avLst/>
            </a:prstTxWarp>
          </a:bodyPr>
          <a:lstStyle/>
          <a:p>
            <a:endParaRPr lang="en-US"/>
          </a:p>
        </p:txBody>
      </p:sp>
      <p:sp>
        <p:nvSpPr>
          <p:cNvPr id="28" name="Rectangle 182"/>
          <p:cNvSpPr>
            <a:spLocks noChangeArrowheads="1"/>
          </p:cNvSpPr>
          <p:nvPr/>
        </p:nvSpPr>
        <p:spPr bwMode="auto">
          <a:xfrm>
            <a:off x="762000" y="2723515"/>
            <a:ext cx="7848600" cy="382589"/>
          </a:xfrm>
          <a:prstGeom prst="rect">
            <a:avLst/>
          </a:prstGeom>
          <a:solidFill>
            <a:srgbClr val="AAB5C2">
              <a:alpha val="16862"/>
            </a:srgbClr>
          </a:solidFill>
          <a:ln w="9525">
            <a:solidFill>
              <a:schemeClr val="tx1"/>
            </a:solidFill>
            <a:miter lim="800000"/>
            <a:headEnd/>
            <a:tailEnd/>
          </a:ln>
        </p:spPr>
        <p:txBody>
          <a:bodyPr wrap="none" anchor="ctr">
            <a:prstTxWarp prst="textNoShape">
              <a:avLst/>
            </a:prstTxWarp>
          </a:bodyPr>
          <a:lstStyle/>
          <a:p>
            <a:endParaRPr lang="en-US"/>
          </a:p>
        </p:txBody>
      </p:sp>
      <p:sp>
        <p:nvSpPr>
          <p:cNvPr id="40" name="Rectangle 178"/>
          <p:cNvSpPr>
            <a:spLocks noChangeArrowheads="1"/>
          </p:cNvSpPr>
          <p:nvPr/>
        </p:nvSpPr>
        <p:spPr bwMode="auto">
          <a:xfrm>
            <a:off x="762000" y="3139440"/>
            <a:ext cx="7848600" cy="790575"/>
          </a:xfrm>
          <a:prstGeom prst="rect">
            <a:avLst/>
          </a:prstGeom>
          <a:noFill/>
          <a:ln w="9525">
            <a:noFill/>
            <a:miter lim="800000"/>
            <a:headEnd/>
            <a:tailEnd/>
          </a:ln>
          <a:effectLst/>
        </p:spPr>
        <p:txBody>
          <a:bodyPr>
            <a:prstTxWarp prst="textNoShape">
              <a:avLst/>
            </a:prstTxWarp>
          </a:bodyPr>
          <a:lstStyle/>
          <a:p>
            <a:pPr marL="342900" indent="-342900" algn="ctr">
              <a:spcBef>
                <a:spcPct val="20000"/>
              </a:spcBef>
              <a:buClr>
                <a:schemeClr val="hlink"/>
              </a:buClr>
              <a:buFont typeface="Wingdings" charset="2"/>
              <a:buNone/>
            </a:pPr>
            <a:r>
              <a:rPr lang="en-US" sz="2400" dirty="0">
                <a:effectLst>
                  <a:outerShdw blurRad="38100" dist="38100" dir="2700000" algn="tl">
                    <a:srgbClr val="000000"/>
                  </a:outerShdw>
                </a:effectLst>
              </a:rPr>
              <a:t>Early Stopping</a:t>
            </a:r>
            <a:r>
              <a:rPr lang="en-US" sz="2800" dirty="0">
                <a:effectLst>
                  <a:outerShdw blurRad="38100" dist="38100" dir="2700000" algn="tl">
                    <a:srgbClr val="000000"/>
                  </a:outerShdw>
                </a:effectLst>
              </a:rPr>
              <a:t> </a:t>
            </a:r>
            <a:endParaRPr lang="en-US" sz="2400" dirty="0">
              <a:effectLst>
                <a:outerShdw blurRad="38100" dist="38100" dir="2700000" algn="tl">
                  <a:srgbClr val="000000"/>
                </a:outerShdw>
              </a:effectLst>
            </a:endParaRPr>
          </a:p>
          <a:p>
            <a:pPr marL="342900" indent="-342900">
              <a:spcBef>
                <a:spcPct val="20000"/>
              </a:spcBef>
              <a:buClr>
                <a:schemeClr val="hlink"/>
              </a:buClr>
              <a:buFont typeface="Wingdings" charset="2"/>
              <a:buNone/>
            </a:pPr>
            <a:endParaRPr lang="en-US" sz="2200" dirty="0">
              <a:effectLst>
                <a:outerShdw blurRad="38100" dist="38100" dir="2700000" algn="tl">
                  <a:srgbClr val="000000"/>
                </a:outerShdw>
              </a:effectLst>
            </a:endParaRPr>
          </a:p>
        </p:txBody>
      </p:sp>
      <p:sp>
        <p:nvSpPr>
          <p:cNvPr id="44" name="Rectangle 183"/>
          <p:cNvSpPr>
            <a:spLocks noChangeArrowheads="1"/>
          </p:cNvSpPr>
          <p:nvPr/>
        </p:nvSpPr>
        <p:spPr bwMode="auto">
          <a:xfrm>
            <a:off x="762000" y="2653665"/>
            <a:ext cx="7848600" cy="790575"/>
          </a:xfrm>
          <a:prstGeom prst="rect">
            <a:avLst/>
          </a:prstGeom>
          <a:noFill/>
          <a:ln w="9525">
            <a:noFill/>
            <a:miter lim="800000"/>
            <a:headEnd/>
            <a:tailEnd/>
          </a:ln>
          <a:effectLst/>
        </p:spPr>
        <p:txBody>
          <a:bodyPr>
            <a:prstTxWarp prst="textNoShape">
              <a:avLst/>
            </a:prstTxWarp>
          </a:bodyPr>
          <a:lstStyle/>
          <a:p>
            <a:pPr marL="342900" indent="-342900" algn="ctr">
              <a:spcBef>
                <a:spcPct val="20000"/>
              </a:spcBef>
              <a:buClr>
                <a:schemeClr val="hlink"/>
              </a:buClr>
              <a:buFont typeface="Wingdings" charset="2"/>
              <a:buNone/>
            </a:pPr>
            <a:r>
              <a:rPr lang="en-US" sz="2400" dirty="0">
                <a:effectLst>
                  <a:outerShdw blurRad="38100" dist="38100" dir="2700000" algn="tl">
                    <a:srgbClr val="000000"/>
                  </a:outerShdw>
                </a:effectLst>
              </a:rPr>
              <a:t>To avoid </a:t>
            </a:r>
            <a:r>
              <a:rPr lang="en-US" sz="2400" dirty="0" err="1">
                <a:effectLst>
                  <a:outerShdw blurRad="38100" dist="38100" dir="2700000" algn="tl">
                    <a:srgbClr val="000000"/>
                  </a:outerShdw>
                </a:effectLst>
              </a:rPr>
              <a:t>overfitting</a:t>
            </a:r>
            <a:r>
              <a:rPr lang="en-US" sz="2400" dirty="0">
                <a:effectLst>
                  <a:outerShdw blurRad="38100" dist="38100" dir="2700000" algn="tl">
                    <a:srgbClr val="000000"/>
                  </a:outerShdw>
                </a:effectLst>
              </a:rPr>
              <a:t> effects</a:t>
            </a:r>
          </a:p>
          <a:p>
            <a:pPr marL="342900" indent="-342900" algn="ctr">
              <a:spcBef>
                <a:spcPct val="20000"/>
              </a:spcBef>
              <a:buClr>
                <a:schemeClr val="hlink"/>
              </a:buClr>
              <a:buFont typeface="Wingdings" charset="2"/>
              <a:buNone/>
            </a:pPr>
            <a:endParaRPr lang="en-US" sz="2200" dirty="0">
              <a:effectLst>
                <a:outerShdw blurRad="38100" dist="38100" dir="2700000" algn="tl">
                  <a:srgbClr val="000000"/>
                </a:outerShdw>
              </a:effectLst>
            </a:endParaRPr>
          </a:p>
        </p:txBody>
      </p:sp>
      <p:graphicFrame>
        <p:nvGraphicFramePr>
          <p:cNvPr id="45" name="Group 184"/>
          <p:cNvGraphicFramePr>
            <a:graphicFrameLocks noGrp="1"/>
          </p:cNvGraphicFramePr>
          <p:nvPr/>
        </p:nvGraphicFramePr>
        <p:xfrm>
          <a:off x="762000" y="3837148"/>
          <a:ext cx="7848600" cy="647700"/>
        </p:xfrm>
        <a:graphic>
          <a:graphicData uri="http://schemas.openxmlformats.org/drawingml/2006/table">
            <a:tbl>
              <a:tblPr/>
              <a:tblGrid>
                <a:gridCol w="2615650"/>
                <a:gridCol w="2617299"/>
                <a:gridCol w="2615651"/>
              </a:tblGrid>
              <a:tr h="64770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Training Set</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Validation Set</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Test Set</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9" name="Rectangle 37"/>
          <p:cNvSpPr>
            <a:spLocks noChangeArrowheads="1"/>
          </p:cNvSpPr>
          <p:nvPr/>
        </p:nvSpPr>
        <p:spPr bwMode="auto">
          <a:xfrm>
            <a:off x="762000" y="396240"/>
            <a:ext cx="7848600" cy="17272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77" name="Rectangle 621"/>
          <p:cNvSpPr>
            <a:spLocks noChangeArrowheads="1"/>
          </p:cNvSpPr>
          <p:nvPr/>
        </p:nvSpPr>
        <p:spPr bwMode="auto">
          <a:xfrm>
            <a:off x="762000" y="2072640"/>
            <a:ext cx="7848600" cy="366712"/>
          </a:xfrm>
          <a:prstGeom prst="rect">
            <a:avLst/>
          </a:prstGeom>
          <a:noFill/>
          <a:ln w="9525">
            <a:noFill/>
            <a:miter lim="800000"/>
            <a:headEnd/>
            <a:tailEnd/>
          </a:ln>
        </p:spPr>
        <p:txBody>
          <a:bodyPr anchor="ctr">
            <a:prstTxWarp prst="textNoShape">
              <a:avLst/>
            </a:prstTxWarp>
            <a:spAutoFit/>
          </a:bodyPr>
          <a:lstStyle/>
          <a:p>
            <a:r>
              <a:rPr lang="en-US" sz="1600" b="0" dirty="0"/>
              <a:t>* A.H. </a:t>
            </a:r>
            <a:r>
              <a:rPr lang="en-US" sz="1600" b="0" dirty="0" err="1"/>
              <a:t>Wapstra</a:t>
            </a:r>
            <a:r>
              <a:rPr lang="en-US" sz="1600" b="0" dirty="0"/>
              <a:t>, G. Audi et al., </a:t>
            </a:r>
            <a:r>
              <a:rPr lang="en-US" sz="1600" b="0" dirty="0" err="1"/>
              <a:t>Nucl</a:t>
            </a:r>
            <a:r>
              <a:rPr lang="en-US" sz="1600" b="0" dirty="0"/>
              <a:t> Phys. A</a:t>
            </a:r>
            <a:r>
              <a:rPr lang="en-US" sz="1600" b="0" u="sng" dirty="0"/>
              <a:t>729</a:t>
            </a:r>
            <a:r>
              <a:rPr lang="en-US" sz="1600" b="0" dirty="0"/>
              <a:t> (2003) 337</a:t>
            </a:r>
            <a:r>
              <a:rPr lang="el-GR" dirty="0"/>
              <a:t> </a:t>
            </a:r>
          </a:p>
        </p:txBody>
      </p:sp>
      <p:graphicFrame>
        <p:nvGraphicFramePr>
          <p:cNvPr id="79" name="Group 586"/>
          <p:cNvGraphicFramePr>
            <a:graphicFrameLocks/>
          </p:cNvGraphicFramePr>
          <p:nvPr/>
        </p:nvGraphicFramePr>
        <p:xfrm>
          <a:off x="762000" y="4857115"/>
          <a:ext cx="7848600" cy="1273493"/>
        </p:xfrm>
        <a:graphic>
          <a:graphicData uri="http://schemas.openxmlformats.org/drawingml/2006/table">
            <a:tbl>
              <a:tblPr/>
              <a:tblGrid>
                <a:gridCol w="2016125"/>
                <a:gridCol w="1943100"/>
                <a:gridCol w="1944687"/>
                <a:gridCol w="1944688"/>
              </a:tblGrid>
              <a:tr h="633413">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n-US" sz="2000" b="1" i="0" u="none" strike="noStrike" cap="none" normalizeH="0" baseline="0" dirty="0" err="1">
                          <a:ln>
                            <a:noFill/>
                          </a:ln>
                          <a:solidFill>
                            <a:schemeClr val="tx1"/>
                          </a:solidFill>
                          <a:effectLst>
                            <a:outerShdw blurRad="38100" dist="38100" dir="2700000" algn="tl">
                              <a:srgbClr val="000000"/>
                            </a:outerShdw>
                          </a:effectLst>
                          <a:latin typeface="Arial" charset="0"/>
                        </a:rPr>
                        <a:t>NuSet</a:t>
                      </a:r>
                      <a:r>
                        <a:rPr kumimoji="0" lang="en-US" sz="2000" b="1" i="0" u="none" strike="noStrike" cap="none" normalizeH="0" baseline="0" dirty="0">
                          <a:ln>
                            <a:noFill/>
                          </a:ln>
                          <a:solidFill>
                            <a:schemeClr val="tx1"/>
                          </a:solidFill>
                          <a:effectLst>
                            <a:outerShdw blurRad="38100" dist="38100" dir="2700000" algn="tl">
                              <a:srgbClr val="000000"/>
                            </a:outerShdw>
                          </a:effectLst>
                          <a:latin typeface="Arial" charset="0"/>
                        </a:rPr>
                        <a:t>-B. Uniform</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rPr>
                        <a:t> Nuclides Distribution over Half-lives</a:t>
                      </a:r>
                      <a:endParaRPr kumimoji="0" lang="el-GR" sz="20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51752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All</a:t>
                      </a: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 Nuclides</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Training </a:t>
                      </a:r>
                      <a:r>
                        <a:rPr kumimoji="0" lang="el-GR"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Set</a:t>
                      </a: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 (60%)</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Validation </a:t>
                      </a:r>
                      <a:r>
                        <a:rPr kumimoji="0" lang="el-GR"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Set</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endParaRPr>
                    </a:p>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(20%)</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Test </a:t>
                      </a:r>
                      <a:r>
                        <a:rPr kumimoji="0" lang="el-GR"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Set</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endParaRPr>
                    </a:p>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(20%)</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0" name="Group 620"/>
          <p:cNvGraphicFramePr>
            <a:graphicFrameLocks/>
          </p:cNvGraphicFramePr>
          <p:nvPr/>
        </p:nvGraphicFramePr>
        <p:xfrm>
          <a:off x="762000" y="6187440"/>
          <a:ext cx="7848600" cy="365760"/>
        </p:xfrm>
        <a:graphic>
          <a:graphicData uri="http://schemas.openxmlformats.org/drawingml/2006/table">
            <a:tbl>
              <a:tblPr/>
              <a:tblGrid>
                <a:gridCol w="2016125"/>
                <a:gridCol w="1943100"/>
                <a:gridCol w="1944687"/>
                <a:gridCol w="1944688"/>
              </a:tblGrid>
              <a:tr h="287338">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latin typeface="Arial" charset="0"/>
                          <a:ea typeface="Arial" charset="0"/>
                          <a:cs typeface="Arial" charset="0"/>
                        </a:rPr>
                        <a:t>843</a:t>
                      </a:r>
                      <a:endParaRPr kumimoji="0" lang="el-GR" sz="1800" b="1"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latin typeface="Arial" charset="0"/>
                          <a:ea typeface="Arial" charset="0"/>
                          <a:cs typeface="Arial" charset="0"/>
                        </a:rPr>
                        <a:t>503</a:t>
                      </a:r>
                      <a:endParaRPr kumimoji="0" lang="el-GR" sz="1800" b="1"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a:ln>
                            <a:noFill/>
                          </a:ln>
                          <a:solidFill>
                            <a:schemeClr val="tx1"/>
                          </a:solidFill>
                          <a:effectLst/>
                          <a:latin typeface="Arial" charset="0"/>
                          <a:ea typeface="Arial" charset="0"/>
                          <a:cs typeface="Arial" charset="0"/>
                        </a:rPr>
                        <a:t>167</a:t>
                      </a:r>
                      <a:endParaRPr kumimoji="0" lang="el-GR" sz="1800" b="1"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latin typeface="Arial" charset="0"/>
                          <a:ea typeface="Arial" charset="0"/>
                          <a:cs typeface="Arial" charset="0"/>
                        </a:rPr>
                        <a:t>168</a:t>
                      </a:r>
                      <a:endParaRPr kumimoji="0" lang="el-GR" sz="1800" b="1"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set2.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1" cy="6858000"/>
          </a:xfrm>
          <a:prstGeom prst="rect">
            <a:avLst/>
          </a:prstGeom>
        </p:spPr>
      </p:pic>
      <p:pic>
        <p:nvPicPr>
          <p:cNvPr id="7" name="Picture 6" descr="nuseta.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4876800" y="3886200"/>
            <a:ext cx="3962400" cy="2188754"/>
          </a:xfrm>
          <a:prstGeom prst="rect">
            <a:avLst/>
          </a:prstGeom>
        </p:spPr>
      </p:pic>
      <p:cxnSp>
        <p:nvCxnSpPr>
          <p:cNvPr id="14" name="Straight Arrow Connector 13"/>
          <p:cNvCxnSpPr/>
          <p:nvPr/>
        </p:nvCxnSpPr>
        <p:spPr>
          <a:xfrm rot="10800000">
            <a:off x="5867400" y="3276600"/>
            <a:ext cx="1905000" cy="60960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pic>
        <p:nvPicPr>
          <p:cNvPr id="5" name="Picture 4" descr="Aurora.jpg"/>
          <p:cNvPicPr>
            <a:picLocks noChangeAspect="1"/>
          </p:cNvPicPr>
          <p:nvPr/>
        </p:nvPicPr>
        <p:blipFill>
          <a:blip r:embed="rId6"/>
          <a:stretch>
            <a:fillRect/>
          </a:stretch>
        </p:blipFill>
        <p:spPr>
          <a:xfrm>
            <a:off x="0" y="-5715000"/>
            <a:ext cx="9144000" cy="5715000"/>
          </a:xfrm>
          <a:prstGeom prst="rect">
            <a:avLst/>
          </a:prstGeom>
          <a:effectLst>
            <a:reflection blurRad="6350" stA="50000" endA="300" endPos="55000" dir="5400000" sy="-100000" algn="bl" rotWithShape="0"/>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3"/>
          <a:stretch>
            <a:fillRect/>
          </a:stretch>
        </p:blipFill>
        <p:spPr>
          <a:xfrm>
            <a:off x="0" y="-4800600"/>
            <a:ext cx="9144000" cy="5715000"/>
          </a:xfrm>
          <a:prstGeom prst="rect">
            <a:avLst/>
          </a:prstGeom>
          <a:effectLst>
            <a:reflection blurRad="6350" stA="50000" endA="300" endPos="55000" dir="5400000" sy="-100000" algn="bl" rotWithShape="0"/>
          </a:effectLst>
        </p:spPr>
      </p:pic>
      <p:sp>
        <p:nvSpPr>
          <p:cNvPr id="34" name="Rectangle 1170"/>
          <p:cNvSpPr>
            <a:spLocks noChangeArrowheads="1"/>
          </p:cNvSpPr>
          <p:nvPr/>
        </p:nvSpPr>
        <p:spPr bwMode="auto">
          <a:xfrm>
            <a:off x="533400" y="4855353"/>
            <a:ext cx="8208962" cy="1138237"/>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prstTxWarp prst="textNoShape">
              <a:avLst/>
            </a:prstTxWarp>
          </a:bodyPr>
          <a:lstStyle/>
          <a:p>
            <a:endParaRPr lang="en-US"/>
          </a:p>
        </p:txBody>
      </p:sp>
      <p:sp>
        <p:nvSpPr>
          <p:cNvPr id="5" name="Title 29"/>
          <p:cNvSpPr txBox="1">
            <a:spLocks/>
          </p:cNvSpPr>
          <p:nvPr/>
        </p:nvSpPr>
        <p:spPr>
          <a:xfrm>
            <a:off x="685800" y="-76200"/>
            <a:ext cx="77724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ANN Performance</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graphicFrame>
        <p:nvGraphicFramePr>
          <p:cNvPr id="14" name="Group 209"/>
          <p:cNvGraphicFramePr>
            <a:graphicFrameLocks noGrp="1"/>
          </p:cNvGraphicFramePr>
          <p:nvPr/>
        </p:nvGraphicFramePr>
        <p:xfrm>
          <a:off x="230187" y="2252662"/>
          <a:ext cx="2592388" cy="1228725"/>
        </p:xfrm>
        <a:graphic>
          <a:graphicData uri="http://schemas.openxmlformats.org/drawingml/2006/table">
            <a:tbl>
              <a:tblPr/>
              <a:tblGrid>
                <a:gridCol w="1368425"/>
                <a:gridCol w="1223963"/>
              </a:tblGrid>
              <a:tr h="4095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ea typeface="Tahoma" charset="0"/>
                          <a:cs typeface="Tahoma" charset="0"/>
                        </a:rPr>
                        <a:t>Learning</a:t>
                      </a:r>
                      <a:endParaRPr kumimoji="0" lang="el-GR" sz="2000" b="0" i="0" u="none" strike="noStrike" cap="none" normalizeH="0" baseline="0" dirty="0">
                        <a:ln>
                          <a:noFill/>
                        </a:ln>
                        <a:solidFill>
                          <a:schemeClr val="tx1"/>
                        </a:solidFill>
                        <a:effectLst/>
                        <a:latin typeface="Arial" charset="0"/>
                        <a:ea typeface="Tahoma" charset="0"/>
                        <a:cs typeface="Tahoma" charset="0"/>
                      </a:endParaRPr>
                    </a:p>
                  </a:txBody>
                  <a:tcPr anchor="ctr" horzOverflow="overflow">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2000" b="0" i="0" u="none" strike="noStrike" cap="none" normalizeH="0" baseline="0" dirty="0">
                          <a:ln>
                            <a:noFill/>
                          </a:ln>
                          <a:solidFill>
                            <a:schemeClr val="tx1"/>
                          </a:solidFill>
                          <a:effectLst/>
                          <a:latin typeface="Arial" charset="0"/>
                          <a:ea typeface="Tahoma" charset="0"/>
                          <a:cs typeface="Tahoma" charset="0"/>
                        </a:rPr>
                        <a:t>0.53</a:t>
                      </a:r>
                    </a:p>
                  </a:txBody>
                  <a:tcPr anchor="ctr" horzOverflow="overflow">
                    <a:lnL w="12700" cap="flat" cmpd="sng" algn="ctr">
                      <a:solidFill>
                        <a:srgbClr val="FFFFFF"/>
                      </a:solidFill>
                      <a:prstDash val="solid"/>
                      <a:round/>
                      <a:headEnd type="none" w="med" len="med"/>
                      <a:tailEnd type="none" w="med" len="med"/>
                    </a:lnL>
                    <a:lnR>
                      <a:noFill/>
                    </a:lnR>
                    <a:lnT>
                      <a:noFill/>
                    </a:lnT>
                    <a:lnB w="12700" cap="flat" cmpd="sng" algn="ctr">
                      <a:solidFill>
                        <a:srgbClr val="FFFFFF"/>
                      </a:solidFill>
                      <a:prstDash val="solid"/>
                      <a:round/>
                      <a:headEnd type="none" w="med" len="med"/>
                      <a:tailEnd type="none" w="med" len="med"/>
                    </a:lnB>
                    <a:lnTlToBr>
                      <a:noFill/>
                    </a:lnTlToBr>
                    <a:lnBlToTr>
                      <a:noFill/>
                    </a:lnBlToTr>
                    <a:solidFill>
                      <a:srgbClr val="DBCEF0"/>
                    </a:solidFill>
                  </a:tcPr>
                </a:tc>
              </a:tr>
              <a:tr h="4095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ea typeface="Tahoma" charset="0"/>
                          <a:cs typeface="Tahoma" charset="0"/>
                        </a:rPr>
                        <a:t>Validation</a:t>
                      </a:r>
                      <a:endParaRPr kumimoji="0" lang="el-GR" sz="2000" b="0" i="0" u="none" strike="noStrike" cap="none" normalizeH="0" baseline="0" dirty="0">
                        <a:ln>
                          <a:noFill/>
                        </a:ln>
                        <a:solidFill>
                          <a:schemeClr val="tx1"/>
                        </a:solidFill>
                        <a:effectLst/>
                        <a:latin typeface="Arial" charset="0"/>
                        <a:ea typeface="Tahoma" charset="0"/>
                        <a:cs typeface="Tahoma" charset="0"/>
                      </a:endParaRPr>
                    </a:p>
                  </a:txBody>
                  <a:tcPr anchor="ctr"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AAB5C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2000" b="0" i="0" u="none" strike="noStrike" cap="none" normalizeH="0" baseline="0" dirty="0">
                          <a:ln>
                            <a:noFill/>
                          </a:ln>
                          <a:solidFill>
                            <a:schemeClr val="tx1"/>
                          </a:solidFill>
                          <a:effectLst/>
                          <a:latin typeface="Arial" charset="0"/>
                          <a:ea typeface="Tahoma" charset="0"/>
                          <a:cs typeface="Tahoma" charset="0"/>
                        </a:rPr>
                        <a:t>0.60</a:t>
                      </a:r>
                    </a:p>
                  </a:txBody>
                  <a:tcPr anchor="ctr"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BCEF0"/>
                    </a:solidFill>
                  </a:tcPr>
                </a:tc>
              </a:tr>
              <a:tr h="4095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ea typeface="Tahoma" charset="0"/>
                          <a:cs typeface="Tahoma" charset="0"/>
                        </a:rPr>
                        <a:t>Test</a:t>
                      </a:r>
                      <a:endParaRPr kumimoji="0" lang="el-GR" sz="2000" b="0" i="0" u="none" strike="noStrike" cap="none" normalizeH="0" baseline="0" dirty="0">
                        <a:ln>
                          <a:noFill/>
                        </a:ln>
                        <a:solidFill>
                          <a:schemeClr val="tx1"/>
                        </a:solidFill>
                        <a:effectLst/>
                        <a:latin typeface="Arial" charset="0"/>
                        <a:ea typeface="Tahoma" charset="0"/>
                        <a:cs typeface="Tahoma" charset="0"/>
                      </a:endParaRPr>
                    </a:p>
                  </a:txBody>
                  <a:tcPr anchor="ctr" horzOverflow="overflow">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a:noFill/>
                    </a:lnTlToBr>
                    <a:lnBlToTr>
                      <a:noFill/>
                    </a:lnBlToTr>
                    <a:solidFill>
                      <a:srgbClr val="AAB5C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2000" b="0" i="0" u="none" strike="noStrike" cap="none" normalizeH="0" baseline="0" dirty="0">
                          <a:ln>
                            <a:noFill/>
                          </a:ln>
                          <a:solidFill>
                            <a:schemeClr val="tx1"/>
                          </a:solidFill>
                          <a:effectLst/>
                          <a:latin typeface="Arial" charset="0"/>
                          <a:ea typeface="Tahoma" charset="0"/>
                          <a:cs typeface="Tahoma" charset="0"/>
                        </a:rPr>
                        <a:t>0.65</a:t>
                      </a:r>
                    </a:p>
                  </a:txBody>
                  <a:tcPr anchor="ctr" horzOverflow="overflow">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lnTlToBr>
                      <a:noFill/>
                    </a:lnTlToBr>
                    <a:lnBlToTr>
                      <a:noFill/>
                    </a:lnBlToTr>
                    <a:solidFill>
                      <a:srgbClr val="DBCEF0"/>
                    </a:solidFill>
                  </a:tcPr>
                </a:tc>
              </a:tr>
            </a:tbl>
          </a:graphicData>
        </a:graphic>
      </p:graphicFrame>
      <p:graphicFrame>
        <p:nvGraphicFramePr>
          <p:cNvPr id="16" name="Group 212"/>
          <p:cNvGraphicFramePr>
            <a:graphicFrameLocks noGrp="1"/>
          </p:cNvGraphicFramePr>
          <p:nvPr/>
        </p:nvGraphicFramePr>
        <p:xfrm>
          <a:off x="230187" y="3621087"/>
          <a:ext cx="2592388" cy="409575"/>
        </p:xfrm>
        <a:graphic>
          <a:graphicData uri="http://schemas.openxmlformats.org/drawingml/2006/table">
            <a:tbl>
              <a:tblPr/>
              <a:tblGrid>
                <a:gridCol w="1368425"/>
                <a:gridCol w="1223963"/>
              </a:tblGrid>
              <a:tr h="4095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ea typeface="Tahoma" charset="0"/>
                          <a:cs typeface="Tahoma" charset="0"/>
                        </a:rPr>
                        <a:t>Overall</a:t>
                      </a:r>
                      <a:endParaRPr kumimoji="0" lang="el-GR" sz="2000" b="1" i="0" u="none" strike="noStrike" cap="none" normalizeH="0" baseline="0" dirty="0">
                        <a:ln>
                          <a:noFill/>
                        </a:ln>
                        <a:solidFill>
                          <a:schemeClr val="tx1"/>
                        </a:solidFill>
                        <a:effectLst/>
                        <a:latin typeface="Arial" charset="0"/>
                        <a:ea typeface="Tahoma" charset="0"/>
                        <a:cs typeface="Tahoma" charset="0"/>
                      </a:endParaRPr>
                    </a:p>
                  </a:txBody>
                  <a:tcPr anchor="ctr" horzOverflow="overflow">
                    <a:lnL>
                      <a:noFill/>
                    </a:lnL>
                    <a:lnR w="12700" cap="flat" cmpd="sng" algn="ctr">
                      <a:solidFill>
                        <a:srgbClr val="FFFFFF"/>
                      </a:solidFill>
                      <a:prstDash val="solid"/>
                      <a:round/>
                      <a:headEnd type="none" w="med" len="med"/>
                      <a:tailEnd type="none" w="med" len="med"/>
                    </a:lnR>
                    <a:lnT>
                      <a:noFill/>
                    </a:lnT>
                    <a:lnB>
                      <a:noFill/>
                    </a:lnB>
                    <a:lnTlToBr>
                      <a:noFill/>
                    </a:lnTlToBr>
                    <a:lnBlToTr>
                      <a:noFill/>
                    </a:lnBlToTr>
                    <a:solidFill>
                      <a:srgbClr val="946CD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2000" b="1" i="0" u="none" strike="noStrike" cap="none" normalizeH="0" baseline="0" dirty="0">
                          <a:ln>
                            <a:noFill/>
                          </a:ln>
                          <a:solidFill>
                            <a:schemeClr val="tx1"/>
                          </a:solidFill>
                          <a:effectLst/>
                          <a:latin typeface="Arial" charset="0"/>
                          <a:ea typeface="Tahoma" charset="0"/>
                          <a:cs typeface="Tahoma" charset="0"/>
                        </a:rPr>
                        <a:t>0.57</a:t>
                      </a:r>
                    </a:p>
                  </a:txBody>
                  <a:tcPr anchor="ctr" horzOverflow="overflow">
                    <a:lnL w="12700" cap="flat" cmpd="sng" algn="ctr">
                      <a:solidFill>
                        <a:srgbClr val="FFFFFF"/>
                      </a:solidFill>
                      <a:prstDash val="solid"/>
                      <a:round/>
                      <a:headEnd type="none" w="med" len="med"/>
                      <a:tailEnd type="none" w="med" len="med"/>
                    </a:lnL>
                    <a:lnR>
                      <a:noFill/>
                    </a:lnR>
                    <a:lnT>
                      <a:noFill/>
                    </a:lnT>
                    <a:lnB>
                      <a:noFill/>
                    </a:lnB>
                    <a:lnTlToBr>
                      <a:noFill/>
                    </a:lnTlToBr>
                    <a:lnBlToTr>
                      <a:noFill/>
                    </a:lnBlToTr>
                    <a:solidFill>
                      <a:srgbClr val="DBCEF0"/>
                    </a:solidFill>
                  </a:tcPr>
                </a:tc>
              </a:tr>
            </a:tbl>
          </a:graphicData>
        </a:graphic>
      </p:graphicFrame>
      <p:graphicFrame>
        <p:nvGraphicFramePr>
          <p:cNvPr id="17" name="Group 269"/>
          <p:cNvGraphicFramePr>
            <a:graphicFrameLocks noGrp="1"/>
          </p:cNvGraphicFramePr>
          <p:nvPr/>
        </p:nvGraphicFramePr>
        <p:xfrm>
          <a:off x="230187" y="1604962"/>
          <a:ext cx="2592388" cy="504825"/>
        </p:xfrm>
        <a:graphic>
          <a:graphicData uri="http://schemas.openxmlformats.org/drawingml/2006/table">
            <a:tbl>
              <a:tblPr/>
              <a:tblGrid>
                <a:gridCol w="1368425"/>
                <a:gridCol w="1223963"/>
              </a:tblGrid>
              <a:tr h="50482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rPr>
                        <a:t>Set</a:t>
                      </a:r>
                      <a:endParaRPr kumimoji="0" lang="el-GR" sz="20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endParaRPr>
                    </a:p>
                  </a:txBody>
                  <a:tcPr anchor="ctr" horzOverflow="overflow">
                    <a:lnL>
                      <a:noFill/>
                    </a:lnL>
                    <a:lnR w="12700" cap="flat" cmpd="sng" algn="ctr">
                      <a:solidFill>
                        <a:srgbClr val="FFFFFF"/>
                      </a:solidFill>
                      <a:prstDash val="solid"/>
                      <a:round/>
                      <a:headEnd type="none" w="med" len="med"/>
                      <a:tailEnd type="none" w="med" len="med"/>
                    </a:lnR>
                    <a:lnT>
                      <a:noFill/>
                    </a:lnT>
                    <a:lnB>
                      <a:noFill/>
                    </a:lnB>
                    <a:lnTlToBr>
                      <a:noFill/>
                    </a:lnTlToBr>
                    <a:lnBlToTr>
                      <a:noFill/>
                    </a:lnBlToTr>
                    <a:solidFill>
                      <a:schemeClr val="accent6">
                        <a:lumMod val="60000"/>
                        <a:lumOff val="40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rPr>
                        <a:t>RMSE</a:t>
                      </a:r>
                      <a:endParaRPr kumimoji="0" lang="el-GR" sz="2000" b="1" i="0" u="none" strike="noStrike" cap="none" normalizeH="0" baseline="0" dirty="0">
                        <a:ln>
                          <a:noFill/>
                        </a:ln>
                        <a:solidFill>
                          <a:schemeClr val="tx1"/>
                        </a:solidFill>
                        <a:effectLst>
                          <a:outerShdw blurRad="38100" dist="38100" dir="2700000" algn="tl">
                            <a:srgbClr val="000000"/>
                          </a:outerShdw>
                        </a:effectLst>
                        <a:latin typeface="Arial" charset="0"/>
                        <a:ea typeface="Tahoma" charset="0"/>
                        <a:cs typeface="Tahoma" charset="0"/>
                      </a:endParaRPr>
                    </a:p>
                  </a:txBody>
                  <a:tcPr anchor="ctr" horzOverflow="overflow">
                    <a:lnL w="12700" cap="flat" cmpd="sng" algn="ctr">
                      <a:solidFill>
                        <a:srgbClr val="FFFFFF"/>
                      </a:solidFill>
                      <a:prstDash val="solid"/>
                      <a:round/>
                      <a:headEnd type="none" w="med" len="med"/>
                      <a:tailEnd type="none" w="med" len="med"/>
                    </a:lnL>
                    <a:lnR>
                      <a:noFill/>
                    </a:lnR>
                    <a:lnT>
                      <a:noFill/>
                    </a:lnT>
                    <a:lnB>
                      <a:noFill/>
                    </a:lnB>
                    <a:lnTlToBr>
                      <a:noFill/>
                    </a:lnTlToBr>
                    <a:lnBlToTr>
                      <a:noFill/>
                    </a:lnBlToTr>
                    <a:solidFill>
                      <a:srgbClr val="946CD1"/>
                    </a:solidFill>
                  </a:tcPr>
                </a:tc>
              </a:tr>
            </a:tbl>
          </a:graphicData>
        </a:graphic>
      </p:graphicFrame>
      <p:pic>
        <p:nvPicPr>
          <p:cNvPr id="18" name="Picture 332"/>
          <p:cNvPicPr>
            <a:picLocks noChangeAspect="1" noChangeArrowheads="1"/>
          </p:cNvPicPr>
          <p:nvPr/>
        </p:nvPicPr>
        <p:blipFill>
          <a:blip r:embed="rId4"/>
          <a:srcRect/>
          <a:stretch>
            <a:fillRect/>
          </a:stretch>
        </p:blipFill>
        <p:spPr bwMode="auto">
          <a:xfrm>
            <a:off x="230187" y="4147111"/>
            <a:ext cx="2636311" cy="540434"/>
          </a:xfrm>
          <a:prstGeom prst="rect">
            <a:avLst/>
          </a:prstGeom>
          <a:noFill/>
          <a:ln w="9525">
            <a:noFill/>
            <a:miter lim="800000"/>
            <a:headEnd/>
            <a:tailEnd/>
          </a:ln>
        </p:spPr>
      </p:pic>
      <p:sp>
        <p:nvSpPr>
          <p:cNvPr id="44" name="Line 693"/>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5" name="Line 697"/>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7" name="Line 2144"/>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8" name="Line 2147"/>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0" name="Line 2199"/>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1" name="Line 2202"/>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3" name="Line 2254"/>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4" name="Line 2257"/>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6" name="Line 2603"/>
          <p:cNvSpPr>
            <a:spLocks noChangeShapeType="1"/>
          </p:cNvSpPr>
          <p:nvPr/>
        </p:nvSpPr>
        <p:spPr bwMode="auto">
          <a:xfrm>
            <a:off x="4651375" y="38100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7" name="Line 2605"/>
          <p:cNvSpPr>
            <a:spLocks noChangeShapeType="1"/>
          </p:cNvSpPr>
          <p:nvPr/>
        </p:nvSpPr>
        <p:spPr bwMode="auto">
          <a:xfrm>
            <a:off x="4651375" y="381000"/>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59" name="Line 2660"/>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60" name="Line 2663"/>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62" name="Line 2726"/>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63" name="Line 2729"/>
          <p:cNvSpPr>
            <a:spLocks noChangeShapeType="1"/>
          </p:cNvSpPr>
          <p:nvPr/>
        </p:nvSpPr>
        <p:spPr bwMode="auto">
          <a:xfrm>
            <a:off x="4225925" y="747712"/>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40" name="TextBox 39"/>
          <p:cNvSpPr txBox="1"/>
          <p:nvPr/>
        </p:nvSpPr>
        <p:spPr>
          <a:xfrm>
            <a:off x="0" y="6537811"/>
            <a:ext cx="9144000" cy="33855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 J. </a:t>
            </a:r>
            <a:r>
              <a:rPr lang="en-US"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Costiris</a:t>
            </a: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E. </a:t>
            </a:r>
            <a:r>
              <a:rPr lang="en-US"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Mavrommatis</a:t>
            </a: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K. A. </a:t>
            </a:r>
            <a:r>
              <a:rPr lang="en-US"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Gernoth</a:t>
            </a: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and J. W. Clark, Phys. Rev. C80, 044332 (2009)</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aphicFrame>
        <p:nvGraphicFramePr>
          <p:cNvPr id="30" name="Group 2062"/>
          <p:cNvGraphicFramePr>
            <a:graphicFrameLocks/>
          </p:cNvGraphicFramePr>
          <p:nvPr/>
        </p:nvGraphicFramePr>
        <p:xfrm>
          <a:off x="3058325" y="1615289"/>
          <a:ext cx="5927725" cy="2919414"/>
        </p:xfrm>
        <a:graphic>
          <a:graphicData uri="http://schemas.openxmlformats.org/drawingml/2006/table">
            <a:tbl>
              <a:tblPr>
                <a:effectLst>
                  <a:outerShdw blurRad="50800" dist="38100" algn="r">
                    <a:srgbClr val="000000">
                      <a:alpha val="43000"/>
                    </a:srgbClr>
                  </a:outerShdw>
                </a:effectLst>
              </a:tblPr>
              <a:tblGrid>
                <a:gridCol w="576262"/>
                <a:gridCol w="793750"/>
                <a:gridCol w="760413"/>
                <a:gridCol w="758825"/>
                <a:gridCol w="760412"/>
                <a:gridCol w="758825"/>
                <a:gridCol w="760413"/>
                <a:gridCol w="758825"/>
              </a:tblGrid>
              <a:tr h="346075">
                <a:tc rowSpan="2">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 fact</a:t>
                      </a:r>
                      <a:endParaRPr kumimoji="0" lang="en-US" sz="14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endParaRPr>
                    </a:p>
                    <a:p>
                      <a:pPr marL="342900" marR="0" lvl="0" indent="-342900" algn="ctr" defTabSz="914400" rtl="0" eaLnBrk="1" fontAlgn="ctr" latinLnBrk="0" hangingPunct="1">
                        <a:lnSpc>
                          <a:spcPct val="100000"/>
                        </a:lnSpc>
                        <a:spcBef>
                          <a:spcPct val="0"/>
                        </a:spcBef>
                        <a:spcAft>
                          <a:spcPct val="0"/>
                        </a:spcAft>
                        <a:buClrTx/>
                        <a:buSzTx/>
                        <a:buFontTx/>
                        <a:buNone/>
                        <a:tabLst/>
                      </a:pPr>
                      <a:endParaRPr kumimoji="0" lang="el-GR" sz="14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89DE0"/>
                    </a:solidFill>
                  </a:tcPr>
                </a:tc>
                <a:tc rowSpan="2">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 T</a:t>
                      </a:r>
                      <a:r>
                        <a:rPr kumimoji="0" lang="el-GR" sz="1600" b="1" i="0" u="none" strike="noStrike" cap="none" normalizeH="0" baseline="-30000" dirty="0">
                          <a:ln>
                            <a:noFill/>
                          </a:ln>
                          <a:solidFill>
                            <a:schemeClr val="tx1"/>
                          </a:solidFill>
                          <a:effectLst>
                            <a:outerShdw blurRad="38100" dist="38100" dir="2700000" algn="tl">
                              <a:srgbClr val="000000"/>
                            </a:outerShdw>
                          </a:effectLst>
                          <a:latin typeface="Arial" charset="0"/>
                          <a:ea typeface="Arial" charset="0"/>
                          <a:cs typeface="Arial" charset="0"/>
                        </a:rPr>
                        <a:t>1/2</a:t>
                      </a:r>
                      <a:endParaRPr kumimoji="0" lang="en-US" sz="1600" b="1" i="0" u="none" strike="noStrike" cap="none" normalizeH="0" baseline="-30000" dirty="0">
                        <a:ln>
                          <a:noFill/>
                        </a:ln>
                        <a:solidFill>
                          <a:schemeClr val="tx1"/>
                        </a:solidFill>
                        <a:effectLst>
                          <a:outerShdw blurRad="38100" dist="38100" dir="2700000" algn="tl">
                            <a:srgbClr val="000000"/>
                          </a:outerShdw>
                        </a:effectLst>
                        <a:latin typeface="Arial" charset="0"/>
                        <a:ea typeface="Arial" charset="0"/>
                        <a:cs typeface="Arial" charset="0"/>
                      </a:endParaRP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Exp</a:t>
                      </a:r>
                      <a:endParaRPr kumimoji="0" lang="en-US"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endParaRP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(s)</a:t>
                      </a:r>
                      <a:endParaRPr kumimoji="0" lang="el-GR" sz="16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gridSpan="3">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Overall Mode</a:t>
                      </a:r>
                      <a:endParaRPr kumimoji="0" lang="el-GR" sz="16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hMerge="1">
                  <a:txBody>
                    <a:bodyPr/>
                    <a:lstStyle/>
                    <a:p>
                      <a:endParaRPr lang="en-US"/>
                    </a:p>
                  </a:txBody>
                  <a:tcPr/>
                </a:tc>
                <a:tc hMerge="1">
                  <a:txBody>
                    <a:bodyPr/>
                    <a:lstStyle/>
                    <a:p>
                      <a:endParaRPr lang="en-US"/>
                    </a:p>
                  </a:txBody>
                  <a:tcPr/>
                </a:tc>
                <a:tc gridSpan="3">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NBSC+pnQRPA</a:t>
                      </a: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89DE0"/>
                    </a:solidFill>
                  </a:tcPr>
                </a:tc>
                <a:tc hMerge="1">
                  <a:txBody>
                    <a:bodyPr/>
                    <a:lstStyle/>
                    <a:p>
                      <a:endParaRPr lang="en-US"/>
                    </a:p>
                  </a:txBody>
                  <a:tcPr/>
                </a:tc>
                <a:tc hMerge="1">
                  <a:txBody>
                    <a:bodyPr/>
                    <a:lstStyle/>
                    <a:p>
                      <a:endParaRPr lang="en-US"/>
                    </a:p>
                  </a:txBody>
                  <a:tcPr/>
                </a:tc>
              </a:tr>
              <a:tr h="493713">
                <a:tc vMerge="1">
                  <a:txBody>
                    <a:bodyPr/>
                    <a:lstStyle/>
                    <a:p>
                      <a:endParaRPr lang="en-US"/>
                    </a:p>
                  </a:txBody>
                  <a:tcPr/>
                </a:tc>
                <a:tc vMerge="1">
                  <a:txBody>
                    <a:bodyPr/>
                    <a:lstStyle/>
                    <a:p>
                      <a:endParaRPr lang="en-US"/>
                    </a:p>
                  </a:txBody>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m(%)</a:t>
                      </a:r>
                      <a:endParaRPr kumimoji="0" lang="el-GR" sz="16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&lt;x&gt;</a:t>
                      </a:r>
                      <a:r>
                        <a:rPr kumimoji="0" lang="en-US" sz="1600" b="1" i="0" u="none" strike="noStrike" cap="none" normalizeH="0" baseline="-25000" dirty="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dirty="0">
                        <a:ln>
                          <a:noFill/>
                        </a:ln>
                        <a:solidFill>
                          <a:schemeClr val="tx1"/>
                        </a:solidFill>
                        <a:effectLst>
                          <a:outerShdw blurRad="38100" dist="38100" dir="2700000" algn="tl">
                            <a:srgbClr val="000000"/>
                          </a:outerShdw>
                        </a:effectLst>
                        <a:latin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σ</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m(%)</a:t>
                      </a:r>
                      <a:endParaRPr kumimoji="0" lang="el-GR" sz="16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&lt;x&gt;</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σ</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46075">
                <a:tc rowSpan="3">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&lt;10</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 </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 </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accent6">
                        <a:lumMod val="20000"/>
                        <a:lumOff val="80000"/>
                      </a:schemeClr>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&lt;</a:t>
                      </a:r>
                      <a:r>
                        <a:rPr kumimoji="0" lang="el-GR" sz="16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10</a:t>
                      </a:r>
                      <a:r>
                        <a:rPr kumimoji="0" lang="el-GR" sz="1600" b="1" i="0" u="none" strike="noStrike" cap="none" normalizeH="0" baseline="30000" dirty="0" smtClean="0">
                          <a:ln>
                            <a:noFill/>
                          </a:ln>
                          <a:solidFill>
                            <a:schemeClr val="tx1"/>
                          </a:solidFill>
                          <a:effectLst>
                            <a:outerShdw blurRad="38100" dist="38100" dir="2700000" algn="tl">
                              <a:srgbClr val="000000"/>
                            </a:outerShdw>
                          </a:effectLst>
                          <a:latin typeface="Arial" charset="0"/>
                          <a:ea typeface="Arial" charset="0"/>
                          <a:cs typeface="Arial" charset="0"/>
                        </a:rPr>
                        <a:t>6</a:t>
                      </a:r>
                      <a:endParaRPr kumimoji="0" lang="el-GR" sz="1600" b="1" i="0" u="none" strike="noStrike" cap="none" normalizeH="0" baseline="30000" dirty="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Arial" charset="0"/>
                          <a:ea typeface="Arial" charset="0"/>
                          <a:cs typeface="Arial" charset="0"/>
                        </a:rPr>
                        <a:t>90.5</a:t>
                      </a:r>
                      <a:endParaRPr kumimoji="0" lang="el-GR" sz="1600" b="0" i="0" u="none" strike="noStrike" cap="none" normalizeH="0" baseline="0" dirty="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Arial" charset="0"/>
                          <a:ea typeface="Arial" charset="0"/>
                          <a:cs typeface="Arial" charset="0"/>
                        </a:rPr>
                        <a:t>2.46</a:t>
                      </a:r>
                      <a:endParaRPr kumimoji="0" lang="el-GR" sz="1600" b="0" i="0" u="none" strike="noStrike" cap="none" normalizeH="0" baseline="0" dirty="0">
                        <a:ln>
                          <a:noFill/>
                        </a:ln>
                        <a:solidFill>
                          <a:schemeClr val="tx1"/>
                        </a:solidFill>
                        <a:effectLst/>
                        <a:latin typeface="Arial" charset="0"/>
                      </a:endParaRP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1.72</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76.7</a:t>
                      </a:r>
                    </a:p>
                  </a:txBody>
                  <a:tcPr anchor="b"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3.00</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r>
              <a:tr h="347663">
                <a:tc vMerge="1">
                  <a:txBody>
                    <a:bodyPr/>
                    <a:lstStyle/>
                    <a:p>
                      <a:endParaRPr lang="en-US"/>
                    </a:p>
                  </a:txBody>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&lt;60</a:t>
                      </a:r>
                      <a:endPar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96.5</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Arial" charset="0"/>
                          <a:ea typeface="Arial" charset="0"/>
                          <a:cs typeface="Arial" charset="0"/>
                        </a:rPr>
                        <a:t>2.21</a:t>
                      </a:r>
                      <a:endParaRPr kumimoji="0" lang="el-GR" sz="1600" b="0" i="0" u="none" strike="noStrike" cap="none" normalizeH="0" baseline="0" dirty="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Arial" charset="0"/>
                          <a:ea typeface="Arial" charset="0"/>
                          <a:cs typeface="Arial" charset="0"/>
                        </a:rPr>
                        <a:t>1.52</a:t>
                      </a:r>
                      <a:endParaRPr kumimoji="0" lang="el-GR" sz="1600" b="0" i="0" u="none" strike="noStrike" cap="none" normalizeH="0" baseline="0" dirty="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87.2</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2.81</a:t>
                      </a:r>
                    </a:p>
                  </a:txBody>
                  <a:tcPr anchor="b" horzOverflow="overflow">
                    <a:lnL>
                      <a:noFill/>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r>
              <a:tr h="346075">
                <a:tc vMerge="1">
                  <a:txBody>
                    <a:bodyPr/>
                    <a:lstStyle/>
                    <a:p>
                      <a:endParaRPr lang="en-US"/>
                    </a:p>
                  </a:txBody>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97.6</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2.1</a:t>
                      </a:r>
                      <a:r>
                        <a:rPr kumimoji="0" lang="en-US" sz="1600" b="0" i="0" u="none" strike="noStrike" cap="none" normalizeH="0" baseline="0">
                          <a:ln>
                            <a:noFill/>
                          </a:ln>
                          <a:solidFill>
                            <a:schemeClr val="tx1"/>
                          </a:solidFill>
                          <a:effectLst/>
                          <a:latin typeface="Arial" charset="0"/>
                          <a:ea typeface="Arial" charset="0"/>
                          <a:cs typeface="Arial" charset="0"/>
                        </a:rPr>
                        <a:t>0</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Arial" charset="0"/>
                          <a:ea typeface="Arial" charset="0"/>
                          <a:cs typeface="Arial" charset="0"/>
                        </a:rPr>
                        <a:t>1.39</a:t>
                      </a:r>
                      <a:endParaRPr kumimoji="0" lang="el-GR" sz="1600" b="0" i="0" u="none" strike="noStrike" cap="none" normalizeH="0" baseline="0" dirty="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95.7</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2.64</a:t>
                      </a:r>
                    </a:p>
                  </a:txBody>
                  <a:tcPr anchor="b" horzOverflow="overflow">
                    <a:lnL>
                      <a:noFill/>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a:t>
                      </a: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r>
              <a:tr h="346075">
                <a:tc rowSpan="3">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&lt;</a:t>
                      </a:r>
                      <a:r>
                        <a:rPr kumimoji="0" lang="en-US"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2</a:t>
                      </a: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endParaRPr kumimoji="0" lang="en-US"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endPar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&lt;</a:t>
                      </a:r>
                      <a:r>
                        <a:rPr kumimoji="0" lang="el-GR" sz="1600" b="1" i="0" u="none" strike="noStrike" cap="none" normalizeH="0" baseline="0" dirty="0" smtClean="0">
                          <a:ln>
                            <a:noFill/>
                          </a:ln>
                          <a:solidFill>
                            <a:schemeClr val="tx1"/>
                          </a:solidFill>
                          <a:effectLst>
                            <a:outerShdw blurRad="38100" dist="38100" dir="2700000" algn="tl">
                              <a:srgbClr val="000000"/>
                            </a:outerShdw>
                          </a:effectLst>
                          <a:latin typeface="Arial" charset="0"/>
                          <a:ea typeface="Arial" charset="0"/>
                          <a:cs typeface="Arial" charset="0"/>
                        </a:rPr>
                        <a:t>10</a:t>
                      </a:r>
                      <a:r>
                        <a:rPr kumimoji="0" lang="el-GR" sz="1600" b="1" i="0" u="none" strike="noStrike" cap="none" normalizeH="0" baseline="30000" dirty="0" smtClean="0">
                          <a:ln>
                            <a:noFill/>
                          </a:ln>
                          <a:solidFill>
                            <a:schemeClr val="tx1"/>
                          </a:solidFill>
                          <a:effectLst>
                            <a:outerShdw blurRad="38100" dist="38100" dir="2700000" algn="tl">
                              <a:srgbClr val="000000"/>
                            </a:outerShdw>
                          </a:effectLst>
                          <a:latin typeface="Arial" charset="0"/>
                          <a:ea typeface="Arial" charset="0"/>
                          <a:cs typeface="Arial" charset="0"/>
                        </a:rPr>
                        <a:t>6</a:t>
                      </a:r>
                      <a:endParaRPr kumimoji="0" lang="el-GR" sz="1600" b="1" i="0" u="none" strike="noStrike" cap="none" normalizeH="0" baseline="30000" dirty="0">
                        <a:ln>
                          <a:noFill/>
                        </a:ln>
                        <a:solidFill>
                          <a:schemeClr val="tx1"/>
                        </a:solidFill>
                        <a:effectLst>
                          <a:outerShdw blurRad="38100" dist="38100" dir="2700000" algn="tl">
                            <a:srgbClr val="000000"/>
                          </a:outerShdw>
                        </a:effectLst>
                        <a:latin typeface="Arial" charset="0"/>
                        <a:ea typeface="Arial"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53.5</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1.41</a:t>
                      </a:r>
                    </a:p>
                  </a:txBody>
                  <a:tcPr anchor="b" horzOverflow="overflow">
                    <a:lnL>
                      <a:noFill/>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0.27</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33.8</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1.43</a:t>
                      </a:r>
                    </a:p>
                  </a:txBody>
                  <a:tcPr anchor="b" horzOverflow="overflow">
                    <a:lnL>
                      <a:noFill/>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a:t>
                      </a: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r>
              <a:tr h="347663">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&lt;60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60.6</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1.41</a:t>
                      </a:r>
                    </a:p>
                  </a:txBody>
                  <a:tcPr anchor="b" horzOverflow="overflow">
                    <a:lnL>
                      <a:noFill/>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0.27</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42.0</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1.41</a:t>
                      </a:r>
                    </a:p>
                  </a:txBody>
                  <a:tcPr anchor="b" horzOverflow="overflow">
                    <a:lnL>
                      <a:noFill/>
                    </a:lnL>
                    <a:lnR>
                      <a:noFill/>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gradFill flip="none" rotWithShape="1">
                      <a:gsLst>
                        <a:gs pos="0">
                          <a:schemeClr val="accent6">
                            <a:lumMod val="20000"/>
                            <a:lumOff val="80000"/>
                          </a:schemeClr>
                        </a:gs>
                        <a:gs pos="100000">
                          <a:srgbClr val="FFFFFF"/>
                        </a:gs>
                      </a:gsLst>
                      <a:lin ang="0" scaled="1"/>
                      <a:tileRect/>
                    </a:gradFill>
                  </a:tcPr>
                </a:tc>
              </a:tr>
              <a:tr h="346075">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ea typeface="Arial" charset="0"/>
                          <a:cs typeface="Arial" charset="0"/>
                        </a:rPr>
                        <a:t>&lt;1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61.9</a:t>
                      </a:r>
                    </a:p>
                  </a:txBody>
                  <a:tcPr anchor="b" horzOverflow="overflow">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1.41</a:t>
                      </a: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0.26</a:t>
                      </a:r>
                    </a:p>
                  </a:txBody>
                  <a:tcPr anchor="b" horzOverflow="overflow">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50.7</a:t>
                      </a:r>
                    </a:p>
                  </a:txBody>
                  <a:tcPr anchor="b" horzOverflow="overflow">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1.43</a:t>
                      </a: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6">
                            <a:lumMod val="20000"/>
                            <a:lumOff val="80000"/>
                          </a:schemeClr>
                        </a:gs>
                        <a:gs pos="100000">
                          <a:srgbClr val="FFFFFF"/>
                        </a:gs>
                      </a:gsLst>
                      <a:lin ang="0" scaled="1"/>
                      <a:tileRect/>
                    </a:gra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a:t>
                      </a: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6">
                            <a:lumMod val="20000"/>
                            <a:lumOff val="80000"/>
                          </a:schemeClr>
                        </a:gs>
                        <a:gs pos="100000">
                          <a:srgbClr val="FFFFFF"/>
                        </a:gs>
                      </a:gsLst>
                      <a:lin ang="0" scaled="1"/>
                      <a:tileRect/>
                    </a:gradFill>
                  </a:tcPr>
                </a:tc>
              </a:tr>
            </a:tbl>
          </a:graphicData>
        </a:graphic>
      </p:graphicFrame>
      <p:graphicFrame>
        <p:nvGraphicFramePr>
          <p:cNvPr id="48130" name="Object 1164"/>
          <p:cNvGraphicFramePr>
            <a:graphicFrameLocks noChangeAspect="1"/>
          </p:cNvGraphicFramePr>
          <p:nvPr/>
        </p:nvGraphicFramePr>
        <p:xfrm>
          <a:off x="596900" y="5035550"/>
          <a:ext cx="1425575" cy="781050"/>
        </p:xfrm>
        <a:graphic>
          <a:graphicData uri="http://schemas.openxmlformats.org/presentationml/2006/ole">
            <p:oleObj spid="_x0000_s48130" name="Equation" r:id="rId5" imgW="812520" imgH="406080" progId="">
              <p:embed/>
            </p:oleObj>
          </a:graphicData>
        </a:graphic>
      </p:graphicFrame>
      <p:graphicFrame>
        <p:nvGraphicFramePr>
          <p:cNvPr id="48131" name="Object 1166"/>
          <p:cNvGraphicFramePr>
            <a:graphicFrameLocks noChangeAspect="1"/>
          </p:cNvGraphicFramePr>
          <p:nvPr/>
        </p:nvGraphicFramePr>
        <p:xfrm>
          <a:off x="2181225" y="4881562"/>
          <a:ext cx="4276725" cy="1001713"/>
        </p:xfrm>
        <a:graphic>
          <a:graphicData uri="http://schemas.openxmlformats.org/presentationml/2006/ole">
            <p:oleObj spid="_x0000_s48131" name="Equation" r:id="rId6" imgW="2247840" imgH="482400" progId="">
              <p:embed/>
            </p:oleObj>
          </a:graphicData>
        </a:graphic>
      </p:graphicFrame>
      <p:graphicFrame>
        <p:nvGraphicFramePr>
          <p:cNvPr id="48132" name="Object 1168"/>
          <p:cNvGraphicFramePr>
            <a:graphicFrameLocks noChangeAspect="1"/>
          </p:cNvGraphicFramePr>
          <p:nvPr/>
        </p:nvGraphicFramePr>
        <p:xfrm>
          <a:off x="6573838" y="5067300"/>
          <a:ext cx="2030412" cy="722312"/>
        </p:xfrm>
        <a:graphic>
          <a:graphicData uri="http://schemas.openxmlformats.org/presentationml/2006/ole">
            <p:oleObj spid="_x0000_s48132" name="Equation" r:id="rId7" imgW="1511280" imgH="495000" progId="">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Results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7" name="Picture 6"/>
          <p:cNvPicPr>
            <a:picLocks noChangeAspect="1"/>
          </p:cNvPicPr>
          <p:nvPr/>
        </p:nvPicPr>
        <p:blipFill>
          <a:blip r:embed="rId3"/>
          <a:stretch>
            <a:fillRect/>
          </a:stretch>
        </p:blipFill>
        <p:spPr>
          <a:xfrm>
            <a:off x="2438400" y="1067402"/>
            <a:ext cx="4495800" cy="5714398"/>
          </a:xfrm>
          <a:prstGeom prst="rect">
            <a:avLst/>
          </a:prstGeom>
          <a:ln>
            <a:noFill/>
          </a:ln>
          <a:effectLst>
            <a:outerShdw blurRad="190500" algn="tl" rotWithShape="0">
              <a:srgbClr val="000000">
                <a:alpha val="70000"/>
              </a:srgbClr>
            </a:outerShdw>
          </a:effectLst>
        </p:spPr>
      </p:pic>
      <p:sp>
        <p:nvSpPr>
          <p:cNvPr id="8" name="Rectangle 7"/>
          <p:cNvSpPr/>
          <p:nvPr/>
        </p:nvSpPr>
        <p:spPr>
          <a:xfrm>
            <a:off x="3352800" y="1579552"/>
            <a:ext cx="2895600" cy="1524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9" name="Rectangle 8"/>
          <p:cNvSpPr/>
          <p:nvPr/>
        </p:nvSpPr>
        <p:spPr>
          <a:xfrm rot="16200000">
            <a:off x="-420443" y="3978556"/>
            <a:ext cx="5237155" cy="369332"/>
          </a:xfrm>
          <a:prstGeom prst="rect">
            <a:avLst/>
          </a:prstGeom>
          <a:scene3d>
            <a:camera prst="perspectiveFront" fov="2700000">
              <a:rot lat="0" lon="0" rev="0"/>
            </a:camera>
            <a:lightRig rig="threePt" dir="t"/>
          </a:scene3d>
          <a:sp3d>
            <a:bevelT w="101600" prst="riblet"/>
          </a:sp3d>
        </p:spPr>
        <p:txBody>
          <a:bodyPr wrap="square">
            <a:spAutoFit/>
          </a:bodyPr>
          <a:lstStyle/>
          <a:p>
            <a:r>
              <a:rPr lang="en-US" dirty="0" smtClean="0"/>
              <a:t>Recently measured  T</a:t>
            </a:r>
            <a:r>
              <a:rPr lang="el-GR" baseline="-25000" dirty="0" smtClean="0"/>
              <a:t>β</a:t>
            </a:r>
            <a:r>
              <a:rPr lang="en-US" baseline="-25000" dirty="0" smtClean="0"/>
              <a:t> </a:t>
            </a:r>
            <a:r>
              <a:rPr lang="en-US" dirty="0" smtClean="0"/>
              <a:t>for very neutron-rich nuclides.</a:t>
            </a:r>
            <a:endParaRPr lang="en-US" dirty="0"/>
          </a:p>
        </p:txBody>
      </p:sp>
      <p:sp>
        <p:nvSpPr>
          <p:cNvPr id="10" name="Rounded Rectangle 9"/>
          <p:cNvSpPr/>
          <p:nvPr/>
        </p:nvSpPr>
        <p:spPr>
          <a:xfrm>
            <a:off x="2438400" y="1087448"/>
            <a:ext cx="4475150" cy="644504"/>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ounded Rectangle 10"/>
          <p:cNvSpPr/>
          <p:nvPr/>
        </p:nvSpPr>
        <p:spPr>
          <a:xfrm>
            <a:off x="2438400" y="6435703"/>
            <a:ext cx="4475150" cy="202903"/>
          </a:xfrm>
          <a:prstGeom prst="roundRect">
            <a:avLst/>
          </a:prstGeom>
          <a:gradFill flip="none" rotWithShape="1">
            <a:gsLst>
              <a:gs pos="0">
                <a:schemeClr val="accent6">
                  <a:tint val="100000"/>
                  <a:shade val="100000"/>
                  <a:satMod val="100000"/>
                  <a:alpha val="21000"/>
                </a:schemeClr>
              </a:gs>
              <a:gs pos="60000">
                <a:schemeClr val="accent6">
                  <a:tint val="100000"/>
                  <a:shade val="60000"/>
                  <a:satMod val="100000"/>
                  <a:lumMod val="100000"/>
                  <a:alpha val="21000"/>
                </a:schemeClr>
              </a:gs>
              <a:gs pos="100000">
                <a:schemeClr val="accent6">
                  <a:shade val="20000"/>
                  <a:satMod val="100000"/>
                  <a:lumMod val="100000"/>
                  <a:alpha val="21000"/>
                </a:schemeClr>
              </a:gs>
            </a:gsLst>
            <a:lin ang="5400000" scaled="0"/>
            <a:tileRect/>
          </a:gra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cxnSp>
        <p:nvCxnSpPr>
          <p:cNvPr id="13" name="Straight Connector 12"/>
          <p:cNvCxnSpPr/>
          <p:nvPr/>
        </p:nvCxnSpPr>
        <p:spPr>
          <a:xfrm rot="16200000" flipH="1">
            <a:off x="846540" y="4084224"/>
            <a:ext cx="4704542" cy="1"/>
          </a:xfrm>
          <a:prstGeom prst="line">
            <a:avLst/>
          </a:prstGeom>
        </p:spPr>
        <p:style>
          <a:lnRef idx="1">
            <a:schemeClr val="accent6"/>
          </a:lnRef>
          <a:fillRef idx="0">
            <a:schemeClr val="accent6"/>
          </a:fillRef>
          <a:effectRef idx="0">
            <a:schemeClr val="accent6"/>
          </a:effectRef>
          <a:fontRef idx="minor">
            <a:schemeClr val="tx1"/>
          </a:fontRef>
        </p:style>
      </p:cxnSp>
      <p:cxnSp>
        <p:nvCxnSpPr>
          <p:cNvPr id="14" name="Straight Connector 13"/>
          <p:cNvCxnSpPr/>
          <p:nvPr/>
        </p:nvCxnSpPr>
        <p:spPr>
          <a:xfrm rot="5400000">
            <a:off x="1992320" y="4083035"/>
            <a:ext cx="4703748"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15" name="Straight Connector 14"/>
          <p:cNvCxnSpPr/>
          <p:nvPr/>
        </p:nvCxnSpPr>
        <p:spPr>
          <a:xfrm rot="5400000">
            <a:off x="3133334" y="4083431"/>
            <a:ext cx="4704545" cy="1589"/>
          </a:xfrm>
          <a:prstGeom prst="line">
            <a:avLst/>
          </a:prstGeom>
        </p:spPr>
        <p:style>
          <a:lnRef idx="1">
            <a:schemeClr val="accent6"/>
          </a:lnRef>
          <a:fillRef idx="0">
            <a:schemeClr val="accent6"/>
          </a:fillRef>
          <a:effectRef idx="0">
            <a:schemeClr val="accent6"/>
          </a:effectRef>
          <a:fontRef idx="minor">
            <a:schemeClr val="tx1"/>
          </a:fontRef>
        </p:style>
      </p:cxnSp>
      <p:cxnSp>
        <p:nvCxnSpPr>
          <p:cNvPr id="16" name="Straight Connector 15"/>
          <p:cNvCxnSpPr/>
          <p:nvPr/>
        </p:nvCxnSpPr>
        <p:spPr>
          <a:xfrm rot="5400000">
            <a:off x="4238930" y="3953661"/>
            <a:ext cx="5368301"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Straight Connector 16"/>
          <p:cNvCxnSpPr/>
          <p:nvPr/>
        </p:nvCxnSpPr>
        <p:spPr>
          <a:xfrm rot="5400000">
            <a:off x="-244957" y="3903952"/>
            <a:ext cx="5368301" cy="1588"/>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5105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00836" y="-228600"/>
            <a:ext cx="8966964"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Relevant to </a:t>
            </a:r>
            <a:r>
              <a:rPr lang="en-US" sz="44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R</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-process Results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10" name="Picture 9"/>
          <p:cNvPicPr>
            <a:picLocks noChangeAspect="1"/>
          </p:cNvPicPr>
          <p:nvPr/>
        </p:nvPicPr>
        <p:blipFill>
          <a:blip r:embed="rId3"/>
          <a:stretch>
            <a:fillRect/>
          </a:stretch>
        </p:blipFill>
        <p:spPr>
          <a:xfrm>
            <a:off x="100836" y="762000"/>
            <a:ext cx="8966964"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xt Placeholder 9"/>
          <p:cNvSpPr txBox="1">
            <a:spLocks/>
          </p:cNvSpPr>
          <p:nvPr/>
        </p:nvSpPr>
        <p:spPr>
          <a:xfrm>
            <a:off x="0" y="685800"/>
            <a:ext cx="9144000" cy="315678"/>
          </a:xfrm>
          <a:prstGeom prst="rect">
            <a:avLst/>
          </a:prstGeom>
          <a:effectLst>
            <a:outerShdw blurRad="50800" dist="38100" dir="16200000" algn="t">
              <a:srgbClr val="000000">
                <a:alpha val="43000"/>
              </a:srgbClr>
            </a:outerShdw>
            <a:reflection blurRad="101600" stA="26000" endPos="20000" dist="12700" dir="5400000" sy="-100000" rotWithShape="0"/>
          </a:effectLst>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b">
            <a:noAutofit/>
          </a:bodyPr>
          <a:lstStyle/>
          <a:p>
            <a:pPr algn="ctr" defTabSz="914400">
              <a:buSzPct val="80000"/>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Some </a:t>
            </a:r>
            <a:r>
              <a:rPr lang="en-US"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r</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-process  waiting-point nuclei at N = 50 and N = 82 regions</a:t>
            </a: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kumimoji="0" lang="en-US" sz="1600" i="0" u="none" strike="noStrike" kern="120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mn-lt"/>
              <a:ea typeface="+mn-ea"/>
              <a:cs typeface="+mn-cs"/>
            </a:endParaRPr>
          </a:p>
        </p:txBody>
      </p:sp>
      <p:pic>
        <p:nvPicPr>
          <p:cNvPr id="6" name="Picture 5"/>
          <p:cNvPicPr>
            <a:picLocks noChangeAspect="1"/>
          </p:cNvPicPr>
          <p:nvPr/>
        </p:nvPicPr>
        <p:blipFill>
          <a:blip r:embed="rId4"/>
          <a:stretch>
            <a:fillRect/>
          </a:stretch>
        </p:blipFill>
        <p:spPr>
          <a:xfrm>
            <a:off x="838200" y="3865552"/>
            <a:ext cx="7525045" cy="297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 Placeholder 9"/>
          <p:cNvSpPr txBox="1">
            <a:spLocks/>
          </p:cNvSpPr>
          <p:nvPr/>
        </p:nvSpPr>
        <p:spPr>
          <a:xfrm>
            <a:off x="0" y="3570521"/>
            <a:ext cx="9144000" cy="655383"/>
          </a:xfrm>
          <a:prstGeom prst="rect">
            <a:avLst/>
          </a:prstGeom>
          <a:effectLst/>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b">
            <a:noAutofit/>
          </a:bodyPr>
          <a:lstStyle/>
          <a:p>
            <a:pPr algn="ctr" defTabSz="914400">
              <a:buSzPct val="80000"/>
            </a:pPr>
            <a:r>
              <a:rPr lang="en-US" sz="2000" b="1" dirty="0" smtClean="0"/>
              <a:t>Recently measured* T</a:t>
            </a:r>
            <a:r>
              <a:rPr lang="en-US" sz="2000" b="1" baseline="-25000" dirty="0" smtClean="0"/>
              <a:t>β</a:t>
            </a:r>
            <a:r>
              <a:rPr lang="en-US" sz="2000" b="1" dirty="0" smtClean="0"/>
              <a:t> of eight heavier abuse to ff neutron-rich </a:t>
            </a:r>
          </a:p>
          <a:p>
            <a:pPr algn="ctr" defTabSz="914400">
              <a:buSzPct val="80000"/>
            </a:pPr>
            <a:r>
              <a:rPr lang="en-US" sz="2000" b="1" dirty="0" smtClean="0"/>
              <a:t>isotopes close to the neutron shell N = 126 around A = 195. </a:t>
            </a:r>
            <a:endParaRPr kumimoji="0" lang="en-US" sz="1600" b="1" i="0" u="none" strike="noStrike" kern="120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mn-lt"/>
              <a:ea typeface="+mn-ea"/>
              <a:cs typeface="+mn-cs"/>
            </a:endParaRPr>
          </a:p>
        </p:txBody>
      </p:sp>
      <p:sp>
        <p:nvSpPr>
          <p:cNvPr id="8" name="Rectangle 7"/>
          <p:cNvSpPr/>
          <p:nvPr/>
        </p:nvSpPr>
        <p:spPr>
          <a:xfrm rot="16200000">
            <a:off x="7521385" y="5272920"/>
            <a:ext cx="2053054" cy="307777"/>
          </a:xfrm>
          <a:prstGeom prst="rect">
            <a:avLst/>
          </a:prstGeom>
        </p:spPr>
        <p:txBody>
          <a:bodyPr wrap="none">
            <a:spAutoFit/>
          </a:bodyPr>
          <a:lstStyle/>
          <a:p>
            <a:r>
              <a:rPr lang="en-US" sz="1400" dirty="0" smtClean="0"/>
              <a:t>*T. </a:t>
            </a:r>
            <a:r>
              <a:rPr lang="en-US" sz="1400" dirty="0" err="1" smtClean="0"/>
              <a:t>Kurtukian</a:t>
            </a:r>
            <a:r>
              <a:rPr lang="en-US" sz="1400" dirty="0" smtClean="0"/>
              <a:t>-Nieto et al.</a:t>
            </a:r>
            <a:endParaRPr lang="en-US" sz="1400" dirty="0"/>
          </a:p>
        </p:txBody>
      </p:sp>
      <p:sp>
        <p:nvSpPr>
          <p:cNvPr id="9" name="Rectangle 8"/>
          <p:cNvSpPr/>
          <p:nvPr/>
        </p:nvSpPr>
        <p:spPr>
          <a:xfrm>
            <a:off x="1981200" y="4419600"/>
            <a:ext cx="6248400"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N=50 Closed Shell</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9" name="Picture 8"/>
          <p:cNvPicPr>
            <a:picLocks noChangeAspect="1"/>
          </p:cNvPicPr>
          <p:nvPr/>
        </p:nvPicPr>
        <p:blipFill>
          <a:blip r:embed="rId3"/>
          <a:stretch>
            <a:fillRect/>
          </a:stretch>
        </p:blipFill>
        <p:spPr>
          <a:xfrm>
            <a:off x="4211650" y="3171687"/>
            <a:ext cx="4876800" cy="35339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a:blip r:embed="rId4"/>
          <a:stretch>
            <a:fillRect/>
          </a:stretch>
        </p:blipFill>
        <p:spPr>
          <a:xfrm>
            <a:off x="41301" y="1052544"/>
            <a:ext cx="4439569" cy="335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12"/>
          <p:cNvSpPr/>
          <p:nvPr/>
        </p:nvSpPr>
        <p:spPr>
          <a:xfrm>
            <a:off x="6548217" y="685800"/>
            <a:ext cx="2403948" cy="369332"/>
          </a:xfrm>
          <a:prstGeom prst="rect">
            <a:avLst/>
          </a:prstGeom>
        </p:spPr>
        <p:txBody>
          <a:bodyPr wrap="none">
            <a:spAutoFit/>
          </a:bodyPr>
          <a:lstStyle/>
          <a:p>
            <a:r>
              <a:rPr lang="en-US" dirty="0" smtClean="0">
                <a:solidFill>
                  <a:srgbClr val="8D2F89"/>
                </a:solidFill>
              </a:rPr>
              <a:t>A = 70 − 80 mass region</a:t>
            </a:r>
            <a:endParaRPr lang="en-US" dirty="0">
              <a:solidFill>
                <a:srgbClr val="8D2F89"/>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N=82 </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Closed Shell</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17" name="Rectangle 16"/>
          <p:cNvSpPr/>
          <p:nvPr/>
        </p:nvSpPr>
        <p:spPr>
          <a:xfrm>
            <a:off x="6548217" y="685800"/>
            <a:ext cx="2605701" cy="369332"/>
          </a:xfrm>
          <a:prstGeom prst="rect">
            <a:avLst/>
          </a:prstGeom>
        </p:spPr>
        <p:txBody>
          <a:bodyPr wrap="none">
            <a:spAutoFit/>
          </a:bodyPr>
          <a:lstStyle/>
          <a:p>
            <a:r>
              <a:rPr lang="en-US" dirty="0" smtClean="0">
                <a:solidFill>
                  <a:srgbClr val="8D2F89"/>
                </a:solidFill>
              </a:rPr>
              <a:t>A = 120 − 130 mass region</a:t>
            </a:r>
            <a:endParaRPr lang="en-US" dirty="0">
              <a:solidFill>
                <a:srgbClr val="8D2F89"/>
              </a:solidFill>
            </a:endParaRPr>
          </a:p>
        </p:txBody>
      </p:sp>
      <p:pic>
        <p:nvPicPr>
          <p:cNvPr id="19" name="Picture 18"/>
          <p:cNvPicPr>
            <a:picLocks noChangeAspect="1"/>
          </p:cNvPicPr>
          <p:nvPr/>
        </p:nvPicPr>
        <p:blipFill>
          <a:blip r:embed="rId3"/>
          <a:stretch>
            <a:fillRect/>
          </a:stretch>
        </p:blipFill>
        <p:spPr>
          <a:xfrm>
            <a:off x="4114800" y="3124200"/>
            <a:ext cx="4971665" cy="35743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Picture 19"/>
          <p:cNvPicPr>
            <a:picLocks noChangeAspect="1"/>
          </p:cNvPicPr>
          <p:nvPr/>
        </p:nvPicPr>
        <p:blipFill>
          <a:blip r:embed="rId4"/>
          <a:stretch>
            <a:fillRect/>
          </a:stretch>
        </p:blipFill>
        <p:spPr>
          <a:xfrm>
            <a:off x="55550" y="1066800"/>
            <a:ext cx="4345927"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N=82 </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Isotonic Chain</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7" name="Picture 6" descr="n827.png"/>
          <p:cNvPicPr>
            <a:picLocks noChangeAspect="1"/>
          </p:cNvPicPr>
          <p:nvPr/>
        </p:nvPicPr>
        <p:blipFill>
          <a:blip r:embed="rId3"/>
          <a:stretch>
            <a:fillRect/>
          </a:stretch>
        </p:blipFill>
        <p:spPr>
          <a:xfrm>
            <a:off x="304800" y="1825625"/>
            <a:ext cx="8589963" cy="3796883"/>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lvl="0" algn="ctr" defTabSz="914400">
              <a:lnSpc>
                <a:spcPts val="5600"/>
              </a:lnSpc>
              <a:spcBef>
                <a:spcPct val="0"/>
              </a:spcBef>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N=126 </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rPr>
              <a:t>Closed Shell</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17" name="Rectangle 16"/>
          <p:cNvSpPr/>
          <p:nvPr/>
        </p:nvSpPr>
        <p:spPr>
          <a:xfrm>
            <a:off x="6548217" y="685800"/>
            <a:ext cx="2627342" cy="369332"/>
          </a:xfrm>
          <a:prstGeom prst="rect">
            <a:avLst/>
          </a:prstGeom>
        </p:spPr>
        <p:txBody>
          <a:bodyPr wrap="none">
            <a:spAutoFit/>
          </a:bodyPr>
          <a:lstStyle/>
          <a:p>
            <a:r>
              <a:rPr lang="en-US" dirty="0" smtClean="0">
                <a:solidFill>
                  <a:srgbClr val="8D2F89"/>
                </a:solidFill>
              </a:rPr>
              <a:t>A = 195 − 205 mass region</a:t>
            </a:r>
            <a:endParaRPr lang="en-US" dirty="0">
              <a:solidFill>
                <a:srgbClr val="8D2F89"/>
              </a:solidFill>
            </a:endParaRPr>
          </a:p>
        </p:txBody>
      </p:sp>
      <p:pic>
        <p:nvPicPr>
          <p:cNvPr id="6" name="Picture 5"/>
          <p:cNvPicPr>
            <a:picLocks noChangeAspect="1"/>
          </p:cNvPicPr>
          <p:nvPr/>
        </p:nvPicPr>
        <p:blipFill>
          <a:blip r:embed="rId3"/>
          <a:stretch>
            <a:fillRect/>
          </a:stretch>
        </p:blipFill>
        <p:spPr>
          <a:xfrm>
            <a:off x="3886200" y="2971800"/>
            <a:ext cx="5165759" cy="3733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Rectangle 6"/>
          <p:cNvSpPr/>
          <p:nvPr/>
        </p:nvSpPr>
        <p:spPr>
          <a:xfrm>
            <a:off x="8478850" y="6324600"/>
            <a:ext cx="152400" cy="2667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stretch>
            <a:fillRect/>
          </a:stretch>
        </p:blipFill>
        <p:spPr>
          <a:xfrm>
            <a:off x="76200" y="1084438"/>
            <a:ext cx="4191000" cy="3182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Isotopic Chain</a:t>
            </a:r>
            <a:r>
              <a:rPr kumimoji="0" lang="el-GR"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 ο</a:t>
            </a:r>
            <a:r>
              <a:rPr kumimoji="0" lang="en-US" sz="4400" b="1" i="0" u="none" strike="noStrike" kern="1200" spc="50" normalizeH="0" baseline="0" noProof="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f</a:t>
            </a:r>
            <a:r>
              <a:rPr kumimoji="0" lang="en-US" sz="4400" b="1" i="0" u="none" strike="noStrike" kern="1200" spc="50" normalizeH="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 </a:t>
            </a:r>
            <a:r>
              <a:rPr kumimoji="0" lang="en-US" sz="4400" b="1" i="0" u="none" strike="noStrike" kern="1200" spc="50" normalizeH="0" baseline="-2500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28</a:t>
            </a:r>
            <a:r>
              <a:rPr kumimoji="0" lang="en-US" sz="4400" b="1" i="0" u="none" strike="noStrike" kern="1200" spc="50" normalizeH="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Ni</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7" name="Picture 28"/>
          <p:cNvPicPr>
            <a:picLocks noChangeAspect="1" noChangeArrowheads="1"/>
          </p:cNvPicPr>
          <p:nvPr/>
        </p:nvPicPr>
        <p:blipFill>
          <a:blip r:embed="rId3"/>
          <a:srcRect/>
          <a:stretch>
            <a:fillRect/>
          </a:stretch>
        </p:blipFill>
        <p:spPr bwMode="auto">
          <a:xfrm>
            <a:off x="971550" y="1125538"/>
            <a:ext cx="7345363" cy="5543550"/>
          </a:xfrm>
          <a:prstGeom prst="rect">
            <a:avLst/>
          </a:prstGeom>
          <a:noFill/>
          <a:ln w="9525">
            <a:noFill/>
            <a:miter lim="800000"/>
            <a:headEnd/>
            <a:tailEnd/>
          </a:ln>
        </p:spPr>
      </p:pic>
      <p:pic>
        <p:nvPicPr>
          <p:cNvPr id="8" name="Picture 30"/>
          <p:cNvPicPr>
            <a:picLocks noChangeAspect="1" noChangeArrowheads="1"/>
          </p:cNvPicPr>
          <p:nvPr/>
        </p:nvPicPr>
        <p:blipFill>
          <a:blip r:embed="rId4"/>
          <a:srcRect/>
          <a:stretch>
            <a:fillRect/>
          </a:stretch>
        </p:blipFill>
        <p:spPr bwMode="auto">
          <a:xfrm>
            <a:off x="971550" y="1125538"/>
            <a:ext cx="7345363" cy="5543550"/>
          </a:xfrm>
          <a:prstGeom prst="rect">
            <a:avLst/>
          </a:prstGeom>
          <a:noFill/>
          <a:ln w="9525">
            <a:noFill/>
            <a:miter lim="800000"/>
            <a:headEnd/>
            <a:tailEnd/>
          </a:ln>
        </p:spPr>
      </p:pic>
      <p:pic>
        <p:nvPicPr>
          <p:cNvPr id="9" name="Picture 31"/>
          <p:cNvPicPr>
            <a:picLocks noChangeAspect="1" noChangeArrowheads="1"/>
          </p:cNvPicPr>
          <p:nvPr/>
        </p:nvPicPr>
        <p:blipFill>
          <a:blip r:embed="rId5"/>
          <a:srcRect/>
          <a:stretch>
            <a:fillRect/>
          </a:stretch>
        </p:blipFill>
        <p:spPr bwMode="auto">
          <a:xfrm>
            <a:off x="971550" y="1125538"/>
            <a:ext cx="7345363" cy="5543550"/>
          </a:xfrm>
          <a:prstGeom prst="rect">
            <a:avLst/>
          </a:prstGeom>
          <a:noFill/>
          <a:ln w="9525">
            <a:noFill/>
            <a:miter lim="800000"/>
            <a:headEnd/>
            <a:tailEnd/>
          </a:ln>
        </p:spPr>
      </p:pic>
      <p:sp>
        <p:nvSpPr>
          <p:cNvPr id="10" name="Rectangle 2"/>
          <p:cNvSpPr>
            <a:spLocks noChangeArrowheads="1"/>
          </p:cNvSpPr>
          <p:nvPr/>
        </p:nvSpPr>
        <p:spPr bwMode="auto">
          <a:xfrm>
            <a:off x="1116013" y="1198563"/>
            <a:ext cx="6911975" cy="5399087"/>
          </a:xfrm>
          <a:prstGeom prst="rect">
            <a:avLst/>
          </a:prstGeom>
          <a:solidFill>
            <a:schemeClr val="tx2">
              <a:alpha val="16862"/>
            </a:schemeClr>
          </a:solidFill>
          <a:ln w="9525">
            <a:solidFill>
              <a:schemeClr val="tx1"/>
            </a:solidFill>
            <a:miter lim="800000"/>
            <a:headEnd/>
            <a:tailEnd/>
          </a:ln>
        </p:spPr>
        <p:txBody>
          <a:bodyPr wrap="none" anchor="ctr">
            <a:prstTxWarp prst="textNoShape">
              <a:avLst/>
            </a:prstTxWarp>
          </a:bodyPr>
          <a:lstStyle/>
          <a:p>
            <a:endParaRPr lang="en-US"/>
          </a:p>
        </p:txBody>
      </p:sp>
      <p:pic>
        <p:nvPicPr>
          <p:cNvPr id="13" name="Picture 29"/>
          <p:cNvPicPr>
            <a:picLocks noChangeAspect="1" noChangeArrowheads="1"/>
          </p:cNvPicPr>
          <p:nvPr/>
        </p:nvPicPr>
        <p:blipFill>
          <a:blip r:embed="rId6"/>
          <a:srcRect/>
          <a:stretch>
            <a:fillRect/>
          </a:stretch>
        </p:blipFill>
        <p:spPr bwMode="auto">
          <a:xfrm>
            <a:off x="971550" y="1125538"/>
            <a:ext cx="7345363" cy="5543550"/>
          </a:xfrm>
          <a:prstGeom prst="rect">
            <a:avLst/>
          </a:prstGeom>
          <a:noFill/>
          <a:ln w="9525">
            <a:noFill/>
            <a:miter lim="800000"/>
            <a:headEnd/>
            <a:tailEnd/>
          </a:ln>
        </p:spPr>
      </p:pic>
      <p:pic>
        <p:nvPicPr>
          <p:cNvPr id="14" name="Picture 24"/>
          <p:cNvPicPr>
            <a:picLocks noChangeAspect="1" noChangeArrowheads="1"/>
          </p:cNvPicPr>
          <p:nvPr/>
        </p:nvPicPr>
        <p:blipFill>
          <a:blip r:embed="rId7"/>
          <a:srcRect/>
          <a:stretch>
            <a:fillRect/>
          </a:stretch>
        </p:blipFill>
        <p:spPr bwMode="auto">
          <a:xfrm>
            <a:off x="971550" y="1125538"/>
            <a:ext cx="7345363" cy="5543550"/>
          </a:xfrm>
          <a:prstGeom prst="rect">
            <a:avLst/>
          </a:prstGeom>
          <a:noFill/>
          <a:ln w="9525">
            <a:noFill/>
            <a:miter lim="800000"/>
            <a:headEnd/>
            <a:tailEnd/>
          </a:ln>
        </p:spPr>
      </p:pic>
      <p:grpSp>
        <p:nvGrpSpPr>
          <p:cNvPr id="17" name="Group 23"/>
          <p:cNvGrpSpPr>
            <a:grpSpLocks/>
          </p:cNvGrpSpPr>
          <p:nvPr/>
        </p:nvGrpSpPr>
        <p:grpSpPr bwMode="auto">
          <a:xfrm>
            <a:off x="5507038" y="1770063"/>
            <a:ext cx="2090737" cy="1739900"/>
            <a:chOff x="3469" y="1115"/>
            <a:chExt cx="1317" cy="1096"/>
          </a:xfrm>
        </p:grpSpPr>
        <p:sp>
          <p:nvSpPr>
            <p:cNvPr id="18" name="Text Box 9"/>
            <p:cNvSpPr txBox="1">
              <a:spLocks noChangeArrowheads="1"/>
            </p:cNvSpPr>
            <p:nvPr/>
          </p:nvSpPr>
          <p:spPr bwMode="auto">
            <a:xfrm>
              <a:off x="3742" y="1115"/>
              <a:ext cx="1044" cy="1096"/>
            </a:xfrm>
            <a:prstGeom prst="rect">
              <a:avLst/>
            </a:prstGeom>
            <a:noFill/>
            <a:ln w="9525">
              <a:noFill/>
              <a:miter lim="800000"/>
              <a:headEnd/>
              <a:tailEnd/>
            </a:ln>
          </p:spPr>
          <p:txBody>
            <a:bodyPr wrap="none">
              <a:prstTxWarp prst="textNoShape">
                <a:avLst/>
              </a:prstTxWarp>
              <a:spAutoFit/>
            </a:bodyPr>
            <a:lstStyle/>
            <a:p>
              <a:r>
                <a:rPr lang="en-US"/>
                <a:t>Exp. Data</a:t>
              </a:r>
            </a:p>
            <a:p>
              <a:r>
                <a:rPr lang="en-US"/>
                <a:t>New Exp.</a:t>
              </a:r>
            </a:p>
            <a:p>
              <a:r>
                <a:rPr lang="en-US"/>
                <a:t>FF-ANN</a:t>
              </a:r>
            </a:p>
            <a:p>
              <a:r>
                <a:rPr lang="en-US"/>
                <a:t>FF-ANN pred.</a:t>
              </a:r>
            </a:p>
            <a:p>
              <a:r>
                <a:rPr lang="en-US"/>
                <a:t>QRPA + ffGT</a:t>
              </a:r>
            </a:p>
            <a:p>
              <a:r>
                <a:rPr lang="en-US"/>
                <a:t>GT*</a:t>
              </a:r>
              <a:endParaRPr lang="el-GR"/>
            </a:p>
          </p:txBody>
        </p:sp>
        <p:pic>
          <p:nvPicPr>
            <p:cNvPr id="19" name="Picture 22"/>
            <p:cNvPicPr>
              <a:picLocks noChangeAspect="1" noChangeArrowheads="1"/>
            </p:cNvPicPr>
            <p:nvPr/>
          </p:nvPicPr>
          <p:blipFill>
            <a:blip r:embed="rId8"/>
            <a:srcRect l="59773" t="32489" r="35980" b="51350"/>
            <a:stretch>
              <a:fillRect/>
            </a:stretch>
          </p:blipFill>
          <p:spPr bwMode="auto">
            <a:xfrm>
              <a:off x="3469" y="1162"/>
              <a:ext cx="318" cy="998"/>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2000"/>
                                        <p:tgtEl>
                                          <p:spTgt spid="14"/>
                                        </p:tgtEl>
                                      </p:cBhvr>
                                    </p:animEffect>
                                  </p:childTnLst>
                                </p:cTn>
                              </p:par>
                            </p:childTnLst>
                          </p:cTn>
                        </p:par>
                        <p:par>
                          <p:cTn id="34" fill="hold">
                            <p:stCondLst>
                              <p:cond delay="2000"/>
                            </p:stCondLst>
                            <p:childTnLst>
                              <p:par>
                                <p:cTn id="35" presetID="35" presetClass="emph" presetSubtype="0" repeatCount="indefinite" fill="hold" nodeType="afterEffect">
                                  <p:stCondLst>
                                    <p:cond delay="0"/>
                                  </p:stCondLst>
                                  <p:endCondLst>
                                    <p:cond evt="onNext" delay="0">
                                      <p:tgtEl>
                                        <p:sldTgt/>
                                      </p:tgtEl>
                                    </p:cond>
                                  </p:endCondLst>
                                  <p:childTnLst>
                                    <p:anim calcmode="discrete" valueType="str">
                                      <p:cBhvr>
                                        <p:cTn id="36" dur="10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Isotopic Chain of </a:t>
            </a:r>
            <a:r>
              <a:rPr kumimoji="0" lang="en-US" sz="4400" b="1" i="0" u="none" strike="noStrike" kern="1200" spc="50" normalizeH="0" baseline="-2500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48</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Cd</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8" name="Rectangle 4"/>
          <p:cNvSpPr>
            <a:spLocks noChangeArrowheads="1"/>
          </p:cNvSpPr>
          <p:nvPr/>
        </p:nvSpPr>
        <p:spPr bwMode="auto">
          <a:xfrm>
            <a:off x="1116013" y="1198563"/>
            <a:ext cx="6911975" cy="5399087"/>
          </a:xfrm>
          <a:prstGeom prst="rect">
            <a:avLst/>
          </a:prstGeom>
          <a:solidFill>
            <a:schemeClr val="tx2">
              <a:alpha val="16862"/>
            </a:schemeClr>
          </a:solidFill>
          <a:ln w="9525">
            <a:solidFill>
              <a:schemeClr val="tx1"/>
            </a:solidFill>
            <a:miter lim="800000"/>
            <a:headEnd/>
            <a:tailEnd/>
          </a:ln>
        </p:spPr>
        <p:txBody>
          <a:bodyPr wrap="none" anchor="ctr">
            <a:prstTxWarp prst="textNoShape">
              <a:avLst/>
            </a:prstTxWarp>
          </a:bodyPr>
          <a:lstStyle/>
          <a:p>
            <a:endParaRPr lang="en-US"/>
          </a:p>
        </p:txBody>
      </p:sp>
      <p:pic>
        <p:nvPicPr>
          <p:cNvPr id="9" name="Picture 5"/>
          <p:cNvPicPr>
            <a:picLocks noChangeAspect="1" noChangeArrowheads="1"/>
          </p:cNvPicPr>
          <p:nvPr/>
        </p:nvPicPr>
        <p:blipFill>
          <a:blip r:embed="rId3"/>
          <a:srcRect/>
          <a:stretch>
            <a:fillRect/>
          </a:stretch>
        </p:blipFill>
        <p:spPr bwMode="auto">
          <a:xfrm>
            <a:off x="971550" y="1125538"/>
            <a:ext cx="7345363" cy="5543550"/>
          </a:xfrm>
          <a:prstGeom prst="rect">
            <a:avLst/>
          </a:prstGeom>
          <a:noFill/>
          <a:ln w="9525">
            <a:noFill/>
            <a:miter lim="800000"/>
            <a:headEnd/>
            <a:tailEnd/>
          </a:ln>
        </p:spPr>
      </p:pic>
      <p:pic>
        <p:nvPicPr>
          <p:cNvPr id="10" name="Picture 6"/>
          <p:cNvPicPr>
            <a:picLocks noChangeAspect="1" noChangeArrowheads="1"/>
          </p:cNvPicPr>
          <p:nvPr/>
        </p:nvPicPr>
        <p:blipFill>
          <a:blip r:embed="rId4"/>
          <a:srcRect/>
          <a:stretch>
            <a:fillRect/>
          </a:stretch>
        </p:blipFill>
        <p:spPr bwMode="auto">
          <a:xfrm>
            <a:off x="971550" y="1125538"/>
            <a:ext cx="7345363" cy="5543550"/>
          </a:xfrm>
          <a:prstGeom prst="rect">
            <a:avLst/>
          </a:prstGeom>
          <a:noFill/>
          <a:ln w="9525">
            <a:noFill/>
            <a:miter lim="800000"/>
            <a:headEnd/>
            <a:tailEnd/>
          </a:ln>
        </p:spPr>
      </p:pic>
      <p:pic>
        <p:nvPicPr>
          <p:cNvPr id="13" name="Picture 7"/>
          <p:cNvPicPr>
            <a:picLocks noChangeAspect="1" noChangeArrowheads="1"/>
          </p:cNvPicPr>
          <p:nvPr/>
        </p:nvPicPr>
        <p:blipFill>
          <a:blip r:embed="rId5"/>
          <a:srcRect/>
          <a:stretch>
            <a:fillRect/>
          </a:stretch>
        </p:blipFill>
        <p:spPr bwMode="auto">
          <a:xfrm>
            <a:off x="971550" y="1125538"/>
            <a:ext cx="7345363" cy="5543550"/>
          </a:xfrm>
          <a:prstGeom prst="rect">
            <a:avLst/>
          </a:prstGeom>
          <a:noFill/>
          <a:ln w="9525">
            <a:noFill/>
            <a:miter lim="800000"/>
            <a:headEnd/>
            <a:tailEnd/>
          </a:ln>
        </p:spPr>
      </p:pic>
      <p:pic>
        <p:nvPicPr>
          <p:cNvPr id="14" name="Picture 8"/>
          <p:cNvPicPr>
            <a:picLocks noChangeAspect="1" noChangeArrowheads="1"/>
          </p:cNvPicPr>
          <p:nvPr/>
        </p:nvPicPr>
        <p:blipFill>
          <a:blip r:embed="rId6"/>
          <a:srcRect/>
          <a:stretch>
            <a:fillRect/>
          </a:stretch>
        </p:blipFill>
        <p:spPr bwMode="auto">
          <a:xfrm>
            <a:off x="971550" y="1125538"/>
            <a:ext cx="7345363" cy="5545137"/>
          </a:xfrm>
          <a:prstGeom prst="rect">
            <a:avLst/>
          </a:prstGeom>
          <a:noFill/>
          <a:ln w="9525">
            <a:noFill/>
            <a:miter lim="800000"/>
            <a:headEnd/>
            <a:tailEnd/>
          </a:ln>
        </p:spPr>
      </p:pic>
      <p:grpSp>
        <p:nvGrpSpPr>
          <p:cNvPr id="16" name="Group 19"/>
          <p:cNvGrpSpPr>
            <a:grpSpLocks/>
          </p:cNvGrpSpPr>
          <p:nvPr/>
        </p:nvGrpSpPr>
        <p:grpSpPr bwMode="auto">
          <a:xfrm>
            <a:off x="5510213" y="1770063"/>
            <a:ext cx="2087562" cy="1465262"/>
            <a:chOff x="3471" y="1115"/>
            <a:chExt cx="1315" cy="923"/>
          </a:xfrm>
        </p:grpSpPr>
        <p:sp>
          <p:nvSpPr>
            <p:cNvPr id="17" name="Text Box 12"/>
            <p:cNvSpPr txBox="1">
              <a:spLocks noChangeArrowheads="1"/>
            </p:cNvSpPr>
            <p:nvPr/>
          </p:nvSpPr>
          <p:spPr bwMode="auto">
            <a:xfrm>
              <a:off x="3742" y="1115"/>
              <a:ext cx="1044" cy="923"/>
            </a:xfrm>
            <a:prstGeom prst="rect">
              <a:avLst/>
            </a:prstGeom>
            <a:noFill/>
            <a:ln w="9525">
              <a:noFill/>
              <a:miter lim="800000"/>
              <a:headEnd/>
              <a:tailEnd/>
            </a:ln>
          </p:spPr>
          <p:txBody>
            <a:bodyPr wrap="none">
              <a:prstTxWarp prst="textNoShape">
                <a:avLst/>
              </a:prstTxWarp>
              <a:spAutoFit/>
            </a:bodyPr>
            <a:lstStyle/>
            <a:p>
              <a:r>
                <a:rPr lang="en-US"/>
                <a:t>Exp. Data</a:t>
              </a:r>
            </a:p>
            <a:p>
              <a:r>
                <a:rPr lang="en-US"/>
                <a:t>FF-ANN</a:t>
              </a:r>
            </a:p>
            <a:p>
              <a:r>
                <a:rPr lang="en-US"/>
                <a:t>FF-ANN pred.</a:t>
              </a:r>
            </a:p>
            <a:p>
              <a:r>
                <a:rPr lang="en-US"/>
                <a:t>QRPA + ffGT</a:t>
              </a:r>
            </a:p>
            <a:p>
              <a:r>
                <a:rPr lang="en-US"/>
                <a:t>GT*</a:t>
              </a:r>
              <a:endParaRPr lang="el-GR"/>
            </a:p>
          </p:txBody>
        </p:sp>
        <p:pic>
          <p:nvPicPr>
            <p:cNvPr id="18" name="Picture 15"/>
            <p:cNvPicPr>
              <a:picLocks noChangeAspect="1" noChangeArrowheads="1"/>
            </p:cNvPicPr>
            <p:nvPr/>
          </p:nvPicPr>
          <p:blipFill>
            <a:blip r:embed="rId7"/>
            <a:srcRect l="49182" t="29961" r="45821" b="55611"/>
            <a:stretch>
              <a:fillRect/>
            </a:stretch>
          </p:blipFill>
          <p:spPr bwMode="auto">
            <a:xfrm>
              <a:off x="3471" y="1171"/>
              <a:ext cx="335" cy="817"/>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2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Isotopic Chain of </a:t>
            </a:r>
            <a:r>
              <a:rPr kumimoji="0" lang="en-US" sz="4400" b="1" i="0" u="none" strike="noStrike" kern="1200" spc="50" normalizeH="0" baseline="-2500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77</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Ir</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8" name="Picture 7"/>
          <p:cNvPicPr>
            <a:picLocks noChangeAspect="1"/>
          </p:cNvPicPr>
          <p:nvPr/>
        </p:nvPicPr>
        <p:blipFill>
          <a:blip r:embed="rId3"/>
          <a:stretch>
            <a:fillRect/>
          </a:stretch>
        </p:blipFill>
        <p:spPr>
          <a:xfrm>
            <a:off x="1524000" y="1295400"/>
            <a:ext cx="6253843" cy="52578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Picture 10"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12" name="Title 29"/>
          <p:cNvSpPr txBox="1">
            <a:spLocks/>
          </p:cNvSpPr>
          <p:nvPr/>
        </p:nvSpPr>
        <p:spPr>
          <a:xfrm>
            <a:off x="304800" y="265113"/>
            <a:ext cx="8534400" cy="725487"/>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algn="ctr" defTabSz="914400">
              <a:lnSpc>
                <a:spcPts val="5600"/>
              </a:lnSpc>
              <a:spcBef>
                <a:spcPct val="0"/>
              </a:spcBef>
              <a:defRPr/>
            </a:pPr>
            <a:r>
              <a:rPr kumimoji="0" lang="en-US" sz="32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uLnTx/>
                <a:uFillTx/>
                <a:latin typeface="+mj-lt"/>
                <a:ea typeface="+mj-ea"/>
                <a:cs typeface="+mj-cs"/>
              </a:rPr>
              <a:t>Nuclides on or near a typical </a:t>
            </a:r>
            <a:r>
              <a:rPr kumimoji="0" lang="en-US" sz="3200" b="1" i="0" u="none" strike="noStrike" kern="1200" spc="50" normalizeH="0" baseline="0" noProof="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uLnTx/>
                <a:uFillTx/>
                <a:latin typeface="+mj-lt"/>
                <a:ea typeface="+mj-ea"/>
                <a:cs typeface="+mj-cs"/>
              </a:rPr>
              <a:t>r</a:t>
            </a:r>
            <a:r>
              <a:rPr kumimoji="0" lang="en-US" sz="32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uLnTx/>
                <a:uFillTx/>
                <a:latin typeface="+mj-lt"/>
                <a:ea typeface="+mj-ea"/>
                <a:cs typeface="+mj-cs"/>
              </a:rPr>
              <a:t>-process path</a:t>
            </a:r>
            <a:endParaRPr 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lvl="0" algn="ctr" defTabSz="914400">
              <a:lnSpc>
                <a:spcPts val="5600"/>
              </a:lnSpc>
              <a:spcBef>
                <a:spcPct val="0"/>
              </a:spcBef>
              <a:defRPr/>
            </a:pPr>
            <a:endParaRPr 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endParaRPr>
          </a:p>
        </p:txBody>
      </p:sp>
      <p:sp>
        <p:nvSpPr>
          <p:cNvPr id="4" name="Rectangle 24"/>
          <p:cNvSpPr>
            <a:spLocks noChangeArrowheads="1"/>
          </p:cNvSpPr>
          <p:nvPr/>
        </p:nvSpPr>
        <p:spPr bwMode="auto">
          <a:xfrm>
            <a:off x="1116013" y="188913"/>
            <a:ext cx="6911975" cy="792162"/>
          </a:xfrm>
          <a:prstGeom prst="rect">
            <a:avLst/>
          </a:prstGeom>
          <a:noFill/>
          <a:ln w="9525">
            <a:noFill/>
            <a:miter lim="800000"/>
            <a:headEnd/>
            <a:tailEnd/>
          </a:ln>
        </p:spPr>
        <p:txBody>
          <a:bodyPr wrap="none" anchor="ctr">
            <a:prstTxWarp prst="textNoShape">
              <a:avLst/>
            </a:prstTxWarp>
          </a:bodyPr>
          <a:lstStyle/>
          <a:p>
            <a:endParaRPr lang="en-US"/>
          </a:p>
        </p:txBody>
      </p:sp>
      <p:pic>
        <p:nvPicPr>
          <p:cNvPr id="13" name="Picture 12"/>
          <p:cNvPicPr>
            <a:picLocks noChangeAspect="1"/>
          </p:cNvPicPr>
          <p:nvPr/>
        </p:nvPicPr>
        <p:blipFill>
          <a:blip r:embed="rId3"/>
          <a:stretch>
            <a:fillRect/>
          </a:stretch>
        </p:blipFill>
        <p:spPr>
          <a:xfrm>
            <a:off x="1062249" y="1295400"/>
            <a:ext cx="7091151" cy="4908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Rectangle 13"/>
          <p:cNvSpPr/>
          <p:nvPr/>
        </p:nvSpPr>
        <p:spPr>
          <a:xfrm>
            <a:off x="6602690" y="611743"/>
            <a:ext cx="2236510" cy="369332"/>
          </a:xfrm>
          <a:prstGeom prst="rect">
            <a:avLst/>
          </a:prstGeom>
        </p:spPr>
        <p:txBody>
          <a:bodyPr wrap="none">
            <a:spAutoFit/>
          </a:bodyPr>
          <a:lstStyle/>
          <a:p>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a:t>
            </a:r>
            <a:r>
              <a:rPr lang="en-US"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t>
            </a:r>
            <a:r>
              <a:rPr lang="en-US" b="1" spc="50" baseline="-2500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charset="0"/>
              </a:rPr>
              <a:t>up to</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3 </a:t>
            </a:r>
            <a:r>
              <a:rPr lang="en-US"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MeV</a:t>
            </a: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5715000"/>
            <a:ext cx="9144000" cy="5715000"/>
          </a:xfrm>
          <a:prstGeom prst="rect">
            <a:avLst/>
          </a:prstGeom>
          <a:effectLst>
            <a:reflection blurRad="6350" stA="50000" endA="300" endPos="55000" dir="5400000" sy="-100000" algn="bl" rotWithShape="0"/>
          </a:effectLst>
        </p:spPr>
      </p:pic>
      <p:sp>
        <p:nvSpPr>
          <p:cNvPr id="6" name="Rectangle 3"/>
          <p:cNvSpPr>
            <a:spLocks noGrp="1" noChangeArrowheads="1"/>
          </p:cNvSpPr>
          <p:nvPr>
            <p:ph type="sldNum" sz="quarter" idx="4294967295"/>
          </p:nvPr>
        </p:nvSpPr>
        <p:spPr>
          <a:xfrm>
            <a:off x="6565900" y="6219825"/>
            <a:ext cx="2133600" cy="476250"/>
          </a:xfrm>
          <a:prstGeom prst="rect">
            <a:avLst/>
          </a:prstGeom>
          <a:ln/>
        </p:spPr>
        <p:txBody>
          <a:bodyPr/>
          <a:lstStyle/>
          <a:p>
            <a:fld id="{D7C781B6-D0D8-1C49-BCA6-941937C43C8E}" type="slidenum">
              <a:rPr lang="en-US"/>
              <a:pPr/>
              <a:t>32</a:t>
            </a:fld>
            <a:endParaRPr lang="en-US"/>
          </a:p>
        </p:txBody>
      </p:sp>
      <p:sp>
        <p:nvSpPr>
          <p:cNvPr id="7" name="AutoShape 2"/>
          <p:cNvSpPr>
            <a:spLocks noChangeArrowheads="1"/>
          </p:cNvSpPr>
          <p:nvPr/>
        </p:nvSpPr>
        <p:spPr bwMode="auto">
          <a:xfrm>
            <a:off x="133350" y="3306763"/>
            <a:ext cx="7721600" cy="566737"/>
          </a:xfrm>
          <a:prstGeom prst="homePlate">
            <a:avLst>
              <a:gd name="adj" fmla="val 57400"/>
            </a:avLst>
          </a:prstGeom>
          <a:solidFill>
            <a:srgbClr val="FD96A2">
              <a:alpha val="60001"/>
            </a:srgbClr>
          </a:solidFill>
          <a:ln w="9525">
            <a:solidFill>
              <a:schemeClr val="tx1"/>
            </a:solidFill>
            <a:miter lim="800000"/>
            <a:headEnd/>
            <a:tailEnd/>
          </a:ln>
        </p:spPr>
        <p:txBody>
          <a:bodyPr wrap="none" anchor="ctr">
            <a:prstTxWarp prst="textNoShape">
              <a:avLst/>
            </a:prstTxWarp>
          </a:bodyPr>
          <a:lstStyle/>
          <a:p>
            <a:pPr algn="ctr"/>
            <a:r>
              <a:rPr lang="en-US" dirty="0"/>
              <a:t>                                   </a:t>
            </a:r>
            <a:r>
              <a:rPr lang="en-US" dirty="0" smtClean="0"/>
              <a:t>RIBF</a:t>
            </a:r>
            <a:endParaRPr lang="en-US" dirty="0"/>
          </a:p>
        </p:txBody>
      </p:sp>
      <p:sp>
        <p:nvSpPr>
          <p:cNvPr id="8" name="Text Box 3"/>
          <p:cNvSpPr txBox="1">
            <a:spLocks noChangeArrowheads="1"/>
          </p:cNvSpPr>
          <p:nvPr/>
        </p:nvSpPr>
        <p:spPr bwMode="auto">
          <a:xfrm>
            <a:off x="0" y="408801"/>
            <a:ext cx="2762295" cy="276999"/>
          </a:xfrm>
          <a:prstGeom prst="rect">
            <a:avLst/>
          </a:prstGeom>
          <a:noFill/>
          <a:ln w="9525">
            <a:noFill/>
            <a:miter lim="800000"/>
            <a:headEnd/>
            <a:tailEnd/>
          </a:ln>
          <a:effectLst/>
        </p:spPr>
        <p:txBody>
          <a:bodyPr wrap="none">
            <a:prstTxWarp prst="textNoShape">
              <a:avLst/>
            </a:prstTxWarp>
            <a:spAutoFit/>
          </a:bodyPr>
          <a:lstStyle/>
          <a:p>
            <a:r>
              <a:rPr lang="en-US" sz="1200" dirty="0"/>
              <a:t>Radioactive Ion Beam  Facilities Timeline</a:t>
            </a:r>
          </a:p>
        </p:txBody>
      </p:sp>
      <p:grpSp>
        <p:nvGrpSpPr>
          <p:cNvPr id="9" name="Group 4"/>
          <p:cNvGrpSpPr>
            <a:grpSpLocks/>
          </p:cNvGrpSpPr>
          <p:nvPr/>
        </p:nvGrpSpPr>
        <p:grpSpPr bwMode="auto">
          <a:xfrm>
            <a:off x="85725" y="5818188"/>
            <a:ext cx="8994775" cy="1039812"/>
            <a:chOff x="54" y="1892"/>
            <a:chExt cx="5666" cy="655"/>
          </a:xfrm>
        </p:grpSpPr>
        <p:sp>
          <p:nvSpPr>
            <p:cNvPr id="10" name="AutoShape 5"/>
            <p:cNvSpPr>
              <a:spLocks noChangeArrowheads="1"/>
            </p:cNvSpPr>
            <p:nvPr/>
          </p:nvSpPr>
          <p:spPr bwMode="auto">
            <a:xfrm>
              <a:off x="54" y="1925"/>
              <a:ext cx="5666" cy="583"/>
            </a:xfrm>
            <a:prstGeom prst="rightArrow">
              <a:avLst>
                <a:gd name="adj1" fmla="val 47167"/>
                <a:gd name="adj2" fmla="val 58582"/>
              </a:avLst>
            </a:prstGeom>
            <a:gradFill rotWithShape="0">
              <a:gsLst>
                <a:gs pos="0">
                  <a:srgbClr val="3825E3"/>
                </a:gs>
                <a:gs pos="100000">
                  <a:srgbClr val="FF1C11"/>
                </a:gs>
              </a:gsLst>
              <a:lin ang="0" scaled="1"/>
            </a:gradFill>
            <a:ln w="9525">
              <a:solidFill>
                <a:schemeClr val="tx1"/>
              </a:solidFill>
              <a:miter lim="800000"/>
              <a:headEnd/>
              <a:tailEnd/>
            </a:ln>
          </p:spPr>
          <p:txBody>
            <a:bodyPr wrap="none" anchor="ctr">
              <a:prstTxWarp prst="textNoShape">
                <a:avLst/>
              </a:prstTxWarp>
            </a:bodyPr>
            <a:lstStyle/>
            <a:p>
              <a:endParaRPr lang="en-US"/>
            </a:p>
          </p:txBody>
        </p:sp>
        <p:sp>
          <p:nvSpPr>
            <p:cNvPr id="13" name="AutoShape 6"/>
            <p:cNvSpPr>
              <a:spLocks noChangeArrowheads="1"/>
            </p:cNvSpPr>
            <p:nvPr/>
          </p:nvSpPr>
          <p:spPr bwMode="auto">
            <a:xfrm>
              <a:off x="3940" y="1892"/>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14" name="AutoShape 7"/>
            <p:cNvSpPr>
              <a:spLocks noChangeArrowheads="1"/>
            </p:cNvSpPr>
            <p:nvPr/>
          </p:nvSpPr>
          <p:spPr bwMode="auto">
            <a:xfrm>
              <a:off x="2794" y="1892"/>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15" name="AutoShape 8"/>
            <p:cNvSpPr>
              <a:spLocks noChangeArrowheads="1"/>
            </p:cNvSpPr>
            <p:nvPr/>
          </p:nvSpPr>
          <p:spPr bwMode="auto">
            <a:xfrm>
              <a:off x="1661" y="1900"/>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16" name="AutoShape 9"/>
            <p:cNvSpPr>
              <a:spLocks noChangeArrowheads="1"/>
            </p:cNvSpPr>
            <p:nvPr/>
          </p:nvSpPr>
          <p:spPr bwMode="auto">
            <a:xfrm>
              <a:off x="515" y="1908"/>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17" name="AutoShape 10"/>
            <p:cNvSpPr>
              <a:spLocks noChangeArrowheads="1"/>
            </p:cNvSpPr>
            <p:nvPr/>
          </p:nvSpPr>
          <p:spPr bwMode="auto">
            <a:xfrm>
              <a:off x="5087" y="1892"/>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18" name="AutoShape 11"/>
            <p:cNvSpPr>
              <a:spLocks noChangeArrowheads="1"/>
            </p:cNvSpPr>
            <p:nvPr/>
          </p:nvSpPr>
          <p:spPr bwMode="auto">
            <a:xfrm flipV="1">
              <a:off x="3940" y="2364"/>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19" name="AutoShape 12"/>
            <p:cNvSpPr>
              <a:spLocks noChangeArrowheads="1"/>
            </p:cNvSpPr>
            <p:nvPr/>
          </p:nvSpPr>
          <p:spPr bwMode="auto">
            <a:xfrm flipV="1">
              <a:off x="2794" y="2364"/>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20" name="AutoShape 13"/>
            <p:cNvSpPr>
              <a:spLocks noChangeArrowheads="1"/>
            </p:cNvSpPr>
            <p:nvPr/>
          </p:nvSpPr>
          <p:spPr bwMode="auto">
            <a:xfrm flipV="1">
              <a:off x="1661" y="2356"/>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21" name="AutoShape 14"/>
            <p:cNvSpPr>
              <a:spLocks noChangeArrowheads="1"/>
            </p:cNvSpPr>
            <p:nvPr/>
          </p:nvSpPr>
          <p:spPr bwMode="auto">
            <a:xfrm flipV="1">
              <a:off x="515" y="2348"/>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22" name="AutoShape 15"/>
            <p:cNvSpPr>
              <a:spLocks noChangeArrowheads="1"/>
            </p:cNvSpPr>
            <p:nvPr/>
          </p:nvSpPr>
          <p:spPr bwMode="auto">
            <a:xfrm flipV="1">
              <a:off x="5087" y="2364"/>
              <a:ext cx="50" cy="183"/>
            </a:xfrm>
            <a:prstGeom prst="triangle">
              <a:avLst>
                <a:gd name="adj" fmla="val 50000"/>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23" name="Text Box 16"/>
            <p:cNvSpPr txBox="1">
              <a:spLocks noChangeArrowheads="1"/>
            </p:cNvSpPr>
            <p:nvPr/>
          </p:nvSpPr>
          <p:spPr bwMode="auto">
            <a:xfrm>
              <a:off x="304" y="2094"/>
              <a:ext cx="482" cy="231"/>
            </a:xfrm>
            <a:prstGeom prst="rect">
              <a:avLst/>
            </a:prstGeom>
            <a:noFill/>
            <a:ln w="9525">
              <a:noFill/>
              <a:miter lim="800000"/>
              <a:headEnd/>
              <a:tailEnd/>
            </a:ln>
            <a:effectLst>
              <a:outerShdw blurRad="63500" dist="35921" dir="2700000" algn="ctr" rotWithShape="0">
                <a:srgbClr val="000000">
                  <a:alpha val="75000"/>
                </a:srgbClr>
              </a:outerShdw>
            </a:effectLst>
          </p:spPr>
          <p:txBody>
            <a:bodyPr>
              <a:prstTxWarp prst="textNoShape">
                <a:avLst/>
              </a:prstTxWarp>
              <a:spAutoFit/>
            </a:bodyPr>
            <a:lstStyle/>
            <a:p>
              <a:pPr>
                <a:spcBef>
                  <a:spcPct val="50000"/>
                </a:spcBef>
              </a:pPr>
              <a:r>
                <a:rPr lang="en-US" sz="1800" b="1">
                  <a:solidFill>
                    <a:schemeClr val="bg1"/>
                  </a:solidFill>
                </a:rPr>
                <a:t>2000</a:t>
              </a:r>
            </a:p>
          </p:txBody>
        </p:sp>
        <p:sp>
          <p:nvSpPr>
            <p:cNvPr id="24" name="Text Box 17"/>
            <p:cNvSpPr txBox="1">
              <a:spLocks noChangeArrowheads="1"/>
            </p:cNvSpPr>
            <p:nvPr/>
          </p:nvSpPr>
          <p:spPr bwMode="auto">
            <a:xfrm>
              <a:off x="1446" y="2094"/>
              <a:ext cx="482" cy="231"/>
            </a:xfrm>
            <a:prstGeom prst="rect">
              <a:avLst/>
            </a:prstGeom>
            <a:noFill/>
            <a:ln w="9525">
              <a:noFill/>
              <a:miter lim="800000"/>
              <a:headEnd/>
              <a:tailEnd/>
            </a:ln>
            <a:effectLst>
              <a:outerShdw blurRad="63500" dist="35921" dir="2700000" algn="ctr" rotWithShape="0">
                <a:srgbClr val="000000">
                  <a:alpha val="75000"/>
                </a:srgbClr>
              </a:outerShdw>
            </a:effectLst>
          </p:spPr>
          <p:txBody>
            <a:bodyPr>
              <a:prstTxWarp prst="textNoShape">
                <a:avLst/>
              </a:prstTxWarp>
              <a:spAutoFit/>
            </a:bodyPr>
            <a:lstStyle/>
            <a:p>
              <a:pPr>
                <a:spcBef>
                  <a:spcPct val="50000"/>
                </a:spcBef>
              </a:pPr>
              <a:r>
                <a:rPr lang="en-US" sz="1800" b="1">
                  <a:solidFill>
                    <a:schemeClr val="bg1"/>
                  </a:solidFill>
                </a:rPr>
                <a:t>2005</a:t>
              </a:r>
            </a:p>
          </p:txBody>
        </p:sp>
        <p:sp>
          <p:nvSpPr>
            <p:cNvPr id="25" name="Text Box 18"/>
            <p:cNvSpPr txBox="1">
              <a:spLocks noChangeArrowheads="1"/>
            </p:cNvSpPr>
            <p:nvPr/>
          </p:nvSpPr>
          <p:spPr bwMode="auto">
            <a:xfrm>
              <a:off x="2609" y="2094"/>
              <a:ext cx="482" cy="231"/>
            </a:xfrm>
            <a:prstGeom prst="rect">
              <a:avLst/>
            </a:prstGeom>
            <a:noFill/>
            <a:ln w="9525">
              <a:noFill/>
              <a:miter lim="800000"/>
              <a:headEnd/>
              <a:tailEnd/>
            </a:ln>
            <a:effectLst>
              <a:outerShdw blurRad="63500" dist="35921" dir="2700000" algn="ctr" rotWithShape="0">
                <a:srgbClr val="000000">
                  <a:alpha val="75000"/>
                </a:srgbClr>
              </a:outerShdw>
            </a:effectLst>
          </p:spPr>
          <p:txBody>
            <a:bodyPr>
              <a:prstTxWarp prst="textNoShape">
                <a:avLst/>
              </a:prstTxWarp>
              <a:spAutoFit/>
            </a:bodyPr>
            <a:lstStyle/>
            <a:p>
              <a:pPr>
                <a:spcBef>
                  <a:spcPct val="50000"/>
                </a:spcBef>
              </a:pPr>
              <a:r>
                <a:rPr lang="en-US" sz="1800" b="1">
                  <a:solidFill>
                    <a:schemeClr val="bg1"/>
                  </a:solidFill>
                </a:rPr>
                <a:t>2010</a:t>
              </a:r>
            </a:p>
          </p:txBody>
        </p:sp>
        <p:sp>
          <p:nvSpPr>
            <p:cNvPr id="26" name="Text Box 19"/>
            <p:cNvSpPr txBox="1">
              <a:spLocks noChangeArrowheads="1"/>
            </p:cNvSpPr>
            <p:nvPr/>
          </p:nvSpPr>
          <p:spPr bwMode="auto">
            <a:xfrm>
              <a:off x="3742" y="2094"/>
              <a:ext cx="482" cy="231"/>
            </a:xfrm>
            <a:prstGeom prst="rect">
              <a:avLst/>
            </a:prstGeom>
            <a:noFill/>
            <a:ln w="9525">
              <a:noFill/>
              <a:miter lim="800000"/>
              <a:headEnd/>
              <a:tailEnd/>
            </a:ln>
            <a:effectLst>
              <a:outerShdw blurRad="63500" dist="35921" dir="2700000" algn="ctr" rotWithShape="0">
                <a:srgbClr val="000000">
                  <a:alpha val="75000"/>
                </a:srgbClr>
              </a:outerShdw>
            </a:effectLst>
          </p:spPr>
          <p:txBody>
            <a:bodyPr>
              <a:prstTxWarp prst="textNoShape">
                <a:avLst/>
              </a:prstTxWarp>
              <a:spAutoFit/>
            </a:bodyPr>
            <a:lstStyle/>
            <a:p>
              <a:pPr>
                <a:spcBef>
                  <a:spcPct val="50000"/>
                </a:spcBef>
              </a:pPr>
              <a:r>
                <a:rPr lang="en-US" sz="1800" b="1">
                  <a:solidFill>
                    <a:schemeClr val="bg1"/>
                  </a:solidFill>
                </a:rPr>
                <a:t>2015</a:t>
              </a:r>
            </a:p>
          </p:txBody>
        </p:sp>
        <p:sp>
          <p:nvSpPr>
            <p:cNvPr id="27" name="Text Box 20"/>
            <p:cNvSpPr txBox="1">
              <a:spLocks noChangeArrowheads="1"/>
            </p:cNvSpPr>
            <p:nvPr/>
          </p:nvSpPr>
          <p:spPr bwMode="auto">
            <a:xfrm>
              <a:off x="4893" y="2094"/>
              <a:ext cx="482" cy="231"/>
            </a:xfrm>
            <a:prstGeom prst="rect">
              <a:avLst/>
            </a:prstGeom>
            <a:noFill/>
            <a:ln w="9525">
              <a:noFill/>
              <a:miter lim="800000"/>
              <a:headEnd/>
              <a:tailEnd/>
            </a:ln>
            <a:effectLst>
              <a:outerShdw blurRad="63500" dist="35921" dir="2700000" algn="ctr" rotWithShape="0">
                <a:srgbClr val="000000">
                  <a:alpha val="75000"/>
                </a:srgbClr>
              </a:outerShdw>
            </a:effectLst>
          </p:spPr>
          <p:txBody>
            <a:bodyPr>
              <a:prstTxWarp prst="textNoShape">
                <a:avLst/>
              </a:prstTxWarp>
              <a:spAutoFit/>
            </a:bodyPr>
            <a:lstStyle/>
            <a:p>
              <a:pPr>
                <a:spcBef>
                  <a:spcPct val="50000"/>
                </a:spcBef>
              </a:pPr>
              <a:r>
                <a:rPr lang="en-US" sz="1800" b="1">
                  <a:solidFill>
                    <a:schemeClr val="bg1"/>
                  </a:solidFill>
                </a:rPr>
                <a:t>2020</a:t>
              </a:r>
            </a:p>
          </p:txBody>
        </p:sp>
      </p:grpSp>
      <p:sp>
        <p:nvSpPr>
          <p:cNvPr id="28" name="AutoShape 21"/>
          <p:cNvSpPr>
            <a:spLocks noChangeArrowheads="1"/>
          </p:cNvSpPr>
          <p:nvPr/>
        </p:nvSpPr>
        <p:spPr bwMode="auto">
          <a:xfrm>
            <a:off x="2849563" y="4824413"/>
            <a:ext cx="4652962" cy="317500"/>
          </a:xfrm>
          <a:prstGeom prst="homePlate">
            <a:avLst>
              <a:gd name="adj" fmla="val 115476"/>
            </a:avLst>
          </a:prstGeom>
          <a:solidFill>
            <a:srgbClr val="FDFB33">
              <a:alpha val="50000"/>
            </a:srgbClr>
          </a:solidFill>
          <a:ln w="9525">
            <a:solidFill>
              <a:schemeClr val="tx1"/>
            </a:solidFill>
            <a:miter lim="800000"/>
            <a:headEnd/>
            <a:tailEnd/>
          </a:ln>
        </p:spPr>
        <p:txBody>
          <a:bodyPr wrap="none" anchor="ctr">
            <a:prstTxWarp prst="textNoShape">
              <a:avLst/>
            </a:prstTxWarp>
          </a:bodyPr>
          <a:lstStyle/>
          <a:p>
            <a:r>
              <a:rPr lang="en-US" sz="1200"/>
              <a:t>CARIBU@ATLAS</a:t>
            </a:r>
          </a:p>
        </p:txBody>
      </p:sp>
      <p:grpSp>
        <p:nvGrpSpPr>
          <p:cNvPr id="29" name="Group 22"/>
          <p:cNvGrpSpPr>
            <a:grpSpLocks/>
          </p:cNvGrpSpPr>
          <p:nvPr/>
        </p:nvGrpSpPr>
        <p:grpSpPr bwMode="auto">
          <a:xfrm>
            <a:off x="4275138" y="4835525"/>
            <a:ext cx="455612" cy="307975"/>
            <a:chOff x="3733" y="139"/>
            <a:chExt cx="283" cy="170"/>
          </a:xfrm>
        </p:grpSpPr>
        <p:sp>
          <p:nvSpPr>
            <p:cNvPr id="30" name="Rectangle 23"/>
            <p:cNvSpPr>
              <a:spLocks noChangeArrowheads="1"/>
            </p:cNvSpPr>
            <p:nvPr/>
          </p:nvSpPr>
          <p:spPr bwMode="auto">
            <a:xfrm>
              <a:off x="3733" y="139"/>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31" name="AutoShape 24"/>
            <p:cNvSpPr>
              <a:spLocks noChangeArrowheads="1"/>
            </p:cNvSpPr>
            <p:nvPr/>
          </p:nvSpPr>
          <p:spPr bwMode="auto">
            <a:xfrm>
              <a:off x="3744" y="184"/>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32" name="Rectangle 25"/>
            <p:cNvSpPr>
              <a:spLocks noChangeArrowheads="1"/>
            </p:cNvSpPr>
            <p:nvPr/>
          </p:nvSpPr>
          <p:spPr bwMode="auto">
            <a:xfrm>
              <a:off x="3880" y="157"/>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33" name="Line 26"/>
            <p:cNvSpPr>
              <a:spLocks noChangeShapeType="1"/>
            </p:cNvSpPr>
            <p:nvPr/>
          </p:nvSpPr>
          <p:spPr bwMode="auto">
            <a:xfrm flipV="1">
              <a:off x="3915" y="179"/>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34" name="Line 27"/>
            <p:cNvSpPr>
              <a:spLocks noChangeShapeType="1"/>
            </p:cNvSpPr>
            <p:nvPr/>
          </p:nvSpPr>
          <p:spPr bwMode="auto">
            <a:xfrm>
              <a:off x="3920" y="229"/>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sp>
        <p:nvSpPr>
          <p:cNvPr id="35" name="AutoShape 28"/>
          <p:cNvSpPr>
            <a:spLocks noChangeArrowheads="1"/>
          </p:cNvSpPr>
          <p:nvPr/>
        </p:nvSpPr>
        <p:spPr bwMode="auto">
          <a:xfrm>
            <a:off x="114300" y="4049713"/>
            <a:ext cx="7392988" cy="347662"/>
          </a:xfrm>
          <a:prstGeom prst="homePlate">
            <a:avLst>
              <a:gd name="adj" fmla="val 105438"/>
            </a:avLst>
          </a:prstGeom>
          <a:solidFill>
            <a:srgbClr val="FD96A2">
              <a:alpha val="61000"/>
            </a:srgbClr>
          </a:solidFill>
          <a:ln w="9525">
            <a:solidFill>
              <a:schemeClr val="tx1"/>
            </a:solidFill>
            <a:miter lim="800000"/>
            <a:headEnd/>
            <a:tailEnd/>
          </a:ln>
        </p:spPr>
        <p:txBody>
          <a:bodyPr wrap="none" anchor="ctr">
            <a:prstTxWarp prst="textNoShape">
              <a:avLst/>
            </a:prstTxWarp>
          </a:bodyPr>
          <a:lstStyle/>
          <a:p>
            <a:pPr algn="ctr"/>
            <a:r>
              <a:rPr lang="en-US" sz="1200"/>
              <a:t>NSCL</a:t>
            </a:r>
          </a:p>
        </p:txBody>
      </p:sp>
      <p:grpSp>
        <p:nvGrpSpPr>
          <p:cNvPr id="36" name="Group 29"/>
          <p:cNvGrpSpPr>
            <a:grpSpLocks/>
          </p:cNvGrpSpPr>
          <p:nvPr/>
        </p:nvGrpSpPr>
        <p:grpSpPr bwMode="auto">
          <a:xfrm>
            <a:off x="115888" y="4054475"/>
            <a:ext cx="576262" cy="344488"/>
            <a:chOff x="3733" y="139"/>
            <a:chExt cx="283" cy="170"/>
          </a:xfrm>
        </p:grpSpPr>
        <p:sp>
          <p:nvSpPr>
            <p:cNvPr id="37" name="Rectangle 30"/>
            <p:cNvSpPr>
              <a:spLocks noChangeArrowheads="1"/>
            </p:cNvSpPr>
            <p:nvPr/>
          </p:nvSpPr>
          <p:spPr bwMode="auto">
            <a:xfrm>
              <a:off x="3733" y="139"/>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38" name="AutoShape 31"/>
            <p:cNvSpPr>
              <a:spLocks noChangeArrowheads="1"/>
            </p:cNvSpPr>
            <p:nvPr/>
          </p:nvSpPr>
          <p:spPr bwMode="auto">
            <a:xfrm>
              <a:off x="3744" y="184"/>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39" name="Rectangle 32"/>
            <p:cNvSpPr>
              <a:spLocks noChangeArrowheads="1"/>
            </p:cNvSpPr>
            <p:nvPr/>
          </p:nvSpPr>
          <p:spPr bwMode="auto">
            <a:xfrm>
              <a:off x="3880" y="157"/>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40" name="Line 33"/>
            <p:cNvSpPr>
              <a:spLocks noChangeShapeType="1"/>
            </p:cNvSpPr>
            <p:nvPr/>
          </p:nvSpPr>
          <p:spPr bwMode="auto">
            <a:xfrm flipV="1">
              <a:off x="3915" y="179"/>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41" name="Line 34"/>
            <p:cNvSpPr>
              <a:spLocks noChangeShapeType="1"/>
            </p:cNvSpPr>
            <p:nvPr/>
          </p:nvSpPr>
          <p:spPr bwMode="auto">
            <a:xfrm>
              <a:off x="3920" y="229"/>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sp>
        <p:nvSpPr>
          <p:cNvPr id="42" name="AutoShape 35"/>
          <p:cNvSpPr>
            <a:spLocks noChangeArrowheads="1"/>
          </p:cNvSpPr>
          <p:nvPr/>
        </p:nvSpPr>
        <p:spPr bwMode="auto">
          <a:xfrm>
            <a:off x="114300" y="4437063"/>
            <a:ext cx="7442200" cy="344487"/>
          </a:xfrm>
          <a:prstGeom prst="homePlate">
            <a:avLst>
              <a:gd name="adj" fmla="val 123521"/>
            </a:avLst>
          </a:prstGeom>
          <a:solidFill>
            <a:srgbClr val="3C5FFB">
              <a:alpha val="60001"/>
            </a:srgbClr>
          </a:solidFill>
          <a:ln w="9525">
            <a:solidFill>
              <a:schemeClr val="tx1"/>
            </a:solidFill>
            <a:miter lim="800000"/>
            <a:headEnd/>
            <a:tailEnd/>
          </a:ln>
        </p:spPr>
        <p:txBody>
          <a:bodyPr wrap="none" anchor="ctr">
            <a:prstTxWarp prst="textNoShape">
              <a:avLst/>
            </a:prstTxWarp>
          </a:bodyPr>
          <a:lstStyle/>
          <a:p>
            <a:pPr algn="ctr"/>
            <a:r>
              <a:rPr lang="en-US" sz="1200"/>
              <a:t>HRIBF</a:t>
            </a:r>
          </a:p>
        </p:txBody>
      </p:sp>
      <p:sp>
        <p:nvSpPr>
          <p:cNvPr id="43" name="Rectangle 36"/>
          <p:cNvSpPr>
            <a:spLocks noChangeArrowheads="1"/>
          </p:cNvSpPr>
          <p:nvPr/>
        </p:nvSpPr>
        <p:spPr bwMode="auto">
          <a:xfrm>
            <a:off x="115888" y="4437063"/>
            <a:ext cx="573087" cy="34290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44" name="AutoShape 37"/>
          <p:cNvSpPr>
            <a:spLocks noChangeArrowheads="1"/>
          </p:cNvSpPr>
          <p:nvPr/>
        </p:nvSpPr>
        <p:spPr bwMode="auto">
          <a:xfrm>
            <a:off x="138113" y="4527550"/>
            <a:ext cx="276225" cy="193675"/>
          </a:xfrm>
          <a:prstGeom prst="rightArrow">
            <a:avLst>
              <a:gd name="adj1" fmla="val 50000"/>
              <a:gd name="adj2" fmla="val 35656"/>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45" name="Rectangle 38"/>
          <p:cNvSpPr>
            <a:spLocks noChangeArrowheads="1"/>
          </p:cNvSpPr>
          <p:nvPr/>
        </p:nvSpPr>
        <p:spPr bwMode="auto">
          <a:xfrm>
            <a:off x="414338" y="4473575"/>
            <a:ext cx="63500" cy="285750"/>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46" name="Line 39"/>
          <p:cNvSpPr>
            <a:spLocks noChangeShapeType="1"/>
          </p:cNvSpPr>
          <p:nvPr/>
        </p:nvSpPr>
        <p:spPr bwMode="auto">
          <a:xfrm flipV="1">
            <a:off x="484188" y="4518025"/>
            <a:ext cx="169862" cy="9683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47" name="Line 40"/>
          <p:cNvSpPr>
            <a:spLocks noChangeShapeType="1"/>
          </p:cNvSpPr>
          <p:nvPr/>
        </p:nvSpPr>
        <p:spPr bwMode="auto">
          <a:xfrm>
            <a:off x="495300" y="4618038"/>
            <a:ext cx="134938" cy="79375"/>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48" name="AutoShape 41"/>
          <p:cNvSpPr>
            <a:spLocks noChangeArrowheads="1"/>
          </p:cNvSpPr>
          <p:nvPr/>
        </p:nvSpPr>
        <p:spPr bwMode="auto">
          <a:xfrm>
            <a:off x="4594225" y="5202238"/>
            <a:ext cx="3857625" cy="566737"/>
          </a:xfrm>
          <a:prstGeom prst="homePlate">
            <a:avLst>
              <a:gd name="adj" fmla="val 69580"/>
            </a:avLst>
          </a:prstGeom>
          <a:gradFill rotWithShape="0">
            <a:gsLst>
              <a:gs pos="0">
                <a:srgbClr val="FF3399">
                  <a:alpha val="59000"/>
                </a:srgbClr>
              </a:gs>
              <a:gs pos="25000">
                <a:srgbClr val="FF6633">
                  <a:alpha val="58500"/>
                </a:srgbClr>
              </a:gs>
              <a:gs pos="50000">
                <a:srgbClr val="FFFF00">
                  <a:alpha val="58000"/>
                </a:srgbClr>
              </a:gs>
              <a:gs pos="75000">
                <a:srgbClr val="01A78F">
                  <a:alpha val="57500"/>
                </a:srgbClr>
              </a:gs>
              <a:gs pos="100000">
                <a:srgbClr val="3366FF">
                  <a:alpha val="57001"/>
                </a:srgbClr>
              </a:gs>
            </a:gsLst>
            <a:lin ang="5400000" scaled="1"/>
          </a:gradFill>
          <a:ln w="9525">
            <a:solidFill>
              <a:schemeClr val="tx1"/>
            </a:solidFill>
            <a:miter lim="800000"/>
            <a:headEnd/>
            <a:tailEnd/>
          </a:ln>
        </p:spPr>
        <p:txBody>
          <a:bodyPr wrap="none" anchor="ctr">
            <a:prstTxWarp prst="textNoShape">
              <a:avLst/>
            </a:prstTxWarp>
          </a:bodyPr>
          <a:lstStyle/>
          <a:p>
            <a:r>
              <a:rPr lang="en-US"/>
              <a:t>       FRIB</a:t>
            </a:r>
          </a:p>
        </p:txBody>
      </p:sp>
      <p:sp>
        <p:nvSpPr>
          <p:cNvPr id="49" name="AutoShape 42"/>
          <p:cNvSpPr>
            <a:spLocks noChangeArrowheads="1"/>
          </p:cNvSpPr>
          <p:nvPr/>
        </p:nvSpPr>
        <p:spPr bwMode="auto">
          <a:xfrm>
            <a:off x="63500" y="714375"/>
            <a:ext cx="5065713" cy="271463"/>
          </a:xfrm>
          <a:prstGeom prst="homePlate">
            <a:avLst>
              <a:gd name="adj" fmla="val 76112"/>
            </a:avLst>
          </a:prstGeom>
          <a:solidFill>
            <a:srgbClr val="3C5FFB">
              <a:alpha val="60001"/>
            </a:srgbClr>
          </a:solidFill>
          <a:ln w="9525">
            <a:solidFill>
              <a:schemeClr val="tx1"/>
            </a:solidFill>
            <a:miter lim="800000"/>
            <a:headEnd/>
            <a:tailEnd/>
          </a:ln>
        </p:spPr>
        <p:txBody>
          <a:bodyPr wrap="none" anchor="ctr">
            <a:prstTxWarp prst="textNoShape">
              <a:avLst/>
            </a:prstTxWarp>
          </a:bodyPr>
          <a:lstStyle/>
          <a:p>
            <a:r>
              <a:rPr lang="en-US" sz="1200"/>
              <a:t>                          ISOLDE</a:t>
            </a:r>
          </a:p>
        </p:txBody>
      </p:sp>
      <p:grpSp>
        <p:nvGrpSpPr>
          <p:cNvPr id="50" name="Group 43"/>
          <p:cNvGrpSpPr>
            <a:grpSpLocks/>
          </p:cNvGrpSpPr>
          <p:nvPr/>
        </p:nvGrpSpPr>
        <p:grpSpPr bwMode="auto">
          <a:xfrm>
            <a:off x="63500" y="715963"/>
            <a:ext cx="449263" cy="269875"/>
            <a:chOff x="3733" y="139"/>
            <a:chExt cx="283" cy="170"/>
          </a:xfrm>
        </p:grpSpPr>
        <p:sp>
          <p:nvSpPr>
            <p:cNvPr id="51" name="Rectangle 44"/>
            <p:cNvSpPr>
              <a:spLocks noChangeArrowheads="1"/>
            </p:cNvSpPr>
            <p:nvPr/>
          </p:nvSpPr>
          <p:spPr bwMode="auto">
            <a:xfrm>
              <a:off x="3733" y="139"/>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52" name="AutoShape 45"/>
            <p:cNvSpPr>
              <a:spLocks noChangeArrowheads="1"/>
            </p:cNvSpPr>
            <p:nvPr/>
          </p:nvSpPr>
          <p:spPr bwMode="auto">
            <a:xfrm>
              <a:off x="3744" y="184"/>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53" name="Rectangle 46"/>
            <p:cNvSpPr>
              <a:spLocks noChangeArrowheads="1"/>
            </p:cNvSpPr>
            <p:nvPr/>
          </p:nvSpPr>
          <p:spPr bwMode="auto">
            <a:xfrm>
              <a:off x="3880" y="157"/>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54" name="Line 47"/>
            <p:cNvSpPr>
              <a:spLocks noChangeShapeType="1"/>
            </p:cNvSpPr>
            <p:nvPr/>
          </p:nvSpPr>
          <p:spPr bwMode="auto">
            <a:xfrm flipV="1">
              <a:off x="3915" y="179"/>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55" name="Line 48"/>
            <p:cNvSpPr>
              <a:spLocks noChangeShapeType="1"/>
            </p:cNvSpPr>
            <p:nvPr/>
          </p:nvSpPr>
          <p:spPr bwMode="auto">
            <a:xfrm>
              <a:off x="3920" y="229"/>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sp>
        <p:nvSpPr>
          <p:cNvPr id="56" name="AutoShape 49"/>
          <p:cNvSpPr>
            <a:spLocks noChangeArrowheads="1"/>
          </p:cNvSpPr>
          <p:nvPr/>
        </p:nvSpPr>
        <p:spPr bwMode="auto">
          <a:xfrm>
            <a:off x="995363" y="1200150"/>
            <a:ext cx="6859587" cy="566738"/>
          </a:xfrm>
          <a:prstGeom prst="homePlate">
            <a:avLst>
              <a:gd name="adj" fmla="val 61079"/>
            </a:avLst>
          </a:prstGeom>
          <a:solidFill>
            <a:srgbClr val="3C5FFB">
              <a:alpha val="60001"/>
            </a:srgbClr>
          </a:solidFill>
          <a:ln w="9525">
            <a:solidFill>
              <a:schemeClr val="tx1"/>
            </a:solidFill>
            <a:miter lim="800000"/>
            <a:headEnd/>
            <a:tailEnd/>
          </a:ln>
        </p:spPr>
        <p:txBody>
          <a:bodyPr wrap="none" anchor="ctr">
            <a:prstTxWarp prst="textNoShape">
              <a:avLst/>
            </a:prstTxWarp>
          </a:bodyPr>
          <a:lstStyle/>
          <a:p>
            <a:pPr algn="r"/>
            <a:r>
              <a:rPr lang="en-US"/>
              <a:t>ISAC-II               </a:t>
            </a:r>
          </a:p>
        </p:txBody>
      </p:sp>
      <p:sp>
        <p:nvSpPr>
          <p:cNvPr id="57" name="AutoShape 50"/>
          <p:cNvSpPr>
            <a:spLocks noChangeArrowheads="1"/>
          </p:cNvSpPr>
          <p:nvPr/>
        </p:nvSpPr>
        <p:spPr bwMode="auto">
          <a:xfrm>
            <a:off x="2646363" y="1900238"/>
            <a:ext cx="5208587" cy="566737"/>
          </a:xfrm>
          <a:prstGeom prst="homePlate">
            <a:avLst>
              <a:gd name="adj" fmla="val 60802"/>
            </a:avLst>
          </a:prstGeom>
          <a:gradFill rotWithShape="0">
            <a:gsLst>
              <a:gs pos="0">
                <a:srgbClr val="3C5FFB">
                  <a:alpha val="60001"/>
                </a:srgbClr>
              </a:gs>
              <a:gs pos="100000">
                <a:srgbClr val="FD96A2">
                  <a:alpha val="59000"/>
                </a:srgbClr>
              </a:gs>
            </a:gsLst>
            <a:lin ang="5400000" scaled="1"/>
          </a:gradFill>
          <a:ln w="9525">
            <a:solidFill>
              <a:schemeClr val="tx1"/>
            </a:solidFill>
            <a:miter lim="800000"/>
            <a:headEnd/>
            <a:tailEnd/>
          </a:ln>
        </p:spPr>
        <p:txBody>
          <a:bodyPr wrap="none" anchor="ctr">
            <a:prstTxWarp prst="textNoShape">
              <a:avLst/>
            </a:prstTxWarp>
          </a:bodyPr>
          <a:lstStyle/>
          <a:p>
            <a:pPr algn="r"/>
            <a:r>
              <a:rPr lang="en-US" dirty="0"/>
              <a:t>SPIRAL2    </a:t>
            </a:r>
          </a:p>
        </p:txBody>
      </p:sp>
      <p:sp>
        <p:nvSpPr>
          <p:cNvPr id="58" name="Rectangle 51"/>
          <p:cNvSpPr>
            <a:spLocks noChangeArrowheads="1"/>
          </p:cNvSpPr>
          <p:nvPr/>
        </p:nvSpPr>
        <p:spPr bwMode="auto">
          <a:xfrm>
            <a:off x="241300" y="2763838"/>
            <a:ext cx="5273675" cy="271462"/>
          </a:xfrm>
          <a:prstGeom prst="rect">
            <a:avLst/>
          </a:prstGeom>
          <a:solidFill>
            <a:srgbClr val="FD96A2">
              <a:alpha val="60001"/>
            </a:srgbClr>
          </a:solidFill>
          <a:ln w="9525">
            <a:solidFill>
              <a:schemeClr val="tx1"/>
            </a:solidFill>
            <a:miter lim="800000"/>
            <a:headEnd/>
            <a:tailEnd/>
          </a:ln>
        </p:spPr>
        <p:txBody>
          <a:bodyPr wrap="none" anchor="ctr">
            <a:prstTxWarp prst="textNoShape">
              <a:avLst/>
            </a:prstTxWarp>
          </a:bodyPr>
          <a:lstStyle/>
          <a:p>
            <a:r>
              <a:rPr lang="en-US" sz="1200"/>
              <a:t>	        SIS</a:t>
            </a:r>
          </a:p>
        </p:txBody>
      </p:sp>
      <p:grpSp>
        <p:nvGrpSpPr>
          <p:cNvPr id="59" name="Group 52"/>
          <p:cNvGrpSpPr>
            <a:grpSpLocks/>
          </p:cNvGrpSpPr>
          <p:nvPr/>
        </p:nvGrpSpPr>
        <p:grpSpPr bwMode="auto">
          <a:xfrm>
            <a:off x="123825" y="2763838"/>
            <a:ext cx="449263" cy="269875"/>
            <a:chOff x="78" y="1309"/>
            <a:chExt cx="283" cy="170"/>
          </a:xfrm>
        </p:grpSpPr>
        <p:sp>
          <p:nvSpPr>
            <p:cNvPr id="60" name="Rectangle 53"/>
            <p:cNvSpPr>
              <a:spLocks noChangeArrowheads="1"/>
            </p:cNvSpPr>
            <p:nvPr/>
          </p:nvSpPr>
          <p:spPr bwMode="auto">
            <a:xfrm>
              <a:off x="78" y="1309"/>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61" name="AutoShape 54"/>
            <p:cNvSpPr>
              <a:spLocks noChangeArrowheads="1"/>
            </p:cNvSpPr>
            <p:nvPr/>
          </p:nvSpPr>
          <p:spPr bwMode="auto">
            <a:xfrm>
              <a:off x="89" y="1354"/>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62" name="Rectangle 55"/>
            <p:cNvSpPr>
              <a:spLocks noChangeArrowheads="1"/>
            </p:cNvSpPr>
            <p:nvPr/>
          </p:nvSpPr>
          <p:spPr bwMode="auto">
            <a:xfrm>
              <a:off x="225" y="1327"/>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63" name="Line 56"/>
            <p:cNvSpPr>
              <a:spLocks noChangeShapeType="1"/>
            </p:cNvSpPr>
            <p:nvPr/>
          </p:nvSpPr>
          <p:spPr bwMode="auto">
            <a:xfrm flipV="1">
              <a:off x="260" y="1349"/>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64" name="Line 57"/>
            <p:cNvSpPr>
              <a:spLocks noChangeShapeType="1"/>
            </p:cNvSpPr>
            <p:nvPr/>
          </p:nvSpPr>
          <p:spPr bwMode="auto">
            <a:xfrm>
              <a:off x="265" y="1399"/>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sp>
        <p:nvSpPr>
          <p:cNvPr id="65" name="AutoShape 58"/>
          <p:cNvSpPr>
            <a:spLocks noChangeArrowheads="1"/>
          </p:cNvSpPr>
          <p:nvPr/>
        </p:nvSpPr>
        <p:spPr bwMode="auto">
          <a:xfrm>
            <a:off x="2884488" y="2609850"/>
            <a:ext cx="4970462" cy="566738"/>
          </a:xfrm>
          <a:prstGeom prst="homePlate">
            <a:avLst>
              <a:gd name="adj" fmla="val 62732"/>
            </a:avLst>
          </a:prstGeom>
          <a:solidFill>
            <a:srgbClr val="FD96A2">
              <a:alpha val="60001"/>
            </a:srgbClr>
          </a:solidFill>
          <a:ln w="9525">
            <a:solidFill>
              <a:schemeClr val="tx1"/>
            </a:solidFill>
            <a:miter lim="800000"/>
            <a:headEnd/>
            <a:tailEnd/>
          </a:ln>
        </p:spPr>
        <p:txBody>
          <a:bodyPr wrap="none" anchor="ctr">
            <a:prstTxWarp prst="textNoShape">
              <a:avLst/>
            </a:prstTxWarp>
          </a:bodyPr>
          <a:lstStyle/>
          <a:p>
            <a:pPr algn="r"/>
            <a:r>
              <a:rPr lang="en-US"/>
              <a:t>                 FAIR     </a:t>
            </a:r>
          </a:p>
        </p:txBody>
      </p:sp>
      <p:grpSp>
        <p:nvGrpSpPr>
          <p:cNvPr id="66" name="Group 59"/>
          <p:cNvGrpSpPr>
            <a:grpSpLocks/>
          </p:cNvGrpSpPr>
          <p:nvPr/>
        </p:nvGrpSpPr>
        <p:grpSpPr bwMode="auto">
          <a:xfrm>
            <a:off x="5459413" y="2686050"/>
            <a:ext cx="674687" cy="404813"/>
            <a:chOff x="2696" y="1307"/>
            <a:chExt cx="283" cy="170"/>
          </a:xfrm>
        </p:grpSpPr>
        <p:sp>
          <p:nvSpPr>
            <p:cNvPr id="67" name="Rectangle 60"/>
            <p:cNvSpPr>
              <a:spLocks noChangeArrowheads="1"/>
            </p:cNvSpPr>
            <p:nvPr/>
          </p:nvSpPr>
          <p:spPr bwMode="auto">
            <a:xfrm>
              <a:off x="2696" y="1307"/>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68" name="AutoShape 61"/>
            <p:cNvSpPr>
              <a:spLocks noChangeArrowheads="1"/>
            </p:cNvSpPr>
            <p:nvPr/>
          </p:nvSpPr>
          <p:spPr bwMode="auto">
            <a:xfrm>
              <a:off x="2707" y="1352"/>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69" name="Rectangle 62"/>
            <p:cNvSpPr>
              <a:spLocks noChangeArrowheads="1"/>
            </p:cNvSpPr>
            <p:nvPr/>
          </p:nvSpPr>
          <p:spPr bwMode="auto">
            <a:xfrm>
              <a:off x="2843" y="1325"/>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70" name="Line 63"/>
            <p:cNvSpPr>
              <a:spLocks noChangeShapeType="1"/>
            </p:cNvSpPr>
            <p:nvPr/>
          </p:nvSpPr>
          <p:spPr bwMode="auto">
            <a:xfrm flipV="1">
              <a:off x="2878" y="1347"/>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71" name="Line 64"/>
            <p:cNvSpPr>
              <a:spLocks noChangeShapeType="1"/>
            </p:cNvSpPr>
            <p:nvPr/>
          </p:nvSpPr>
          <p:spPr bwMode="auto">
            <a:xfrm>
              <a:off x="2883" y="1397"/>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sp>
        <p:nvSpPr>
          <p:cNvPr id="72" name="Rectangle 65"/>
          <p:cNvSpPr>
            <a:spLocks noChangeArrowheads="1"/>
          </p:cNvSpPr>
          <p:nvPr/>
        </p:nvSpPr>
        <p:spPr bwMode="auto">
          <a:xfrm>
            <a:off x="231775" y="3460750"/>
            <a:ext cx="2803525" cy="271463"/>
          </a:xfrm>
          <a:prstGeom prst="rect">
            <a:avLst/>
          </a:prstGeom>
          <a:solidFill>
            <a:srgbClr val="FD96A2">
              <a:alpha val="60001"/>
            </a:srgbClr>
          </a:solidFill>
          <a:ln w="9525">
            <a:solidFill>
              <a:schemeClr val="tx1"/>
            </a:solidFill>
            <a:miter lim="800000"/>
            <a:headEnd/>
            <a:tailEnd/>
          </a:ln>
        </p:spPr>
        <p:txBody>
          <a:bodyPr wrap="none" anchor="ctr">
            <a:prstTxWarp prst="textNoShape">
              <a:avLst/>
            </a:prstTxWarp>
          </a:bodyPr>
          <a:lstStyle/>
          <a:p>
            <a:r>
              <a:rPr lang="en-US" sz="1200"/>
              <a:t>	       RARF</a:t>
            </a:r>
          </a:p>
        </p:txBody>
      </p:sp>
      <p:sp>
        <p:nvSpPr>
          <p:cNvPr id="73" name="Rectangle 66"/>
          <p:cNvSpPr>
            <a:spLocks noChangeArrowheads="1"/>
          </p:cNvSpPr>
          <p:nvPr/>
        </p:nvSpPr>
        <p:spPr bwMode="auto">
          <a:xfrm>
            <a:off x="223838" y="1354138"/>
            <a:ext cx="4081462" cy="271462"/>
          </a:xfrm>
          <a:prstGeom prst="rect">
            <a:avLst/>
          </a:prstGeom>
          <a:solidFill>
            <a:srgbClr val="3C5FFB">
              <a:alpha val="60001"/>
            </a:srgbClr>
          </a:solidFill>
          <a:ln w="9525">
            <a:solidFill>
              <a:schemeClr val="tx1"/>
            </a:solidFill>
            <a:miter lim="800000"/>
            <a:headEnd/>
            <a:tailEnd/>
          </a:ln>
        </p:spPr>
        <p:txBody>
          <a:bodyPr wrap="none" anchor="ctr">
            <a:prstTxWarp prst="textNoShape">
              <a:avLst/>
            </a:prstTxWarp>
          </a:bodyPr>
          <a:lstStyle/>
          <a:p>
            <a:r>
              <a:rPr lang="en-US" sz="1200"/>
              <a:t>		ISAC-I</a:t>
            </a:r>
          </a:p>
        </p:txBody>
      </p:sp>
      <p:grpSp>
        <p:nvGrpSpPr>
          <p:cNvPr id="74" name="Group 67"/>
          <p:cNvGrpSpPr>
            <a:grpSpLocks/>
          </p:cNvGrpSpPr>
          <p:nvPr/>
        </p:nvGrpSpPr>
        <p:grpSpPr bwMode="auto">
          <a:xfrm>
            <a:off x="123825" y="1354138"/>
            <a:ext cx="449263" cy="269875"/>
            <a:chOff x="3733" y="139"/>
            <a:chExt cx="283" cy="170"/>
          </a:xfrm>
        </p:grpSpPr>
        <p:sp>
          <p:nvSpPr>
            <p:cNvPr id="75" name="Rectangle 68"/>
            <p:cNvSpPr>
              <a:spLocks noChangeArrowheads="1"/>
            </p:cNvSpPr>
            <p:nvPr/>
          </p:nvSpPr>
          <p:spPr bwMode="auto">
            <a:xfrm>
              <a:off x="3733" y="139"/>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76" name="AutoShape 69"/>
            <p:cNvSpPr>
              <a:spLocks noChangeArrowheads="1"/>
            </p:cNvSpPr>
            <p:nvPr/>
          </p:nvSpPr>
          <p:spPr bwMode="auto">
            <a:xfrm>
              <a:off x="3744" y="184"/>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77" name="Rectangle 70"/>
            <p:cNvSpPr>
              <a:spLocks noChangeArrowheads="1"/>
            </p:cNvSpPr>
            <p:nvPr/>
          </p:nvSpPr>
          <p:spPr bwMode="auto">
            <a:xfrm>
              <a:off x="3880" y="157"/>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78" name="Line 71"/>
            <p:cNvSpPr>
              <a:spLocks noChangeShapeType="1"/>
            </p:cNvSpPr>
            <p:nvPr/>
          </p:nvSpPr>
          <p:spPr bwMode="auto">
            <a:xfrm flipV="1">
              <a:off x="3915" y="179"/>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79" name="Line 72"/>
            <p:cNvSpPr>
              <a:spLocks noChangeShapeType="1"/>
            </p:cNvSpPr>
            <p:nvPr/>
          </p:nvSpPr>
          <p:spPr bwMode="auto">
            <a:xfrm>
              <a:off x="3920" y="229"/>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grpSp>
        <p:nvGrpSpPr>
          <p:cNvPr id="80" name="Group 73"/>
          <p:cNvGrpSpPr>
            <a:grpSpLocks/>
          </p:cNvGrpSpPr>
          <p:nvPr/>
        </p:nvGrpSpPr>
        <p:grpSpPr bwMode="auto">
          <a:xfrm>
            <a:off x="144463" y="3460750"/>
            <a:ext cx="449262" cy="269875"/>
            <a:chOff x="3733" y="139"/>
            <a:chExt cx="283" cy="170"/>
          </a:xfrm>
        </p:grpSpPr>
        <p:sp>
          <p:nvSpPr>
            <p:cNvPr id="81" name="Rectangle 74"/>
            <p:cNvSpPr>
              <a:spLocks noChangeArrowheads="1"/>
            </p:cNvSpPr>
            <p:nvPr/>
          </p:nvSpPr>
          <p:spPr bwMode="auto">
            <a:xfrm>
              <a:off x="3733" y="139"/>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82" name="AutoShape 75"/>
            <p:cNvSpPr>
              <a:spLocks noChangeArrowheads="1"/>
            </p:cNvSpPr>
            <p:nvPr/>
          </p:nvSpPr>
          <p:spPr bwMode="auto">
            <a:xfrm>
              <a:off x="3744" y="184"/>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83" name="Rectangle 76"/>
            <p:cNvSpPr>
              <a:spLocks noChangeArrowheads="1"/>
            </p:cNvSpPr>
            <p:nvPr/>
          </p:nvSpPr>
          <p:spPr bwMode="auto">
            <a:xfrm>
              <a:off x="3880" y="157"/>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84" name="Line 77"/>
            <p:cNvSpPr>
              <a:spLocks noChangeShapeType="1"/>
            </p:cNvSpPr>
            <p:nvPr/>
          </p:nvSpPr>
          <p:spPr bwMode="auto">
            <a:xfrm flipV="1">
              <a:off x="3915" y="179"/>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85" name="Line 78"/>
            <p:cNvSpPr>
              <a:spLocks noChangeShapeType="1"/>
            </p:cNvSpPr>
            <p:nvPr/>
          </p:nvSpPr>
          <p:spPr bwMode="auto">
            <a:xfrm>
              <a:off x="3920" y="229"/>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grpSp>
        <p:nvGrpSpPr>
          <p:cNvPr id="86" name="Group 79"/>
          <p:cNvGrpSpPr>
            <a:grpSpLocks/>
          </p:cNvGrpSpPr>
          <p:nvPr/>
        </p:nvGrpSpPr>
        <p:grpSpPr bwMode="auto">
          <a:xfrm>
            <a:off x="4273550" y="1296988"/>
            <a:ext cx="674688" cy="404812"/>
            <a:chOff x="2696" y="1307"/>
            <a:chExt cx="283" cy="170"/>
          </a:xfrm>
        </p:grpSpPr>
        <p:sp>
          <p:nvSpPr>
            <p:cNvPr id="87" name="Rectangle 80"/>
            <p:cNvSpPr>
              <a:spLocks noChangeArrowheads="1"/>
            </p:cNvSpPr>
            <p:nvPr/>
          </p:nvSpPr>
          <p:spPr bwMode="auto">
            <a:xfrm>
              <a:off x="2696" y="1307"/>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88" name="AutoShape 81"/>
            <p:cNvSpPr>
              <a:spLocks noChangeArrowheads="1"/>
            </p:cNvSpPr>
            <p:nvPr/>
          </p:nvSpPr>
          <p:spPr bwMode="auto">
            <a:xfrm>
              <a:off x="2707" y="1352"/>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89" name="Rectangle 82"/>
            <p:cNvSpPr>
              <a:spLocks noChangeArrowheads="1"/>
            </p:cNvSpPr>
            <p:nvPr/>
          </p:nvSpPr>
          <p:spPr bwMode="auto">
            <a:xfrm>
              <a:off x="2843" y="1325"/>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90" name="Line 83"/>
            <p:cNvSpPr>
              <a:spLocks noChangeShapeType="1"/>
            </p:cNvSpPr>
            <p:nvPr/>
          </p:nvSpPr>
          <p:spPr bwMode="auto">
            <a:xfrm flipV="1">
              <a:off x="2878" y="1347"/>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91" name="Line 84"/>
            <p:cNvSpPr>
              <a:spLocks noChangeShapeType="1"/>
            </p:cNvSpPr>
            <p:nvPr/>
          </p:nvSpPr>
          <p:spPr bwMode="auto">
            <a:xfrm>
              <a:off x="2883" y="1397"/>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grpSp>
        <p:nvGrpSpPr>
          <p:cNvPr id="92" name="Group 85"/>
          <p:cNvGrpSpPr>
            <a:grpSpLocks/>
          </p:cNvGrpSpPr>
          <p:nvPr/>
        </p:nvGrpSpPr>
        <p:grpSpPr bwMode="auto">
          <a:xfrm>
            <a:off x="2989263" y="3397250"/>
            <a:ext cx="674687" cy="404813"/>
            <a:chOff x="2696" y="1307"/>
            <a:chExt cx="283" cy="170"/>
          </a:xfrm>
        </p:grpSpPr>
        <p:sp>
          <p:nvSpPr>
            <p:cNvPr id="93" name="Rectangle 86"/>
            <p:cNvSpPr>
              <a:spLocks noChangeArrowheads="1"/>
            </p:cNvSpPr>
            <p:nvPr/>
          </p:nvSpPr>
          <p:spPr bwMode="auto">
            <a:xfrm>
              <a:off x="2696" y="1307"/>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94" name="AutoShape 87"/>
            <p:cNvSpPr>
              <a:spLocks noChangeArrowheads="1"/>
            </p:cNvSpPr>
            <p:nvPr/>
          </p:nvSpPr>
          <p:spPr bwMode="auto">
            <a:xfrm>
              <a:off x="2707" y="1352"/>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95" name="Rectangle 88"/>
            <p:cNvSpPr>
              <a:spLocks noChangeArrowheads="1"/>
            </p:cNvSpPr>
            <p:nvPr/>
          </p:nvSpPr>
          <p:spPr bwMode="auto">
            <a:xfrm>
              <a:off x="2843" y="1325"/>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96" name="Line 89"/>
            <p:cNvSpPr>
              <a:spLocks noChangeShapeType="1"/>
            </p:cNvSpPr>
            <p:nvPr/>
          </p:nvSpPr>
          <p:spPr bwMode="auto">
            <a:xfrm flipV="1">
              <a:off x="2878" y="1347"/>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97" name="Line 90"/>
            <p:cNvSpPr>
              <a:spLocks noChangeShapeType="1"/>
            </p:cNvSpPr>
            <p:nvPr/>
          </p:nvSpPr>
          <p:spPr bwMode="auto">
            <a:xfrm>
              <a:off x="2883" y="1397"/>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grpSp>
        <p:nvGrpSpPr>
          <p:cNvPr id="98" name="Group 91"/>
          <p:cNvGrpSpPr>
            <a:grpSpLocks/>
          </p:cNvGrpSpPr>
          <p:nvPr/>
        </p:nvGrpSpPr>
        <p:grpSpPr bwMode="auto">
          <a:xfrm>
            <a:off x="6619875" y="5281613"/>
            <a:ext cx="674688" cy="404812"/>
            <a:chOff x="2696" y="1307"/>
            <a:chExt cx="283" cy="170"/>
          </a:xfrm>
        </p:grpSpPr>
        <p:sp>
          <p:nvSpPr>
            <p:cNvPr id="99" name="Rectangle 92"/>
            <p:cNvSpPr>
              <a:spLocks noChangeArrowheads="1"/>
            </p:cNvSpPr>
            <p:nvPr/>
          </p:nvSpPr>
          <p:spPr bwMode="auto">
            <a:xfrm>
              <a:off x="2696" y="1307"/>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100" name="AutoShape 93"/>
            <p:cNvSpPr>
              <a:spLocks noChangeArrowheads="1"/>
            </p:cNvSpPr>
            <p:nvPr/>
          </p:nvSpPr>
          <p:spPr bwMode="auto">
            <a:xfrm>
              <a:off x="2707" y="1352"/>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01" name="Rectangle 94"/>
            <p:cNvSpPr>
              <a:spLocks noChangeArrowheads="1"/>
            </p:cNvSpPr>
            <p:nvPr/>
          </p:nvSpPr>
          <p:spPr bwMode="auto">
            <a:xfrm>
              <a:off x="2843" y="1325"/>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102" name="Line 95"/>
            <p:cNvSpPr>
              <a:spLocks noChangeShapeType="1"/>
            </p:cNvSpPr>
            <p:nvPr/>
          </p:nvSpPr>
          <p:spPr bwMode="auto">
            <a:xfrm flipV="1">
              <a:off x="2878" y="1347"/>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103" name="Line 96"/>
            <p:cNvSpPr>
              <a:spLocks noChangeShapeType="1"/>
            </p:cNvSpPr>
            <p:nvPr/>
          </p:nvSpPr>
          <p:spPr bwMode="auto">
            <a:xfrm>
              <a:off x="2883" y="1397"/>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pic>
        <p:nvPicPr>
          <p:cNvPr id="104" name="Picture 97"/>
          <p:cNvPicPr>
            <a:picLocks noChangeAspect="1" noChangeArrowheads="1"/>
          </p:cNvPicPr>
          <p:nvPr/>
        </p:nvPicPr>
        <mc:AlternateContent>
          <mc:Choice xmlns:ma="http://schemas.microsoft.com/office/mac/drawingml/2008/main" Requires="ma">
            <p:blipFill>
              <a:blip r:embed="rId3"/>
              <a:srcRect/>
              <a:stretch>
                <a:fillRect/>
              </a:stretch>
            </p:blipFill>
          </mc:Choice>
          <mc:Fallback>
            <p:blipFill>
              <a:blip r:embed="rId4"/>
              <a:srcRect/>
              <a:stretch>
                <a:fillRect/>
              </a:stretch>
            </p:blipFill>
          </mc:Fallback>
        </mc:AlternateContent>
        <p:spPr bwMode="auto">
          <a:xfrm>
            <a:off x="7834313" y="1155700"/>
            <a:ext cx="946150" cy="742950"/>
          </a:xfrm>
          <a:prstGeom prst="rect">
            <a:avLst/>
          </a:prstGeom>
          <a:noFill/>
        </p:spPr>
      </p:pic>
      <p:pic>
        <p:nvPicPr>
          <p:cNvPr id="105" name="Picture 98"/>
          <p:cNvPicPr>
            <a:picLocks noChangeAspect="1" noChangeArrowheads="1"/>
          </p:cNvPicPr>
          <p:nvPr/>
        </p:nvPicPr>
        <mc:AlternateContent>
          <mc:Choice xmlns:ma="http://schemas.microsoft.com/office/mac/drawingml/2008/main" Requires="ma">
            <p:blipFill>
              <a:blip r:embed="rId5"/>
              <a:srcRect/>
              <a:stretch>
                <a:fillRect/>
              </a:stretch>
            </p:blipFill>
          </mc:Choice>
          <mc:Fallback>
            <p:blipFill>
              <a:blip r:embed="rId6"/>
              <a:srcRect/>
              <a:stretch>
                <a:fillRect/>
              </a:stretch>
            </p:blipFill>
          </mc:Fallback>
        </mc:AlternateContent>
        <p:spPr bwMode="auto">
          <a:xfrm>
            <a:off x="7834313" y="3225800"/>
            <a:ext cx="919162" cy="719138"/>
          </a:xfrm>
          <a:prstGeom prst="rect">
            <a:avLst/>
          </a:prstGeom>
          <a:noFill/>
        </p:spPr>
      </p:pic>
      <p:pic>
        <p:nvPicPr>
          <p:cNvPr id="106" name="Picture 99"/>
          <p:cNvPicPr>
            <a:picLocks noChangeAspect="1" noChangeArrowheads="1"/>
          </p:cNvPicPr>
          <p:nvPr/>
        </p:nvPicPr>
        <mc:AlternateContent>
          <mc:Choice xmlns:ma="http://schemas.microsoft.com/office/mac/drawingml/2008/main" Requires="ma">
            <p:blipFill>
              <a:blip r:embed="rId7"/>
              <a:srcRect/>
              <a:stretch>
                <a:fillRect/>
              </a:stretch>
            </p:blipFill>
          </mc:Choice>
          <mc:Fallback>
            <p:blipFill>
              <a:blip r:embed="rId8"/>
              <a:srcRect/>
              <a:stretch>
                <a:fillRect/>
              </a:stretch>
            </p:blipFill>
          </mc:Fallback>
        </mc:AlternateContent>
        <p:spPr bwMode="auto">
          <a:xfrm>
            <a:off x="7834313" y="2505075"/>
            <a:ext cx="928687" cy="728663"/>
          </a:xfrm>
          <a:prstGeom prst="rect">
            <a:avLst/>
          </a:prstGeom>
          <a:noFill/>
        </p:spPr>
      </p:pic>
      <p:pic>
        <p:nvPicPr>
          <p:cNvPr id="107" name="Picture 100"/>
          <p:cNvPicPr>
            <a:picLocks noChangeAspect="1" noChangeArrowheads="1"/>
          </p:cNvPicPr>
          <p:nvPr/>
        </p:nvPicPr>
        <mc:AlternateContent>
          <mc:Choice xmlns:ma="http://schemas.microsoft.com/office/mac/drawingml/2008/main" Requires="ma">
            <p:blipFill>
              <a:blip r:embed="rId9"/>
              <a:srcRect/>
              <a:stretch>
                <a:fillRect/>
              </a:stretch>
            </p:blipFill>
          </mc:Choice>
          <mc:Fallback>
            <p:blipFill>
              <a:blip r:embed="rId10"/>
              <a:srcRect/>
              <a:stretch>
                <a:fillRect/>
              </a:stretch>
            </p:blipFill>
          </mc:Fallback>
        </mc:AlternateContent>
        <p:spPr bwMode="auto">
          <a:xfrm>
            <a:off x="7834313" y="1808163"/>
            <a:ext cx="958850" cy="752475"/>
          </a:xfrm>
          <a:prstGeom prst="rect">
            <a:avLst/>
          </a:prstGeom>
          <a:noFill/>
        </p:spPr>
      </p:pic>
      <p:pic>
        <p:nvPicPr>
          <p:cNvPr id="108" name="Picture 101"/>
          <p:cNvPicPr>
            <a:picLocks noChangeAspect="1" noChangeArrowheads="1"/>
          </p:cNvPicPr>
          <p:nvPr/>
        </p:nvPicPr>
        <mc:AlternateContent>
          <mc:Choice xmlns:ma="http://schemas.microsoft.com/office/mac/drawingml/2008/main" Requires="ma">
            <p:blipFill>
              <a:blip r:embed="rId11"/>
              <a:srcRect/>
              <a:stretch>
                <a:fillRect/>
              </a:stretch>
            </p:blipFill>
          </mc:Choice>
          <mc:Fallback>
            <p:blipFill>
              <a:blip r:embed="rId12"/>
              <a:srcRect/>
              <a:stretch>
                <a:fillRect/>
              </a:stretch>
            </p:blipFill>
          </mc:Fallback>
        </mc:AlternateContent>
        <p:spPr bwMode="auto">
          <a:xfrm>
            <a:off x="7758113" y="4138613"/>
            <a:ext cx="1060450" cy="854075"/>
          </a:xfrm>
          <a:prstGeom prst="rect">
            <a:avLst/>
          </a:prstGeom>
          <a:noFill/>
        </p:spPr>
      </p:pic>
      <p:pic>
        <p:nvPicPr>
          <p:cNvPr id="109" name="Picture 102" descr="logocern01"/>
          <p:cNvPicPr>
            <a:picLocks noChangeAspect="1" noChangeArrowheads="1"/>
          </p:cNvPicPr>
          <p:nvPr/>
        </p:nvPicPr>
        <p:blipFill>
          <a:blip r:embed="rId13"/>
          <a:srcRect/>
          <a:stretch>
            <a:fillRect/>
          </a:stretch>
        </p:blipFill>
        <p:spPr bwMode="auto">
          <a:xfrm>
            <a:off x="8001000" y="484188"/>
            <a:ext cx="669925" cy="668337"/>
          </a:xfrm>
          <a:prstGeom prst="rect">
            <a:avLst/>
          </a:prstGeom>
          <a:noFill/>
        </p:spPr>
      </p:pic>
      <p:grpSp>
        <p:nvGrpSpPr>
          <p:cNvPr id="110" name="Group 103"/>
          <p:cNvGrpSpPr>
            <a:grpSpLocks/>
          </p:cNvGrpSpPr>
          <p:nvPr/>
        </p:nvGrpSpPr>
        <p:grpSpPr bwMode="auto">
          <a:xfrm>
            <a:off x="109538" y="4868863"/>
            <a:ext cx="2205037" cy="909637"/>
            <a:chOff x="69" y="3683"/>
            <a:chExt cx="1389" cy="573"/>
          </a:xfrm>
        </p:grpSpPr>
        <p:sp>
          <p:nvSpPr>
            <p:cNvPr id="111" name="Rectangle 104"/>
            <p:cNvSpPr>
              <a:spLocks noChangeArrowheads="1"/>
            </p:cNvSpPr>
            <p:nvPr/>
          </p:nvSpPr>
          <p:spPr bwMode="auto">
            <a:xfrm>
              <a:off x="69" y="3683"/>
              <a:ext cx="1374" cy="573"/>
            </a:xfrm>
            <a:prstGeom prst="rect">
              <a:avLst/>
            </a:prstGeom>
            <a:solidFill>
              <a:schemeClr val="bg1"/>
            </a:solidFill>
            <a:ln w="9525">
              <a:solidFill>
                <a:schemeClr val="tx1"/>
              </a:solidFill>
              <a:miter lim="800000"/>
              <a:headEnd/>
              <a:tailEnd/>
            </a:ln>
            <a:effectLst>
              <a:outerShdw blurRad="63500" dist="35921" dir="2700000" algn="ctr" rotWithShape="0">
                <a:srgbClr val="000000">
                  <a:alpha val="74998"/>
                </a:srgbClr>
              </a:outerShdw>
            </a:effectLst>
          </p:spPr>
          <p:txBody>
            <a:bodyPr wrap="none" anchor="ctr">
              <a:prstTxWarp prst="textNoShape">
                <a:avLst/>
              </a:prstTxWarp>
            </a:bodyPr>
            <a:lstStyle/>
            <a:p>
              <a:endParaRPr lang="en-US"/>
            </a:p>
          </p:txBody>
        </p:sp>
        <p:grpSp>
          <p:nvGrpSpPr>
            <p:cNvPr id="112" name="Group 111"/>
            <p:cNvGrpSpPr>
              <a:grpSpLocks/>
            </p:cNvGrpSpPr>
            <p:nvPr/>
          </p:nvGrpSpPr>
          <p:grpSpPr bwMode="auto">
            <a:xfrm>
              <a:off x="109" y="4064"/>
              <a:ext cx="283" cy="170"/>
              <a:chOff x="3733" y="139"/>
              <a:chExt cx="283" cy="170"/>
            </a:xfrm>
          </p:grpSpPr>
          <p:sp>
            <p:nvSpPr>
              <p:cNvPr id="118" name="Rectangle 106"/>
              <p:cNvSpPr>
                <a:spLocks noChangeArrowheads="1"/>
              </p:cNvSpPr>
              <p:nvPr/>
            </p:nvSpPr>
            <p:spPr bwMode="auto">
              <a:xfrm>
                <a:off x="3733" y="139"/>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119" name="AutoShape 107"/>
              <p:cNvSpPr>
                <a:spLocks noChangeArrowheads="1"/>
              </p:cNvSpPr>
              <p:nvPr/>
            </p:nvSpPr>
            <p:spPr bwMode="auto">
              <a:xfrm>
                <a:off x="3744" y="184"/>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20" name="Rectangle 108"/>
              <p:cNvSpPr>
                <a:spLocks noChangeArrowheads="1"/>
              </p:cNvSpPr>
              <p:nvPr/>
            </p:nvSpPr>
            <p:spPr bwMode="auto">
              <a:xfrm>
                <a:off x="3880" y="157"/>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121" name="Line 109"/>
              <p:cNvSpPr>
                <a:spLocks noChangeShapeType="1"/>
              </p:cNvSpPr>
              <p:nvPr/>
            </p:nvSpPr>
            <p:spPr bwMode="auto">
              <a:xfrm flipV="1">
                <a:off x="3915" y="179"/>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122" name="Line 110"/>
              <p:cNvSpPr>
                <a:spLocks noChangeShapeType="1"/>
              </p:cNvSpPr>
              <p:nvPr/>
            </p:nvSpPr>
            <p:spPr bwMode="auto">
              <a:xfrm>
                <a:off x="3920" y="229"/>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sp>
          <p:nvSpPr>
            <p:cNvPr id="113" name="Rectangle 111"/>
            <p:cNvSpPr>
              <a:spLocks noChangeArrowheads="1"/>
            </p:cNvSpPr>
            <p:nvPr/>
          </p:nvSpPr>
          <p:spPr bwMode="auto">
            <a:xfrm>
              <a:off x="112" y="3949"/>
              <a:ext cx="286" cy="96"/>
            </a:xfrm>
            <a:prstGeom prst="rect">
              <a:avLst/>
            </a:prstGeom>
            <a:solidFill>
              <a:srgbClr val="FDFB33">
                <a:alpha val="50000"/>
              </a:srgbClr>
            </a:solidFill>
            <a:ln w="9525">
              <a:solidFill>
                <a:schemeClr val="tx1"/>
              </a:solidFill>
              <a:miter lim="800000"/>
              <a:headEnd/>
              <a:tailEnd/>
            </a:ln>
          </p:spPr>
          <p:txBody>
            <a:bodyPr wrap="none" anchor="ctr">
              <a:prstTxWarp prst="textNoShape">
                <a:avLst/>
              </a:prstTxWarp>
            </a:bodyPr>
            <a:lstStyle/>
            <a:p>
              <a:endParaRPr lang="en-US"/>
            </a:p>
          </p:txBody>
        </p:sp>
        <p:sp>
          <p:nvSpPr>
            <p:cNvPr id="114" name="Rectangle 112"/>
            <p:cNvSpPr>
              <a:spLocks noChangeArrowheads="1"/>
            </p:cNvSpPr>
            <p:nvPr/>
          </p:nvSpPr>
          <p:spPr bwMode="auto">
            <a:xfrm>
              <a:off x="109" y="3831"/>
              <a:ext cx="286" cy="96"/>
            </a:xfrm>
            <a:prstGeom prst="rect">
              <a:avLst/>
            </a:prstGeom>
            <a:solidFill>
              <a:srgbClr val="3C5FFB">
                <a:alpha val="50000"/>
              </a:srgbClr>
            </a:solidFill>
            <a:ln w="9525">
              <a:solidFill>
                <a:schemeClr val="tx1"/>
              </a:solidFill>
              <a:miter lim="800000"/>
              <a:headEnd/>
              <a:tailEnd/>
            </a:ln>
          </p:spPr>
          <p:txBody>
            <a:bodyPr wrap="none" anchor="ctr">
              <a:prstTxWarp prst="textNoShape">
                <a:avLst/>
              </a:prstTxWarp>
            </a:bodyPr>
            <a:lstStyle/>
            <a:p>
              <a:endParaRPr lang="en-US"/>
            </a:p>
          </p:txBody>
        </p:sp>
        <p:sp>
          <p:nvSpPr>
            <p:cNvPr id="115" name="Rectangle 113"/>
            <p:cNvSpPr>
              <a:spLocks noChangeArrowheads="1"/>
            </p:cNvSpPr>
            <p:nvPr/>
          </p:nvSpPr>
          <p:spPr bwMode="auto">
            <a:xfrm>
              <a:off x="109" y="3716"/>
              <a:ext cx="286" cy="96"/>
            </a:xfrm>
            <a:prstGeom prst="rect">
              <a:avLst/>
            </a:prstGeom>
            <a:solidFill>
              <a:srgbClr val="FD96A2">
                <a:alpha val="50000"/>
              </a:srgbClr>
            </a:solidFill>
            <a:ln w="9525">
              <a:solidFill>
                <a:schemeClr val="tx1"/>
              </a:solidFill>
              <a:miter lim="800000"/>
              <a:headEnd/>
              <a:tailEnd/>
            </a:ln>
          </p:spPr>
          <p:txBody>
            <a:bodyPr wrap="none" anchor="ctr">
              <a:prstTxWarp prst="textNoShape">
                <a:avLst/>
              </a:prstTxWarp>
            </a:bodyPr>
            <a:lstStyle/>
            <a:p>
              <a:endParaRPr lang="en-US"/>
            </a:p>
          </p:txBody>
        </p:sp>
        <p:sp>
          <p:nvSpPr>
            <p:cNvPr id="116" name="Text Box 114"/>
            <p:cNvSpPr txBox="1">
              <a:spLocks noChangeArrowheads="1"/>
            </p:cNvSpPr>
            <p:nvPr/>
          </p:nvSpPr>
          <p:spPr bwMode="auto">
            <a:xfrm>
              <a:off x="400" y="3688"/>
              <a:ext cx="1058" cy="403"/>
            </a:xfrm>
            <a:prstGeom prst="rect">
              <a:avLst/>
            </a:prstGeom>
            <a:noFill/>
            <a:ln w="9525">
              <a:noFill/>
              <a:miter lim="800000"/>
              <a:headEnd/>
              <a:tailEnd/>
            </a:ln>
          </p:spPr>
          <p:txBody>
            <a:bodyPr wrap="none">
              <a:prstTxWarp prst="textNoShape">
                <a:avLst/>
              </a:prstTxWarp>
              <a:spAutoFit/>
            </a:bodyPr>
            <a:lstStyle/>
            <a:p>
              <a:r>
                <a:rPr lang="en-US" sz="1200"/>
                <a:t>In Flight</a:t>
              </a:r>
            </a:p>
            <a:p>
              <a:r>
                <a:rPr lang="en-US" sz="1200"/>
                <a:t>ISOL</a:t>
              </a:r>
            </a:p>
            <a:p>
              <a:r>
                <a:rPr lang="en-US" sz="1200"/>
                <a:t>Fission+Gas Stopping</a:t>
              </a:r>
            </a:p>
          </p:txBody>
        </p:sp>
        <p:sp>
          <p:nvSpPr>
            <p:cNvPr id="117" name="Rectangle 115"/>
            <p:cNvSpPr>
              <a:spLocks noChangeArrowheads="1"/>
            </p:cNvSpPr>
            <p:nvPr/>
          </p:nvSpPr>
          <p:spPr bwMode="auto">
            <a:xfrm>
              <a:off x="400" y="4063"/>
              <a:ext cx="772" cy="173"/>
            </a:xfrm>
            <a:prstGeom prst="rect">
              <a:avLst/>
            </a:prstGeom>
            <a:noFill/>
            <a:ln w="9525">
              <a:noFill/>
              <a:miter lim="800000"/>
              <a:headEnd/>
              <a:tailEnd/>
            </a:ln>
          </p:spPr>
          <p:txBody>
            <a:bodyPr wrap="none">
              <a:prstTxWarp prst="textNoShape">
                <a:avLst/>
              </a:prstTxWarp>
              <a:spAutoFit/>
            </a:bodyPr>
            <a:lstStyle/>
            <a:p>
              <a:r>
                <a:rPr lang="en-US" sz="1200"/>
                <a:t>Beam on target</a:t>
              </a:r>
            </a:p>
          </p:txBody>
        </p:sp>
      </p:grpSp>
      <p:sp>
        <p:nvSpPr>
          <p:cNvPr id="123" name="Rectangle 116"/>
          <p:cNvSpPr>
            <a:spLocks noChangeArrowheads="1"/>
          </p:cNvSpPr>
          <p:nvPr/>
        </p:nvSpPr>
        <p:spPr bwMode="auto">
          <a:xfrm>
            <a:off x="508000" y="2054225"/>
            <a:ext cx="4602163" cy="274638"/>
          </a:xfrm>
          <a:prstGeom prst="rect">
            <a:avLst/>
          </a:prstGeom>
          <a:gradFill rotWithShape="0">
            <a:gsLst>
              <a:gs pos="0">
                <a:srgbClr val="3C5FFB">
                  <a:alpha val="60001"/>
                </a:srgbClr>
              </a:gs>
              <a:gs pos="100000">
                <a:srgbClr val="FD96A2">
                  <a:alpha val="61000"/>
                </a:srgbClr>
              </a:gs>
            </a:gsLst>
            <a:lin ang="5400000" scaled="1"/>
          </a:gradFill>
          <a:ln w="9525">
            <a:solidFill>
              <a:schemeClr val="tx1"/>
            </a:solidFill>
            <a:miter lim="800000"/>
            <a:headEnd/>
            <a:tailEnd/>
          </a:ln>
        </p:spPr>
        <p:txBody>
          <a:bodyPr wrap="none" anchor="ctr">
            <a:prstTxWarp prst="textNoShape">
              <a:avLst/>
            </a:prstTxWarp>
          </a:bodyPr>
          <a:lstStyle/>
          <a:p>
            <a:r>
              <a:rPr lang="en-US" sz="1200"/>
              <a:t>                    SPIRAL</a:t>
            </a:r>
          </a:p>
        </p:txBody>
      </p:sp>
      <p:grpSp>
        <p:nvGrpSpPr>
          <p:cNvPr id="124" name="Group 117"/>
          <p:cNvGrpSpPr>
            <a:grpSpLocks/>
          </p:cNvGrpSpPr>
          <p:nvPr/>
        </p:nvGrpSpPr>
        <p:grpSpPr bwMode="auto">
          <a:xfrm>
            <a:off x="123825" y="2054225"/>
            <a:ext cx="449263" cy="269875"/>
            <a:chOff x="3733" y="139"/>
            <a:chExt cx="283" cy="170"/>
          </a:xfrm>
        </p:grpSpPr>
        <p:sp>
          <p:nvSpPr>
            <p:cNvPr id="125" name="Rectangle 118"/>
            <p:cNvSpPr>
              <a:spLocks noChangeArrowheads="1"/>
            </p:cNvSpPr>
            <p:nvPr/>
          </p:nvSpPr>
          <p:spPr bwMode="auto">
            <a:xfrm>
              <a:off x="3733" y="139"/>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126" name="AutoShape 119"/>
            <p:cNvSpPr>
              <a:spLocks noChangeArrowheads="1"/>
            </p:cNvSpPr>
            <p:nvPr/>
          </p:nvSpPr>
          <p:spPr bwMode="auto">
            <a:xfrm>
              <a:off x="3744" y="184"/>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27" name="Rectangle 120"/>
            <p:cNvSpPr>
              <a:spLocks noChangeArrowheads="1"/>
            </p:cNvSpPr>
            <p:nvPr/>
          </p:nvSpPr>
          <p:spPr bwMode="auto">
            <a:xfrm>
              <a:off x="3880" y="157"/>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128" name="Line 121"/>
            <p:cNvSpPr>
              <a:spLocks noChangeShapeType="1"/>
            </p:cNvSpPr>
            <p:nvPr/>
          </p:nvSpPr>
          <p:spPr bwMode="auto">
            <a:xfrm flipV="1">
              <a:off x="3915" y="179"/>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129" name="Line 122"/>
            <p:cNvSpPr>
              <a:spLocks noChangeShapeType="1"/>
            </p:cNvSpPr>
            <p:nvPr/>
          </p:nvSpPr>
          <p:spPr bwMode="auto">
            <a:xfrm>
              <a:off x="3920" y="229"/>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grpSp>
        <p:nvGrpSpPr>
          <p:cNvPr id="130" name="Group 123"/>
          <p:cNvGrpSpPr>
            <a:grpSpLocks/>
          </p:cNvGrpSpPr>
          <p:nvPr/>
        </p:nvGrpSpPr>
        <p:grpSpPr bwMode="auto">
          <a:xfrm>
            <a:off x="4894263" y="1984375"/>
            <a:ext cx="674687" cy="404813"/>
            <a:chOff x="2696" y="1307"/>
            <a:chExt cx="283" cy="170"/>
          </a:xfrm>
        </p:grpSpPr>
        <p:sp>
          <p:nvSpPr>
            <p:cNvPr id="131" name="Rectangle 124"/>
            <p:cNvSpPr>
              <a:spLocks noChangeArrowheads="1"/>
            </p:cNvSpPr>
            <p:nvPr/>
          </p:nvSpPr>
          <p:spPr bwMode="auto">
            <a:xfrm>
              <a:off x="2696" y="1307"/>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132" name="AutoShape 125"/>
            <p:cNvSpPr>
              <a:spLocks noChangeArrowheads="1"/>
            </p:cNvSpPr>
            <p:nvPr/>
          </p:nvSpPr>
          <p:spPr bwMode="auto">
            <a:xfrm>
              <a:off x="2707" y="1352"/>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33" name="Rectangle 126"/>
            <p:cNvSpPr>
              <a:spLocks noChangeArrowheads="1"/>
            </p:cNvSpPr>
            <p:nvPr/>
          </p:nvSpPr>
          <p:spPr bwMode="auto">
            <a:xfrm>
              <a:off x="2843" y="1325"/>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134" name="Line 127"/>
            <p:cNvSpPr>
              <a:spLocks noChangeShapeType="1"/>
            </p:cNvSpPr>
            <p:nvPr/>
          </p:nvSpPr>
          <p:spPr bwMode="auto">
            <a:xfrm flipV="1">
              <a:off x="2878" y="1347"/>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135" name="Line 128"/>
            <p:cNvSpPr>
              <a:spLocks noChangeShapeType="1"/>
            </p:cNvSpPr>
            <p:nvPr/>
          </p:nvSpPr>
          <p:spPr bwMode="auto">
            <a:xfrm>
              <a:off x="2883" y="1397"/>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sp>
        <p:nvSpPr>
          <p:cNvPr id="136" name="AutoShape 129"/>
          <p:cNvSpPr>
            <a:spLocks noChangeArrowheads="1"/>
          </p:cNvSpPr>
          <p:nvPr/>
        </p:nvSpPr>
        <p:spPr bwMode="auto">
          <a:xfrm>
            <a:off x="2976563" y="565150"/>
            <a:ext cx="4865687" cy="566738"/>
          </a:xfrm>
          <a:prstGeom prst="homePlate">
            <a:avLst>
              <a:gd name="adj" fmla="val 43325"/>
            </a:avLst>
          </a:prstGeom>
          <a:solidFill>
            <a:srgbClr val="3C5FFB">
              <a:alpha val="60001"/>
            </a:srgbClr>
          </a:solidFill>
          <a:ln w="9525">
            <a:solidFill>
              <a:schemeClr val="tx1"/>
            </a:solidFill>
            <a:miter lim="800000"/>
            <a:headEnd/>
            <a:tailEnd/>
          </a:ln>
        </p:spPr>
        <p:txBody>
          <a:bodyPr wrap="none" anchor="ctr">
            <a:prstTxWarp prst="textNoShape">
              <a:avLst/>
            </a:prstTxWarp>
          </a:bodyPr>
          <a:lstStyle/>
          <a:p>
            <a:pPr algn="r"/>
            <a:r>
              <a:rPr lang="en-US"/>
              <a:t>        HIE-ISOLDE  </a:t>
            </a:r>
          </a:p>
        </p:txBody>
      </p:sp>
      <p:grpSp>
        <p:nvGrpSpPr>
          <p:cNvPr id="137" name="Group 130"/>
          <p:cNvGrpSpPr>
            <a:grpSpLocks/>
          </p:cNvGrpSpPr>
          <p:nvPr/>
        </p:nvGrpSpPr>
        <p:grpSpPr bwMode="auto">
          <a:xfrm>
            <a:off x="4564063" y="650875"/>
            <a:ext cx="674687" cy="404813"/>
            <a:chOff x="2696" y="1307"/>
            <a:chExt cx="283" cy="170"/>
          </a:xfrm>
        </p:grpSpPr>
        <p:sp>
          <p:nvSpPr>
            <p:cNvPr id="138" name="Rectangle 131"/>
            <p:cNvSpPr>
              <a:spLocks noChangeArrowheads="1"/>
            </p:cNvSpPr>
            <p:nvPr/>
          </p:nvSpPr>
          <p:spPr bwMode="auto">
            <a:xfrm>
              <a:off x="2696" y="1307"/>
              <a:ext cx="283" cy="170"/>
            </a:xfrm>
            <a:prstGeom prst="rect">
              <a:avLst/>
            </a:prstGeom>
            <a:solidFill>
              <a:srgbClr val="FFFFE3"/>
            </a:solidFill>
            <a:ln w="9525">
              <a:solidFill>
                <a:schemeClr val="tx1"/>
              </a:solidFill>
              <a:miter lim="800000"/>
              <a:headEnd/>
              <a:tailEnd/>
            </a:ln>
          </p:spPr>
          <p:txBody>
            <a:bodyPr wrap="none" anchor="ctr">
              <a:prstTxWarp prst="textNoShape">
                <a:avLst/>
              </a:prstTxWarp>
            </a:bodyPr>
            <a:lstStyle/>
            <a:p>
              <a:endParaRPr lang="en-US"/>
            </a:p>
          </p:txBody>
        </p:sp>
        <p:sp>
          <p:nvSpPr>
            <p:cNvPr id="139" name="AutoShape 132"/>
            <p:cNvSpPr>
              <a:spLocks noChangeArrowheads="1"/>
            </p:cNvSpPr>
            <p:nvPr/>
          </p:nvSpPr>
          <p:spPr bwMode="auto">
            <a:xfrm>
              <a:off x="2707" y="1352"/>
              <a:ext cx="136" cy="96"/>
            </a:xfrm>
            <a:prstGeom prst="rightArrow">
              <a:avLst>
                <a:gd name="adj1" fmla="val 50000"/>
                <a:gd name="adj2" fmla="val 35417"/>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40" name="Rectangle 133"/>
            <p:cNvSpPr>
              <a:spLocks noChangeArrowheads="1"/>
            </p:cNvSpPr>
            <p:nvPr/>
          </p:nvSpPr>
          <p:spPr bwMode="auto">
            <a:xfrm>
              <a:off x="2843" y="1325"/>
              <a:ext cx="32" cy="142"/>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141" name="Line 134"/>
            <p:cNvSpPr>
              <a:spLocks noChangeShapeType="1"/>
            </p:cNvSpPr>
            <p:nvPr/>
          </p:nvSpPr>
          <p:spPr bwMode="auto">
            <a:xfrm flipV="1">
              <a:off x="2878" y="1347"/>
              <a:ext cx="84" cy="48"/>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sp>
          <p:nvSpPr>
            <p:cNvPr id="142" name="Line 135"/>
            <p:cNvSpPr>
              <a:spLocks noChangeShapeType="1"/>
            </p:cNvSpPr>
            <p:nvPr/>
          </p:nvSpPr>
          <p:spPr bwMode="auto">
            <a:xfrm>
              <a:off x="2883" y="1397"/>
              <a:ext cx="67" cy="39"/>
            </a:xfrm>
            <a:prstGeom prst="line">
              <a:avLst/>
            </a:prstGeom>
            <a:noFill/>
            <a:ln w="9525">
              <a:solidFill>
                <a:schemeClr val="tx1"/>
              </a:solidFill>
              <a:round/>
              <a:headEnd/>
              <a:tailEnd type="triangle" w="sm" len="sm"/>
            </a:ln>
          </p:spPr>
          <p:txBody>
            <a:bodyPr wrap="none" anchor="ctr">
              <a:prstTxWarp prst="textNoShape">
                <a:avLst/>
              </a:prstTxWarp>
            </a:bodyPr>
            <a:lstStyle/>
            <a:p>
              <a:endParaRPr lang="en-US"/>
            </a:p>
          </p:txBody>
        </p:sp>
      </p:grpSp>
      <p:sp>
        <p:nvSpPr>
          <p:cNvPr id="143" name="Title 29"/>
          <p:cNvSpPr txBox="1">
            <a:spLocks/>
          </p:cNvSpPr>
          <p:nvPr/>
        </p:nvSpPr>
        <p:spPr>
          <a:xfrm>
            <a:off x="-8683" y="-304800"/>
            <a:ext cx="91440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normalizeH="0" baseline="0" noProof="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LnTx/>
                <a:uFillTx/>
                <a:latin typeface="+mj-lt"/>
                <a:ea typeface="+mj-ea"/>
                <a:cs typeface="+mj-cs"/>
              </a:rPr>
              <a:t>New data will help enormously</a:t>
            </a:r>
            <a:endParaRPr kumimoji="0" lang="en-US" sz="4400" b="1" i="0" u="none" strike="noStrike" kern="1200" normalizeH="0" baseline="0" noProof="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7" name="Content Placeholder 6"/>
          <p:cNvSpPr>
            <a:spLocks noGrp="1"/>
          </p:cNvSpPr>
          <p:nvPr>
            <p:ph idx="1"/>
          </p:nvPr>
        </p:nvSpPr>
        <p:spPr>
          <a:xfrm>
            <a:off x="381000" y="1295400"/>
            <a:ext cx="8305800" cy="5257800"/>
          </a:xfrm>
        </p:spPr>
        <p:txBody>
          <a:bodyPr>
            <a:normAutofit fontScale="92500" lnSpcReduction="20000"/>
          </a:bodyPr>
          <a:lstStyle/>
          <a:p>
            <a:r>
              <a:rPr lang="en-US" b="1" dirty="0" smtClean="0"/>
              <a:t>Conclusions</a:t>
            </a:r>
          </a:p>
          <a:p>
            <a:pPr algn="just">
              <a:buNone/>
            </a:pPr>
            <a:r>
              <a:rPr lang="en-US" dirty="0" smtClean="0"/>
              <a:t>	Theory-thin statistical global models of nuclear properties developed by learning machines should provide a valuable, robust additional tool to </a:t>
            </a:r>
            <a:r>
              <a:rPr lang="en-US" b="1" dirty="0" smtClean="0">
                <a:solidFill>
                  <a:srgbClr val="660066"/>
                </a:solidFill>
              </a:rPr>
              <a:t>complement</a:t>
            </a:r>
            <a:r>
              <a:rPr lang="en-US" dirty="0" smtClean="0"/>
              <a:t> the nuclear </a:t>
            </a:r>
            <a:r>
              <a:rPr lang="en-US" dirty="0" err="1" smtClean="0"/>
              <a:t>systematics</a:t>
            </a:r>
            <a:r>
              <a:rPr lang="en-US" dirty="0" smtClean="0"/>
              <a:t> studies </a:t>
            </a:r>
            <a:r>
              <a:rPr lang="en-US" b="1" dirty="0" smtClean="0">
                <a:solidFill>
                  <a:srgbClr val="660066"/>
                </a:solidFill>
              </a:rPr>
              <a:t>beyond the standard nuclear landscape </a:t>
            </a:r>
            <a:r>
              <a:rPr lang="en-US" dirty="0" smtClean="0"/>
              <a:t>planned with the present and future  very neutron- rich, rare-isotope experimental facilities.</a:t>
            </a:r>
          </a:p>
          <a:p>
            <a:r>
              <a:rPr lang="en-US" b="1" dirty="0" smtClean="0"/>
              <a:t>Prospects</a:t>
            </a:r>
          </a:p>
          <a:p>
            <a:pPr algn="just">
              <a:buNone/>
            </a:pPr>
            <a:r>
              <a:rPr lang="en-US" dirty="0" smtClean="0"/>
              <a:t>	We plan further studies of nuclear properties relevant to </a:t>
            </a:r>
            <a:r>
              <a:rPr lang="en-US" dirty="0" err="1" smtClean="0"/>
              <a:t>r</a:t>
            </a:r>
            <a:r>
              <a:rPr lang="en-US" dirty="0" smtClean="0"/>
              <a:t>-process: masses, neutron capture cross-sections with the already developed by us ANN and SVM  techniques.</a:t>
            </a:r>
          </a:p>
          <a:p>
            <a:pPr algn="just">
              <a:buNone/>
            </a:pPr>
            <a:r>
              <a:rPr lang="en-US" dirty="0" smtClean="0"/>
              <a:t>	We also plan further studies of nuclear properties using Artificial Intelligence‘s </a:t>
            </a:r>
            <a:r>
              <a:rPr lang="en-US" altLang="ja-JP" dirty="0" smtClean="0"/>
              <a:t>more </a:t>
            </a:r>
            <a:r>
              <a:rPr lang="en-US" dirty="0" smtClean="0"/>
              <a:t>mature learning strategies, such as </a:t>
            </a:r>
            <a:r>
              <a:rPr lang="en-US" b="1" dirty="0" smtClean="0">
                <a:solidFill>
                  <a:srgbClr val="660066"/>
                </a:solidFill>
              </a:rPr>
              <a:t>committee of machines </a:t>
            </a:r>
            <a:r>
              <a:rPr lang="en-US" dirty="0" smtClean="0"/>
              <a:t>(</a:t>
            </a:r>
            <a:r>
              <a:rPr lang="en-US" dirty="0" err="1" smtClean="0"/>
              <a:t>CoM</a:t>
            </a:r>
            <a:r>
              <a:rPr lang="en-US" dirty="0" smtClean="0"/>
              <a:t>) - a collection of different feed-forward Artificial Neural Networks (</a:t>
            </a:r>
            <a:r>
              <a:rPr lang="en-US" dirty="0" err="1" smtClean="0"/>
              <a:t>ANNs</a:t>
            </a:r>
            <a:r>
              <a:rPr lang="en-US" dirty="0" smtClean="0"/>
              <a:t>) instead of a single ANN, with a view to refine current results.</a:t>
            </a:r>
          </a:p>
          <a:p>
            <a:pPr>
              <a:buNone/>
            </a:pPr>
            <a:endParaRPr lang="en-US" dirty="0"/>
          </a:p>
        </p:txBody>
      </p:sp>
      <p:sp>
        <p:nvSpPr>
          <p:cNvPr id="5" name="Title 29"/>
          <p:cNvSpPr txBox="1">
            <a:spLocks/>
          </p:cNvSpPr>
          <p:nvPr/>
        </p:nvSpPr>
        <p:spPr>
          <a:xfrm>
            <a:off x="1447800" y="-76200"/>
            <a:ext cx="6324600"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Conclusions</a:t>
            </a:r>
            <a:r>
              <a:rPr lang="en-US" sz="4400" b="1" spc="5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 &amp; Prospects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11" name="Title 10"/>
          <p:cNvSpPr>
            <a:spLocks noGrp="1"/>
          </p:cNvSpPr>
          <p:nvPr>
            <p:ph type="title"/>
          </p:nvPr>
        </p:nvSpPr>
        <p:spPr>
          <a:xfrm>
            <a:off x="-508000" y="1371600"/>
            <a:ext cx="7823200" cy="1474788"/>
          </a:xfrm>
          <a:effectLst/>
        </p:spPr>
        <p:txBody>
          <a:bodyPr/>
          <a:lstStyle/>
          <a:p>
            <a:r>
              <a:rPr lang="en-US" dirty="0" smtClean="0">
                <a:effectLst/>
              </a:rPr>
              <a:t>Thank  You</a:t>
            </a:r>
            <a:endParaRPr lang="en-US" dirty="0">
              <a:effectLst/>
            </a:endParaRPr>
          </a:p>
        </p:txBody>
      </p:sp>
      <p:sp>
        <p:nvSpPr>
          <p:cNvPr id="12" name="Text Placeholder 11"/>
          <p:cNvSpPr>
            <a:spLocks noGrp="1"/>
          </p:cNvSpPr>
          <p:nvPr>
            <p:ph type="body" idx="1"/>
          </p:nvPr>
        </p:nvSpPr>
        <p:spPr>
          <a:xfrm>
            <a:off x="673100" y="3200400"/>
            <a:ext cx="7823200" cy="554694"/>
          </a:xfrm>
        </p:spPr>
        <p:txBody>
          <a:bodyPr>
            <a:noAutofit/>
          </a:bodyPr>
          <a:lstStyle/>
          <a:p>
            <a:r>
              <a:rPr lang="el-GR" sz="3200" dirty="0" smtClean="0"/>
              <a:t>β</a:t>
            </a:r>
            <a:r>
              <a:rPr lang="en-US" sz="3200" baseline="30000" dirty="0" smtClean="0"/>
              <a:t>-</a:t>
            </a:r>
            <a:r>
              <a:rPr lang="en-US" sz="3200" dirty="0" smtClean="0"/>
              <a:t>decay half-lives using the ANN model: </a:t>
            </a:r>
            <a:br>
              <a:rPr lang="en-US" sz="3200" dirty="0" smtClean="0"/>
            </a:br>
            <a:r>
              <a:rPr lang="en-US" sz="3200" dirty="0" smtClean="0"/>
              <a:t>Input for the </a:t>
            </a:r>
            <a:r>
              <a:rPr lang="en-US" sz="3200" dirty="0" err="1" smtClean="0"/>
              <a:t>r</a:t>
            </a:r>
            <a:r>
              <a:rPr lang="en-US" sz="3200" dirty="0" smtClean="0"/>
              <a:t>-process</a:t>
            </a:r>
            <a:r>
              <a:rPr lang="el-GR" sz="3200" dirty="0" smtClean="0"/>
              <a:t>*</a:t>
            </a:r>
            <a:endParaRPr lang="en-US" sz="3200" dirty="0" smtClean="0"/>
          </a:p>
          <a:p>
            <a:endParaRPr lang="en-US" sz="3200" dirty="0"/>
          </a:p>
        </p:txBody>
      </p:sp>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Questions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sp>
        <p:nvSpPr>
          <p:cNvPr id="6" name="Title 1"/>
          <p:cNvSpPr txBox="1">
            <a:spLocks/>
          </p:cNvSpPr>
          <p:nvPr/>
        </p:nvSpPr>
        <p:spPr>
          <a:xfrm>
            <a:off x="6134100" y="838200"/>
            <a:ext cx="3009900" cy="1828800"/>
          </a:xfrm>
          <a:prstGeom prst="roundRect">
            <a:avLst>
              <a:gd name="adj" fmla="val 10522"/>
            </a:avLst>
          </a:prstGeom>
          <a:solidFill>
            <a:srgbClr val="CE67CC">
              <a:alpha val="47000"/>
            </a:srgbClr>
          </a:solidFill>
          <a:ln w="19050" cap="rnd" cmpd="sng" algn="ctr">
            <a:solidFill>
              <a:srgbClr val="4F81BD">
                <a:alpha val="53000"/>
              </a:srgbClr>
            </a:solidFill>
            <a:prstDash val="solid"/>
            <a:round/>
          </a:ln>
          <a:effectLst>
            <a:glow rad="101600">
              <a:srgbClr val="911AD1">
                <a:alpha val="52000"/>
              </a:srgbClr>
            </a:glow>
            <a:reflection blurRad="6350" stA="50000" endA="300" endPos="55000" dir="5400000" sy="-100000" algn="bl" rotWithShape="0"/>
            <a:softEdge rad="635000"/>
          </a:effectLst>
          <a:scene3d>
            <a:camera prst="perspectiveContrastingRightFacing" fov="2700000">
              <a:rot lat="624000" lon="18966000" rev="216000"/>
            </a:camera>
            <a:lightRig rig="chilly" dir="t"/>
          </a:scene3d>
          <a:sp3d extrusionH="12700">
            <a:extrusionClr>
              <a:schemeClr val="bg1"/>
            </a:extrusionClr>
          </a:sp3d>
        </p:spPr>
        <p:style>
          <a:lnRef idx="1">
            <a:schemeClr val="accent6"/>
          </a:lnRef>
          <a:fillRef idx="3">
            <a:schemeClr val="accent6"/>
          </a:fillRef>
          <a:effectRef idx="2">
            <a:schemeClr val="accent6"/>
          </a:effectRef>
          <a:fontRef idx="minor">
            <a:schemeClr val="lt1"/>
          </a:fontRef>
        </p:style>
        <p:txBody>
          <a:bodyPr vert="horz" lIns="91440" tIns="182880" rIns="91440" bIns="182880" rtlCol="0" anchor="ctr">
            <a:normAutofit/>
            <a:scene3d>
              <a:camera prst="orthographicFront"/>
              <a:lightRig rig="chilly" dir="t"/>
            </a:scene3d>
            <a:sp3d extrusionH="6350">
              <a:extrusionClr>
                <a:schemeClr val="bg1"/>
              </a:extrusionClr>
            </a:sp3d>
          </a:bodyPr>
          <a:lstStyle/>
          <a:p>
            <a:pPr marL="342900" marR="0" lvl="0" indent="-342900" algn="ctr" defTabSz="914400" rtl="0" eaLnBrk="1" fontAlgn="auto" latinLnBrk="0" hangingPunct="1">
              <a:lnSpc>
                <a:spcPts val="5200"/>
              </a:lnSpc>
              <a:spcBef>
                <a:spcPts val="2000"/>
              </a:spcBef>
              <a:spcAft>
                <a:spcPts val="0"/>
              </a:spcAft>
              <a:buClrTx/>
              <a:buSzPct val="80000"/>
              <a:buFont typeface="Wingdings" pitchFamily="2" charset="2"/>
              <a:buNone/>
              <a:tabLst/>
              <a:defRPr/>
            </a:pPr>
            <a:r>
              <a:rPr kumimoji="0" lang="ja-JP" altLang="en-US" sz="20000" b="1" i="0" u="none" strike="noStrike" kern="1200" cap="none" spc="0" normalizeH="0" baseline="0" noProof="0" dirty="0" smtClean="0">
                <a:ln>
                  <a:noFill/>
                </a:ln>
                <a:gradFill>
                  <a:gsLst>
                    <a:gs pos="50000">
                      <a:schemeClr val="bg1">
                        <a:lumMod val="85000"/>
                      </a:schemeClr>
                    </a:gs>
                    <a:gs pos="100000">
                      <a:schemeClr val="bg1">
                        <a:lumMod val="65000"/>
                      </a:schemeClr>
                    </a:gs>
                  </a:gsLst>
                  <a:lin ang="5400000" scaled="0"/>
                </a:gradFill>
                <a:effectLst>
                  <a:outerShdw blurRad="50800" dist="38100" dir="2700000" algn="br">
                    <a:srgbClr val="000000">
                      <a:alpha val="43000"/>
                    </a:srgbClr>
                  </a:outerShdw>
                </a:effectLst>
                <a:uLnTx/>
                <a:uFillTx/>
                <a:latin typeface="+mj-lt"/>
                <a:ea typeface="+mj-ea"/>
                <a:cs typeface="+mj-cs"/>
              </a:rPr>
              <a:t>？</a:t>
            </a:r>
            <a:endParaRPr kumimoji="0" lang="en-US" sz="20000" b="1" i="0" u="none" strike="noStrike" kern="1200" cap="none" spc="0" normalizeH="0" baseline="0" noProof="0" dirty="0">
              <a:ln>
                <a:noFill/>
              </a:ln>
              <a:gradFill>
                <a:gsLst>
                  <a:gs pos="50000">
                    <a:schemeClr val="bg1">
                      <a:lumMod val="85000"/>
                    </a:schemeClr>
                  </a:gs>
                  <a:gs pos="100000">
                    <a:schemeClr val="bg1">
                      <a:lumMod val="65000"/>
                    </a:schemeClr>
                  </a:gs>
                </a:gsLst>
                <a:lin ang="5400000" scaled="0"/>
              </a:gradFill>
              <a:effectLst>
                <a:outerShdw blurRad="50800" dist="38100" dir="2700000" algn="br">
                  <a:srgbClr val="000000">
                    <a:alpha val="43000"/>
                  </a:srgbClr>
                </a:outerShdw>
              </a:effectLst>
              <a:uLnTx/>
              <a:uFillTx/>
              <a:latin typeface="+mj-lt"/>
              <a:ea typeface="+mj-ea"/>
              <a:cs typeface="+mj-cs"/>
            </a:endParaRPr>
          </a:p>
        </p:txBody>
      </p:sp>
      <p:sp>
        <p:nvSpPr>
          <p:cNvPr id="7" name="Subtitle 2"/>
          <p:cNvSpPr txBox="1">
            <a:spLocks/>
          </p:cNvSpPr>
          <p:nvPr/>
        </p:nvSpPr>
        <p:spPr>
          <a:xfrm>
            <a:off x="381000" y="4419600"/>
            <a:ext cx="8458200" cy="1828800"/>
          </a:xfrm>
          <a:prstGeom prst="rect">
            <a:avLst/>
          </a:prstGeom>
          <a:effectLst/>
        </p:spPr>
        <p:txBody>
          <a:bodyPr vert="horz" lIns="91440" tIns="45720" rIns="91440" bIns="45720" rtlCol="0">
            <a:normAutofit fontScale="77500" lnSpcReduction="20000"/>
            <a:scene3d>
              <a:camera prst="orthographicFront"/>
              <a:lightRig rig="chilly" dir="t"/>
            </a:scene3d>
            <a:sp3d extrusionH="6350">
              <a:extrusionClr>
                <a:schemeClr val="bg1"/>
              </a:extrusionClr>
            </a:sp3d>
          </a:bodyPr>
          <a:lstStyle/>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r>
              <a:rPr kumimoji="0" lang="en-US" sz="2839" b="0" i="0" u="sng" strike="noStrike" kern="1200" cap="none" spc="0" normalizeH="0" baseline="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N. J. </a:t>
            </a:r>
            <a:r>
              <a:rPr kumimoji="0" lang="en-US" sz="2839" b="0" i="0" u="sng" strike="noStrike" kern="1200" cap="none" spc="0" normalizeH="0" baseline="0" noProof="0" dirty="0" err="1"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Costiris</a:t>
            </a:r>
            <a:r>
              <a:rPr kumimoji="0" lang="en-US" sz="2839" b="0" i="0" u="none" strike="noStrike" kern="1200" cap="none" spc="0" normalizeH="0" baseline="3000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a:t>
            </a:r>
            <a:r>
              <a:rPr kumimoji="0" lang="en-US" sz="2839" b="0" i="0" u="none" strike="noStrike" kern="1200" cap="none" spc="0" normalizeH="0" baseline="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 E. </a:t>
            </a:r>
            <a:r>
              <a:rPr kumimoji="0" lang="en-US" sz="2839" b="0" i="0" u="none" strike="noStrike" kern="1200" cap="none" spc="0" normalizeH="0" baseline="0" noProof="0" dirty="0" err="1"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Mavrommatis</a:t>
            </a:r>
            <a:r>
              <a:rPr kumimoji="0" lang="en-US" sz="2839" b="0" i="0" u="none" strike="noStrike" kern="1200" cap="none" spc="0" normalizeH="0" baseline="3000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a:t>
            </a:r>
            <a:r>
              <a:rPr kumimoji="0" lang="en-US" sz="2839" b="0" i="0" u="none" strike="noStrike" kern="1200" cap="none" spc="0" normalizeH="0" baseline="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 J. W. Clark</a:t>
            </a:r>
            <a:r>
              <a:rPr kumimoji="0" lang="en-US" sz="2839" b="0" i="0" u="none" strike="noStrike" kern="1200" cap="none" spc="0" normalizeH="0" baseline="3000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a:t>
            </a:r>
            <a:r>
              <a:rPr kumimoji="0" lang="en-US" sz="2839" b="0" i="0" u="none" strike="noStrike" kern="1200" cap="none" spc="0" normalizeH="0" baseline="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 and K. A. </a:t>
            </a:r>
            <a:r>
              <a:rPr kumimoji="0" lang="en-US" sz="2839" b="0" i="0" u="none" strike="noStrike" kern="1200" cap="none" spc="0" normalizeH="0" baseline="0" noProof="0" dirty="0" err="1"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Gernoth</a:t>
            </a:r>
            <a:r>
              <a:rPr kumimoji="0" lang="en-US" sz="2839" b="0" i="0" u="none" strike="noStrike" kern="1200" cap="none" spc="0" normalizeH="0" baseline="3000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a:t>
            </a:r>
            <a:r>
              <a:rPr kumimoji="0" lang="en-US" sz="2839" b="0" i="0" u="none" strike="noStrike" kern="1200" cap="none" spc="0" normalizeH="0" baseline="0" noProof="0" dirty="0" smtClean="0">
                <a:ln w="18415" cmpd="sng">
                  <a:solidFill>
                    <a:schemeClr val="accent6">
                      <a:lumMod val="75000"/>
                    </a:schemeClr>
                  </a:solidFill>
                  <a:prstDash val="solid"/>
                </a:ln>
                <a:solidFill>
                  <a:schemeClr val="accent6">
                    <a:lumMod val="60000"/>
                    <a:lumOff val="40000"/>
                  </a:schemeClr>
                </a:solidFill>
                <a:effectLst>
                  <a:outerShdw blurRad="63500" dir="3600000" algn="tl" rotWithShape="0">
                    <a:srgbClr val="000000">
                      <a:alpha val="70000"/>
                    </a:srgbClr>
                  </a:outerShdw>
                </a:effectLst>
                <a:uLnTx/>
                <a:uFillTx/>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endParaRPr kumimoji="0" lang="en-US" sz="2000" b="1" i="0" u="none" strike="noStrike" kern="1200" cap="none" spc="0" normalizeH="0" baseline="0" noProof="0" dirty="0" smtClean="0">
              <a:ln>
                <a:noFill/>
              </a:ln>
              <a:gradFill>
                <a:gsLst>
                  <a:gs pos="50000">
                    <a:schemeClr val="tx1">
                      <a:lumMod val="65000"/>
                      <a:lumOff val="35000"/>
                    </a:schemeClr>
                  </a:gs>
                  <a:gs pos="100000">
                    <a:schemeClr val="tx1">
                      <a:lumMod val="85000"/>
                      <a:lumOff val="15000"/>
                    </a:schemeClr>
                  </a:gs>
                </a:gsLst>
                <a:lin ang="5400000" scaled="0"/>
              </a:gra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r>
              <a:rPr kumimoji="0" lang="en-US" sz="1806" b="1" i="0" u="none" strike="noStrike" kern="1200" cap="none" spc="0" normalizeH="0" baseline="30000" noProof="0" dirty="0" smtClean="0">
                <a:ln>
                  <a:noFill/>
                </a:ln>
                <a:solidFill>
                  <a:schemeClr val="accent6">
                    <a:lumMod val="50000"/>
                  </a:schemeClr>
                </a:solidFill>
                <a:effectLst/>
                <a:uLnTx/>
                <a:uFillTx/>
                <a:latin typeface="+mn-lt"/>
                <a:ea typeface="+mn-ea"/>
                <a:cs typeface="+mn-cs"/>
              </a:rPr>
              <a:t>† </a:t>
            </a:r>
            <a:r>
              <a:rPr kumimoji="0" lang="en-US" sz="1806" b="1" i="0" u="none" strike="noStrike" kern="1200" cap="none" spc="0" normalizeH="0" baseline="0" noProof="0" dirty="0" smtClean="0">
                <a:ln>
                  <a:noFill/>
                </a:ln>
                <a:solidFill>
                  <a:schemeClr val="accent6">
                    <a:lumMod val="50000"/>
                  </a:schemeClr>
                </a:solidFill>
                <a:effectLst/>
                <a:uLnTx/>
                <a:uFillTx/>
                <a:latin typeface="+mn-lt"/>
                <a:ea typeface="+mn-ea"/>
                <a:cs typeface="+mn-cs"/>
              </a:rPr>
              <a:t>Department of Physics, Section of Nuclear &amp; Particle Physics, University of Athens, 15771 Athens, Greece</a:t>
            </a: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endParaRPr kumimoji="0" lang="en-US" sz="1806" b="1" i="0" u="none" strike="noStrike" kern="1200" cap="none" spc="0" normalizeH="0" baseline="0" noProof="0" dirty="0" smtClean="0">
              <a:ln>
                <a:noFill/>
              </a:ln>
              <a:solidFill>
                <a:schemeClr val="accent6">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r>
              <a:rPr kumimoji="0" lang="en-US" sz="1806" b="1" i="0" u="none" strike="noStrike" kern="1200" cap="none" spc="0" normalizeH="0" baseline="30000" noProof="0" dirty="0" smtClean="0">
                <a:ln>
                  <a:noFill/>
                </a:ln>
                <a:solidFill>
                  <a:schemeClr val="accent6">
                    <a:lumMod val="50000"/>
                  </a:schemeClr>
                </a:solidFill>
                <a:effectLst/>
                <a:uLnTx/>
                <a:uFillTx/>
                <a:latin typeface="+mn-lt"/>
                <a:ea typeface="+mn-ea"/>
                <a:cs typeface="+mn-cs"/>
              </a:rPr>
              <a:t>‡ </a:t>
            </a:r>
            <a:r>
              <a:rPr kumimoji="0" lang="en-US" sz="1806" b="1" i="0" u="none" strike="noStrike" kern="1200" cap="none" spc="0" normalizeH="0" baseline="0" noProof="0" dirty="0" smtClean="0">
                <a:ln>
                  <a:noFill/>
                </a:ln>
                <a:solidFill>
                  <a:schemeClr val="accent6">
                    <a:lumMod val="50000"/>
                  </a:schemeClr>
                </a:solidFill>
                <a:effectLst/>
                <a:uLnTx/>
                <a:uFillTx/>
                <a:latin typeface="+mn-lt"/>
                <a:ea typeface="+mn-ea"/>
                <a:cs typeface="+mn-cs"/>
              </a:rPr>
              <a:t>McDonnell Center for the Space Sciences and Department of Physics, Washington University, St. Louis, Missouri 63130, USA</a:t>
            </a: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endParaRPr kumimoji="0" lang="en-US" sz="1806" b="1" i="0" u="none" strike="noStrike" kern="1200" cap="none" spc="0" normalizeH="0" baseline="0" noProof="0" dirty="0" smtClean="0">
              <a:ln>
                <a:noFill/>
              </a:ln>
              <a:solidFill>
                <a:schemeClr val="accent6">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r>
              <a:rPr kumimoji="0" lang="en-US" sz="1806" b="1" i="0" u="none" strike="noStrike" kern="1200" cap="none" spc="0" normalizeH="0" baseline="30000" noProof="0" dirty="0" smtClean="0">
                <a:ln>
                  <a:noFill/>
                </a:ln>
                <a:solidFill>
                  <a:schemeClr val="accent6">
                    <a:lumMod val="50000"/>
                  </a:schemeClr>
                </a:solidFill>
                <a:effectLst/>
                <a:uLnTx/>
                <a:uFillTx/>
                <a:latin typeface="+mn-lt"/>
                <a:ea typeface="+mn-ea"/>
                <a:cs typeface="+mn-cs"/>
              </a:rPr>
              <a:t>§</a:t>
            </a:r>
            <a:r>
              <a:rPr kumimoji="0" lang="en-US" sz="1806" b="1" i="0" u="none" strike="noStrike" kern="1200" cap="none" spc="0" normalizeH="0" baseline="0" noProof="0" dirty="0" smtClean="0">
                <a:ln>
                  <a:noFill/>
                </a:ln>
                <a:solidFill>
                  <a:schemeClr val="accent6">
                    <a:lumMod val="50000"/>
                  </a:schemeClr>
                </a:solidFill>
                <a:effectLst/>
                <a:uLnTx/>
                <a:uFillTx/>
                <a:latin typeface="+mn-lt"/>
                <a:ea typeface="+mn-ea"/>
                <a:cs typeface="+mn-cs"/>
              </a:rPr>
              <a:t> School of Physics &amp; Astronomy, Schuster Building, The University of Manchester, Manchester, M13 9PL, United Kingdom</a:t>
            </a: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endParaRPr lang="en-US" sz="1806" b="1" noProof="0" dirty="0" smtClean="0">
              <a:solidFill>
                <a:schemeClr val="accent6">
                  <a:lumMod val="50000"/>
                </a:schemeClr>
              </a:solidFill>
            </a:endParaRP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endParaRPr kumimoji="0" lang="en-US" sz="1806" b="1" i="0" u="none" strike="noStrike" kern="1200" cap="none" spc="0" normalizeH="0" baseline="0" noProof="0" dirty="0" smtClean="0">
              <a:ln>
                <a:noFill/>
              </a:ln>
              <a:solidFill>
                <a:schemeClr val="accent6">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endParaRPr kumimoji="0" lang="en-US" sz="1806" b="1" i="0" u="none" strike="noStrike" kern="1200" cap="none" spc="0" normalizeH="0" baseline="0" noProof="0" dirty="0" smtClean="0">
              <a:ln>
                <a:noFill/>
              </a:ln>
              <a:solidFill>
                <a:schemeClr val="accent6">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Pct val="80000"/>
              <a:buFont typeface="Wingdings" pitchFamily="2" charset="2"/>
              <a:buNone/>
              <a:tabLst/>
              <a:defRPr/>
            </a:pPr>
            <a:endParaRPr kumimoji="0" lang="en-US" sz="2000" b="1" i="0" u="none" strike="noStrike" kern="1200" cap="none" spc="0" normalizeH="0" baseline="0" noProof="0" dirty="0">
              <a:ln>
                <a:noFill/>
              </a:ln>
              <a:gradFill>
                <a:gsLst>
                  <a:gs pos="50000">
                    <a:schemeClr val="tx1">
                      <a:lumMod val="65000"/>
                      <a:lumOff val="35000"/>
                    </a:schemeClr>
                  </a:gs>
                  <a:gs pos="100000">
                    <a:schemeClr val="tx1">
                      <a:lumMod val="85000"/>
                      <a:lumOff val="15000"/>
                    </a:schemeClr>
                  </a:gs>
                </a:gsLst>
                <a:lin ang="5400000" scaled="0"/>
              </a:gradFill>
              <a:effectLst/>
              <a:uLnTx/>
              <a:uFillTx/>
              <a:latin typeface="+mn-lt"/>
              <a:ea typeface="+mn-ea"/>
              <a:cs typeface="+mn-cs"/>
            </a:endParaRPr>
          </a:p>
        </p:txBody>
      </p:sp>
      <p:sp>
        <p:nvSpPr>
          <p:cNvPr id="8" name="TextBox 7"/>
          <p:cNvSpPr txBox="1"/>
          <p:nvPr/>
        </p:nvSpPr>
        <p:spPr>
          <a:xfrm>
            <a:off x="673100" y="6400800"/>
            <a:ext cx="3826689" cy="369332"/>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dirty="0" smtClean="0"/>
              <a:t>URL: http://</a:t>
            </a:r>
            <a:r>
              <a:rPr lang="en-US" dirty="0" err="1" smtClean="0"/>
              <a:t>www.pythaim.phys.uoa.gr</a:t>
            </a:r>
            <a:endParaRPr lang="en-US" dirty="0"/>
          </a:p>
        </p:txBody>
      </p:sp>
      <p:sp>
        <p:nvSpPr>
          <p:cNvPr id="9" name="TextBox 8"/>
          <p:cNvSpPr txBox="1"/>
          <p:nvPr/>
        </p:nvSpPr>
        <p:spPr>
          <a:xfrm>
            <a:off x="5434907" y="6400800"/>
            <a:ext cx="3061393" cy="369332"/>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altLang="ja-JP" dirty="0" smtClean="0"/>
              <a:t>E-mail: </a:t>
            </a:r>
            <a:r>
              <a:rPr lang="en-US" altLang="ja-JP" dirty="0" err="1" smtClean="0"/>
              <a:t>pythaim@phys.uoa.gr</a:t>
            </a:r>
            <a:endParaRPr lang="en-US" dirty="0"/>
          </a:p>
        </p:txBody>
      </p:sp>
      <p:sp>
        <p:nvSpPr>
          <p:cNvPr id="10" name="TextBox 9"/>
          <p:cNvSpPr txBox="1"/>
          <p:nvPr/>
        </p:nvSpPr>
        <p:spPr>
          <a:xfrm rot="16200000">
            <a:off x="7857409" y="5401389"/>
            <a:ext cx="2209800" cy="246221"/>
          </a:xfrm>
          <a:prstGeom prst="rect">
            <a:avLst/>
          </a:prstGeom>
          <a:noFill/>
        </p:spPr>
        <p:txBody>
          <a:bodyPr wrap="square" rtlCol="0">
            <a:spAutoFit/>
          </a:bodyPr>
          <a:lstStyle/>
          <a:p>
            <a:r>
              <a:rPr lang="en-US" sz="1000" b="1" dirty="0" smtClean="0"/>
              <a:t>*To be submitted to Phys. Rev. C</a:t>
            </a:r>
            <a:endParaRPr lang="en-US" sz="1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0"/>
                                  </p:iterate>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3501"/>
                            </p:stCondLst>
                            <p:childTnLst>
                              <p:par>
                                <p:cTn id="8" presetID="4" presetClass="emph" presetSubtype="2" fill="hold" grpId="1" nodeType="afterEffect">
                                  <p:stCondLst>
                                    <p:cond delay="0"/>
                                  </p:stCondLst>
                                  <p:iterate type="lt">
                                    <p:tmPct val="0"/>
                                  </p:iterate>
                                  <p:childTnLst>
                                    <p:anim to="1.5" calcmode="lin" valueType="num">
                                      <p:cBhvr override="childStyle">
                                        <p:cTn id="9" dur="2000" fill="hold"/>
                                        <p:tgtEl>
                                          <p:spTgt spid="11"/>
                                        </p:tgtEl>
                                        <p:attrNameLst>
                                          <p:attrName>style.fontSize</p:attrName>
                                        </p:attrNameLst>
                                      </p:cBhvr>
                                    </p:anim>
                                  </p:childTnLst>
                                </p:cTn>
                              </p:par>
                            </p:childTnLst>
                          </p:cTn>
                        </p:par>
                        <p:par>
                          <p:cTn id="10" fill="hold">
                            <p:stCondLst>
                              <p:cond delay="5501"/>
                            </p:stCondLst>
                            <p:childTnLst>
                              <p:par>
                                <p:cTn id="11" presetID="1" presetClass="emph" presetSubtype="2" fill="hold" nodeType="afterEffect">
                                  <p:stCondLst>
                                    <p:cond delay="0"/>
                                  </p:stCondLst>
                                  <p:childTnLst>
                                    <p:animClr clrSpc="rgb">
                                      <p:cBhvr>
                                        <p:cTn id="12" dur="2000" fill="hold"/>
                                        <p:tgtEl>
                                          <p:spTgt spid="8"/>
                                        </p:tgtEl>
                                        <p:attrNameLst>
                                          <p:attrName>fillcolor</p:attrName>
                                        </p:attrNameLst>
                                      </p:cBhvr>
                                      <p:to>
                                        <a:schemeClr val="accent2"/>
                                      </p:to>
                                    </p:animClr>
                                    <p:set>
                                      <p:cBhvr>
                                        <p:cTn id="13" dur="2000" fill="hold"/>
                                        <p:tgtEl>
                                          <p:spTgt spid="8"/>
                                        </p:tgtEl>
                                        <p:attrNameLst>
                                          <p:attrName>fill.type</p:attrName>
                                        </p:attrNameLst>
                                      </p:cBhvr>
                                      <p:to>
                                        <p:strVal val="solid"/>
                                      </p:to>
                                    </p:set>
                                    <p:set>
                                      <p:cBhvr>
                                        <p:cTn id="14" dur="2000" fill="hold"/>
                                        <p:tgtEl>
                                          <p:spTgt spid="8"/>
                                        </p:tgtEl>
                                        <p:attrNameLst>
                                          <p:attrName>fill.on</p:attrName>
                                        </p:attrNameLst>
                                      </p:cBhvr>
                                      <p:to>
                                        <p:strVal val="true"/>
                                      </p:to>
                                    </p:set>
                                  </p:childTnLst>
                                </p:cTn>
                              </p:par>
                            </p:childTnLst>
                          </p:cTn>
                        </p:par>
                        <p:par>
                          <p:cTn id="15" fill="hold">
                            <p:stCondLst>
                              <p:cond delay="7501"/>
                            </p:stCondLst>
                            <p:childTnLst>
                              <p:par>
                                <p:cTn id="16" presetID="1" presetClass="emph" presetSubtype="2" fill="hold" nodeType="afterEffect">
                                  <p:stCondLst>
                                    <p:cond delay="0"/>
                                  </p:stCondLst>
                                  <p:childTnLst>
                                    <p:animClr clrSpc="rgb">
                                      <p:cBhvr>
                                        <p:cTn id="17" dur="2000" fill="hold"/>
                                        <p:tgtEl>
                                          <p:spTgt spid="9"/>
                                        </p:tgtEl>
                                        <p:attrNameLst>
                                          <p:attrName>fillcolor</p:attrName>
                                        </p:attrNameLst>
                                      </p:cBhvr>
                                      <p:to>
                                        <a:srgbClr val="C812FE"/>
                                      </p:to>
                                    </p:animClr>
                                    <p:set>
                                      <p:cBhvr>
                                        <p:cTn id="18" dur="2000" fill="hold"/>
                                        <p:tgtEl>
                                          <p:spTgt spid="9"/>
                                        </p:tgtEl>
                                        <p:attrNameLst>
                                          <p:attrName>fill.type</p:attrName>
                                        </p:attrNameLst>
                                      </p:cBhvr>
                                      <p:to>
                                        <p:strVal val="solid"/>
                                      </p:to>
                                    </p:set>
                                    <p:set>
                                      <p:cBhvr>
                                        <p:cTn id="19" dur="2000" fill="hold"/>
                                        <p:tgtEl>
                                          <p:spTgt spid="9"/>
                                        </p:tgtEl>
                                        <p:attrNameLst>
                                          <p:attrName>fill.on</p:attrName>
                                        </p:attrNameLst>
                                      </p:cBhvr>
                                      <p:to>
                                        <p:strVal val="true"/>
                                      </p:to>
                                    </p:set>
                                  </p:childTnLst>
                                </p:cTn>
                              </p:par>
                            </p:childTnLst>
                          </p:cTn>
                        </p:par>
                        <p:par>
                          <p:cTn id="20" fill="hold">
                            <p:stCondLst>
                              <p:cond delay="9501"/>
                            </p:stCondLst>
                            <p:childTnLst>
                              <p:par>
                                <p:cTn id="21" presetID="35" presetClass="emph" presetSubtype="0" fill="hold" grpId="0" nodeType="afterEffect">
                                  <p:stCondLst>
                                    <p:cond delay="0"/>
                                  </p:stCondLst>
                                  <p:childTnLst>
                                    <p:anim calcmode="discrete" valueType="str">
                                      <p:cBhvr>
                                        <p:cTn id="22" dur="1000" fill="hold"/>
                                        <p:tgtEl>
                                          <p:spTgt spid="8"/>
                                        </p:tgtEl>
                                        <p:attrNameLst>
                                          <p:attrName>style.visibility</p:attrName>
                                        </p:attrNameLst>
                                      </p:cBhvr>
                                      <p:tavLst>
                                        <p:tav tm="0">
                                          <p:val>
                                            <p:strVal val="hidden"/>
                                          </p:val>
                                        </p:tav>
                                        <p:tav tm="50000">
                                          <p:val>
                                            <p:strVal val="visible"/>
                                          </p:val>
                                        </p:tav>
                                      </p:tavLst>
                                    </p:anim>
                                  </p:childTnLst>
                                </p:cTn>
                              </p:par>
                            </p:childTnLst>
                          </p:cTn>
                        </p:par>
                        <p:par>
                          <p:cTn id="23" fill="hold">
                            <p:stCondLst>
                              <p:cond delay="10501"/>
                            </p:stCondLst>
                            <p:childTnLst>
                              <p:par>
                                <p:cTn id="24" presetID="35" presetClass="emph" presetSubtype="0" fill="hold" grpId="0" nodeType="afterEffect">
                                  <p:stCondLst>
                                    <p:cond delay="0"/>
                                  </p:stCondLst>
                                  <p:childTnLst>
                                    <p:anim calcmode="discrete" valueType="str">
                                      <p:cBhvr>
                                        <p:cTn id="25"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8" grpId="0" animBg="1"/>
      <p:bldP spid="9" grpId="0" animBg="1"/>
    </p:bld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Title 10"/>
          <p:cNvSpPr>
            <a:spLocks noGrp="1"/>
          </p:cNvSpPr>
          <p:nvPr>
            <p:ph type="title"/>
          </p:nvPr>
        </p:nvSpPr>
        <p:spPr>
          <a:xfrm>
            <a:off x="0" y="2108994"/>
            <a:ext cx="9144000" cy="1474788"/>
          </a:xfrm>
          <a:effectLst/>
        </p:spPr>
        <p:txBody>
          <a:bodyPr/>
          <a:lstStyle/>
          <a:p>
            <a:r>
              <a:rPr lang="en-US" dirty="0" smtClean="0">
                <a:effectLst/>
              </a:rPr>
              <a:t>Backup Slides</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0"/>
                                  </p:iterate>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5501"/>
                            </p:stCondLst>
                            <p:childTnLst>
                              <p:par>
                                <p:cTn id="8" presetID="4" presetClass="emph" presetSubtype="2" fill="hold" grpId="1" nodeType="afterEffect">
                                  <p:stCondLst>
                                    <p:cond delay="0"/>
                                  </p:stCondLst>
                                  <p:iterate type="lt">
                                    <p:tmPct val="0"/>
                                  </p:iterate>
                                  <p:childTnLst>
                                    <p:anim to="1.5" calcmode="lin" valueType="num">
                                      <p:cBhvr override="childStyle">
                                        <p:cTn id="9" dur="2000" fill="hold"/>
                                        <p:tgtEl>
                                          <p:spTgt spid="11"/>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3dmap.eps"/>
          <p:cNvPicPr>
            <a:picLocks noChangeAspect="1"/>
          </p:cNvPicPr>
          <p:nvPr/>
        </p:nvPicPr>
        <mc:AlternateContent xmlns:ma="http://schemas.microsoft.com/office/mac/drawingml/2008/main">
          <mc:Choice Requires="ma">
            <p:blipFill>
              <a:blip r:embed="rId2"/>
              <a:stretch>
                <a:fillRect/>
              </a:stretch>
            </p:blipFill>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a="http://schemas.microsoft.com/office/mac/drawingml/2008/main">
            <p:blipFill>
              <a:blip r:embed="rId3"/>
              <a:stretch>
                <a:fillRect/>
              </a:stretch>
            </p:blipFill>
          </mc:Fallback>
        </mc:AlternateContent>
        <p:spPr>
          <a:xfrm>
            <a:off x="0" y="1219200"/>
            <a:ext cx="9144000" cy="4435475"/>
          </a:xfrm>
          <a:prstGeom prst="roundRect">
            <a:avLst>
              <a:gd name="adj" fmla="val 8594"/>
            </a:avLst>
          </a:prstGeom>
          <a:solidFill>
            <a:srgbClr val="52527C"/>
          </a:solidFill>
          <a:ln>
            <a:solidFill>
              <a:srgbClr val="6666FF"/>
            </a:solidFill>
          </a:ln>
          <a:effectLst>
            <a:reflection blurRad="12700" stA="38000" endPos="28000" dist="5000" dir="5400000" sy="-100000" algn="bl" rotWithShape="0"/>
          </a:effectLst>
        </p:spPr>
      </p:pic>
      <p:sp>
        <p:nvSpPr>
          <p:cNvPr id="6" name="TextBox 5"/>
          <p:cNvSpPr txBox="1"/>
          <p:nvPr/>
        </p:nvSpPr>
        <p:spPr>
          <a:xfrm>
            <a:off x="457200" y="501134"/>
            <a:ext cx="1141696" cy="369332"/>
          </a:xfrm>
          <a:prstGeom prst="rect">
            <a:avLst/>
          </a:prstGeom>
          <a:noFill/>
        </p:spPr>
        <p:txBody>
          <a:bodyPr wrap="none" rtlCol="0">
            <a:spAutoFit/>
          </a:bodyPr>
          <a:lstStyle/>
          <a:p>
            <a:r>
              <a:rPr lang="en-US" dirty="0" smtClean="0"/>
              <a:t>NuBase03</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urora.jpg"/>
          <p:cNvPicPr>
            <a:picLocks noChangeAspect="1"/>
          </p:cNvPicPr>
          <p:nvPr/>
        </p:nvPicPr>
        <p:blipFill>
          <a:blip r:embed="rId2"/>
          <a:stretch>
            <a:fillRect/>
          </a:stretch>
        </p:blipFill>
        <p:spPr>
          <a:xfrm>
            <a:off x="0" y="-4724400"/>
            <a:ext cx="9144000" cy="5715000"/>
          </a:xfrm>
          <a:prstGeom prst="rect">
            <a:avLst/>
          </a:prstGeom>
          <a:effectLst>
            <a:reflection blurRad="6350" stA="50000" endA="300" endPos="55000" dir="5400000" sy="-100000" algn="bl" rotWithShape="0"/>
          </a:effectLst>
        </p:spPr>
      </p:pic>
      <p:sp>
        <p:nvSpPr>
          <p:cNvPr id="5" name="Title 29"/>
          <p:cNvSpPr txBox="1">
            <a:spLocks/>
          </p:cNvSpPr>
          <p:nvPr/>
        </p:nvSpPr>
        <p:spPr>
          <a:xfrm>
            <a:off x="1828800" y="-76200"/>
            <a:ext cx="5484813" cy="990600"/>
          </a:xfrm>
          <a:prstGeom prst="rect">
            <a:avLst/>
          </a:prstGeom>
          <a:scene3d>
            <a:camera prst="orthographicFront"/>
            <a:lightRig rig="chilly" dir="t"/>
          </a:scene3d>
          <a:sp3d extrusionH="12700">
            <a:extrusionClr>
              <a:schemeClr val="bg1"/>
            </a:extrusionClr>
          </a:sp3d>
        </p:spPr>
        <p:txBody>
          <a:bodyPr vert="horz" lIns="91440" tIns="45720" rIns="91440" bIns="45720" rtlCol="0" anchor="ctr">
            <a:no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Isoto</a:t>
            </a:r>
            <a:r>
              <a:rPr lang="en-US" sz="4400" b="1" spc="5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latin typeface="+mj-lt"/>
                <a:ea typeface="+mj-ea"/>
                <a:cs typeface="+mj-cs"/>
              </a:rPr>
              <a:t>n</a:t>
            </a:r>
            <a:r>
              <a:rPr kumimoji="0" lang="en-US" sz="4400" b="1" i="0" u="none" strike="noStrike" kern="1200" spc="50" normalizeH="0" baseline="0" noProof="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rPr>
              <a:t>ic Chains</a:t>
            </a:r>
            <a:endParaRPr kumimoji="0" lang="en-US" sz="4400" b="1" i="0" u="none" strike="noStrike" kern="1200" spc="50" normalizeH="0" baseline="0" noProof="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reflection blurRad="6350" stA="55000" endA="300" endPos="45500" dir="5400000" sy="-100000" algn="bl" rotWithShape="0"/>
              </a:effectLst>
              <a:uLnTx/>
              <a:uFillTx/>
              <a:latin typeface="+mj-lt"/>
              <a:ea typeface="+mj-ea"/>
              <a:cs typeface="+mj-cs"/>
            </a:endParaRPr>
          </a:p>
        </p:txBody>
      </p:sp>
      <p:pic>
        <p:nvPicPr>
          <p:cNvPr id="6" name="Picture 5" descr="n126.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4578873" y="2185850"/>
            <a:ext cx="4565127" cy="3434714"/>
          </a:xfrm>
          <a:prstGeom prst="rect">
            <a:avLst/>
          </a:prstGeom>
          <a:ln>
            <a:noFill/>
          </a:ln>
          <a:effectLst>
            <a:outerShdw blurRad="190500" algn="tl" rotWithShape="0">
              <a:srgbClr val="000000">
                <a:alpha val="70000"/>
              </a:srgbClr>
            </a:outerShdw>
          </a:effectLst>
        </p:spPr>
      </p:pic>
      <p:pic>
        <p:nvPicPr>
          <p:cNvPr id="7" name="Picture 6" descr="n50.eps"/>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0" y="996949"/>
            <a:ext cx="4578873" cy="2965451"/>
          </a:xfrm>
          <a:prstGeom prst="rect">
            <a:avLst/>
          </a:prstGeom>
        </p:spPr>
      </p:pic>
      <p:pic>
        <p:nvPicPr>
          <p:cNvPr id="8" name="Picture 7" descr="n82.eps"/>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0" y="3892550"/>
            <a:ext cx="4578872" cy="296545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52400" y="1447800"/>
            <a:ext cx="8868368" cy="32766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rmse.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371600" y="1066800"/>
            <a:ext cx="6451600" cy="4749800"/>
          </a:xfrm>
          <a:prstGeom prst="rect">
            <a:avLst/>
          </a:prstGeom>
        </p:spPr>
      </p:pic>
      <p:sp>
        <p:nvSpPr>
          <p:cNvPr id="7" name="TextBox 6"/>
          <p:cNvSpPr txBox="1"/>
          <p:nvPr/>
        </p:nvSpPr>
        <p:spPr>
          <a:xfrm>
            <a:off x="762000" y="533400"/>
            <a:ext cx="765579" cy="369332"/>
          </a:xfrm>
          <a:prstGeom prst="rect">
            <a:avLst/>
          </a:prstGeom>
          <a:noFill/>
        </p:spPr>
        <p:txBody>
          <a:bodyPr wrap="none" rtlCol="0">
            <a:spAutoFit/>
          </a:bodyPr>
          <a:lstStyle/>
          <a:p>
            <a:r>
              <a:rPr lang="en-US" dirty="0" smtClean="0"/>
              <a:t>RMSE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39" name="Group 2062"/>
          <p:cNvGraphicFramePr>
            <a:graphicFrameLocks/>
          </p:cNvGraphicFramePr>
          <p:nvPr/>
        </p:nvGraphicFramePr>
        <p:xfrm>
          <a:off x="468313" y="1325563"/>
          <a:ext cx="8207375" cy="3960815"/>
        </p:xfrm>
        <a:graphic>
          <a:graphicData uri="http://schemas.openxmlformats.org/drawingml/2006/table">
            <a:tbl>
              <a:tblPr/>
              <a:tblGrid>
                <a:gridCol w="576262"/>
                <a:gridCol w="793750"/>
                <a:gridCol w="760413"/>
                <a:gridCol w="758825"/>
                <a:gridCol w="760412"/>
                <a:gridCol w="758825"/>
                <a:gridCol w="758825"/>
                <a:gridCol w="762000"/>
                <a:gridCol w="758825"/>
                <a:gridCol w="760413"/>
                <a:gridCol w="758825"/>
              </a:tblGrid>
              <a:tr h="346075">
                <a:tc rowSpan="2">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 fact</a:t>
                      </a:r>
                      <a:endParaRPr kumimoji="0" lang="en-US" sz="14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endParaRPr>
                    </a:p>
                    <a:p>
                      <a:pPr marL="342900" marR="0" lvl="0" indent="-342900" algn="ctr" defTabSz="914400" rtl="0" eaLnBrk="1" fontAlgn="ctr" latinLnBrk="0" hangingPunct="1">
                        <a:lnSpc>
                          <a:spcPct val="100000"/>
                        </a:lnSpc>
                        <a:spcBef>
                          <a:spcPct val="0"/>
                        </a:spcBef>
                        <a:spcAft>
                          <a:spcPct val="0"/>
                        </a:spcAft>
                        <a:buClrTx/>
                        <a:buSzTx/>
                        <a:buFontTx/>
                        <a:buNone/>
                        <a:tabLst/>
                      </a:pPr>
                      <a:endParaRPr kumimoji="0" lang="el-GR" sz="14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ct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rowSpan="2">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 T</a:t>
                      </a:r>
                      <a:r>
                        <a:rPr kumimoji="0" lang="el-GR" sz="1600" b="1" i="0" u="none" strike="noStrike" cap="none" normalizeH="0" baseline="-30000">
                          <a:ln>
                            <a:noFill/>
                          </a:ln>
                          <a:solidFill>
                            <a:schemeClr val="tx1"/>
                          </a:solidFill>
                          <a:effectLst>
                            <a:outerShdw blurRad="38100" dist="38100" dir="2700000" algn="tl">
                              <a:srgbClr val="000000"/>
                            </a:outerShdw>
                          </a:effectLst>
                          <a:latin typeface="Arial" charset="0"/>
                          <a:ea typeface="Arial" charset="0"/>
                          <a:cs typeface="Arial" charset="0"/>
                        </a:rPr>
                        <a:t>1/2</a:t>
                      </a:r>
                      <a:endParaRPr kumimoji="0" lang="en-US" sz="1600" b="1" i="0" u="none" strike="noStrike" cap="none" normalizeH="0" baseline="-30000">
                        <a:ln>
                          <a:noFill/>
                        </a:ln>
                        <a:solidFill>
                          <a:schemeClr val="tx1"/>
                        </a:solidFill>
                        <a:effectLst>
                          <a:outerShdw blurRad="38100" dist="38100" dir="2700000" algn="tl">
                            <a:srgbClr val="000000"/>
                          </a:outerShdw>
                        </a:effectLst>
                        <a:latin typeface="Arial" charset="0"/>
                        <a:ea typeface="Arial" charset="0"/>
                        <a:cs typeface="Arial" charset="0"/>
                      </a:endParaRP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Exp</a:t>
                      </a:r>
                      <a:endParaRPr kumimoji="0" lang="en-US"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endParaRP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(s)</a:t>
                      </a:r>
                      <a:endParaRPr kumimoji="0" lang="el-GR" sz="16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gridSpan="3">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Overall Mode</a:t>
                      </a:r>
                      <a:endParaRPr kumimoji="0" lang="el-GR" sz="16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hMerge="1">
                  <a:txBody>
                    <a:bodyPr/>
                    <a:lstStyle/>
                    <a:p>
                      <a:endParaRPr lang="en-US"/>
                    </a:p>
                  </a:txBody>
                  <a:tcPr/>
                </a:tc>
                <a:tc hMerge="1">
                  <a:txBody>
                    <a:bodyPr/>
                    <a:lstStyle/>
                    <a:p>
                      <a:endParaRPr lang="en-US"/>
                    </a:p>
                  </a:txBody>
                  <a:tcPr/>
                </a:tc>
                <a:tc gridSpan="3">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Prediction Mode</a:t>
                      </a:r>
                      <a:endParaRPr kumimoji="0" lang="el-GR" sz="16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hMerge="1">
                  <a:txBody>
                    <a:bodyPr/>
                    <a:lstStyle/>
                    <a:p>
                      <a:endParaRPr lang="en-US"/>
                    </a:p>
                  </a:txBody>
                  <a:tcPr/>
                </a:tc>
                <a:tc hMerge="1">
                  <a:txBody>
                    <a:bodyPr/>
                    <a:lstStyle/>
                    <a:p>
                      <a:endParaRPr lang="en-US"/>
                    </a:p>
                  </a:txBody>
                  <a:tcPr/>
                </a:tc>
                <a:tc gridSpan="3">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NBSC+pnQRPA</a:t>
                      </a:r>
                    </a:p>
                  </a:txBody>
                  <a:tcPr anchor="ct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hMerge="1">
                  <a:txBody>
                    <a:bodyPr/>
                    <a:lstStyle/>
                    <a:p>
                      <a:endParaRPr lang="en-US"/>
                    </a:p>
                  </a:txBody>
                  <a:tcPr/>
                </a:tc>
                <a:tc hMerge="1">
                  <a:txBody>
                    <a:bodyPr/>
                    <a:lstStyle/>
                    <a:p>
                      <a:endParaRPr lang="en-US"/>
                    </a:p>
                  </a:txBody>
                  <a:tcPr/>
                </a:tc>
              </a:tr>
              <a:tr h="493713">
                <a:tc vMerge="1">
                  <a:txBody>
                    <a:bodyPr/>
                    <a:lstStyle/>
                    <a:p>
                      <a:endParaRPr lang="en-US"/>
                    </a:p>
                  </a:txBody>
                  <a:tcPr/>
                </a:tc>
                <a:tc vMerge="1">
                  <a:txBody>
                    <a:bodyPr/>
                    <a:lstStyle/>
                    <a:p>
                      <a:endParaRPr lang="en-US"/>
                    </a:p>
                  </a:txBody>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m(%)</a:t>
                      </a:r>
                      <a:endParaRPr kumimoji="0" lang="el-GR" sz="16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&lt;x&gt;</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σ</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m(%)</a:t>
                      </a:r>
                      <a:endParaRPr kumimoji="0" lang="el-GR" sz="16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&lt;x&gt;</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σ</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m(%)</a:t>
                      </a:r>
                      <a:endParaRPr kumimoji="0" lang="el-GR" sz="16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&lt;x&gt;</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σ</a:t>
                      </a:r>
                      <a:r>
                        <a:rPr kumimoji="0" lang="en-US" sz="1600" b="1" i="0" u="none" strike="noStrike" cap="none" normalizeH="0" baseline="-25000">
                          <a:ln>
                            <a:noFill/>
                          </a:ln>
                          <a:solidFill>
                            <a:schemeClr val="tx1"/>
                          </a:solidFill>
                          <a:effectLst>
                            <a:outerShdw blurRad="38100" dist="38100" dir="2700000" algn="tl">
                              <a:srgbClr val="000000"/>
                            </a:outerShdw>
                          </a:effectLst>
                          <a:latin typeface="Arial" charset="0"/>
                          <a:ea typeface="Arial" charset="0"/>
                          <a:cs typeface="Arial" charset="0"/>
                        </a:rPr>
                        <a:t>K</a:t>
                      </a:r>
                      <a:endParaRPr kumimoji="0" lang="el-GR" sz="1600" b="1" i="0" u="none" strike="noStrike" cap="none" normalizeH="0" baseline="-25000">
                        <a:ln>
                          <a:noFill/>
                        </a:ln>
                        <a:solidFill>
                          <a:schemeClr val="tx1"/>
                        </a:solidFill>
                        <a:effectLst>
                          <a:outerShdw blurRad="38100" dist="38100" dir="2700000" algn="tl">
                            <a:srgbClr val="000000"/>
                          </a:outerShdw>
                        </a:effectLst>
                        <a:latin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CEF0"/>
                    </a:solidFill>
                  </a:tcPr>
                </a:tc>
              </a:tr>
              <a:tr h="346075">
                <a:tc rowSpan="3">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&lt;10</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 </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 </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&lt;10^6</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Arial" charset="0"/>
                          <a:ea typeface="Arial" charset="0"/>
                          <a:cs typeface="Arial" charset="0"/>
                        </a:rPr>
                        <a:t>90.5</a:t>
                      </a:r>
                      <a:endParaRPr kumimoji="0" lang="el-GR" sz="1600" b="0" i="0" u="none" strike="noStrike" cap="none" normalizeH="0" baseline="0" dirty="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2.46</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1.72</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90.5</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2.69</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1.85</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76.7</a:t>
                      </a:r>
                    </a:p>
                  </a:txBody>
                  <a:tcPr anchor="b"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3.00</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DBCEF0"/>
                    </a:solidFill>
                  </a:tcPr>
                </a:tc>
              </a:tr>
              <a:tr h="347663">
                <a:tc vMerge="1">
                  <a:txBody>
                    <a:bodyPr/>
                    <a:lstStyle/>
                    <a:p>
                      <a:endParaRPr lang="en-US"/>
                    </a:p>
                  </a:txBody>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&lt;60</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96.5</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2.21</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1.52</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96.1</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2.48</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1.64</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87.2</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2.81</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r>
              <a:tr h="346075">
                <a:tc vMerge="1">
                  <a:txBody>
                    <a:bodyPr/>
                    <a:lstStyle/>
                    <a:p>
                      <a:endParaRPr lang="en-US"/>
                    </a:p>
                  </a:txBody>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97.6</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2.1</a:t>
                      </a:r>
                      <a:r>
                        <a:rPr kumimoji="0" lang="en-US" sz="1600" b="0" i="0" u="none" strike="noStrike" cap="none" normalizeH="0" baseline="0">
                          <a:ln>
                            <a:noFill/>
                          </a:ln>
                          <a:solidFill>
                            <a:schemeClr val="tx1"/>
                          </a:solidFill>
                          <a:effectLst/>
                          <a:latin typeface="Arial" charset="0"/>
                          <a:ea typeface="Arial" charset="0"/>
                          <a:cs typeface="Arial" charset="0"/>
                        </a:rPr>
                        <a:t>0</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1.39</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98</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2.24</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1.3</a:t>
                      </a:r>
                      <a:r>
                        <a:rPr kumimoji="0" lang="en-US" sz="1600" b="0" i="0" u="none" strike="noStrike" cap="none" normalizeH="0" baseline="0">
                          <a:ln>
                            <a:noFill/>
                          </a:ln>
                          <a:solidFill>
                            <a:schemeClr val="tx1"/>
                          </a:solidFill>
                          <a:effectLst/>
                          <a:latin typeface="Arial" charset="0"/>
                          <a:ea typeface="Arial" charset="0"/>
                          <a:cs typeface="Arial" charset="0"/>
                        </a:rPr>
                        <a:t>0</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95.7</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2.64</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r>
              <a:tr h="347663">
                <a:tc rowSpan="3">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&lt;5</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 </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 </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&lt;10^6</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82.8</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1.99</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0.95</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79.2</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2.1</a:t>
                      </a:r>
                      <a:r>
                        <a:rPr kumimoji="0" lang="en-US" sz="1600" b="0" i="0" u="none" strike="noStrike" cap="none" normalizeH="0" baseline="0">
                          <a:ln>
                            <a:noFill/>
                          </a:ln>
                          <a:solidFill>
                            <a:schemeClr val="tx1"/>
                          </a:solidFill>
                          <a:effectLst/>
                          <a:latin typeface="Arial" charset="0"/>
                          <a:ea typeface="Arial" charset="0"/>
                          <a:cs typeface="Arial" charset="0"/>
                        </a:rPr>
                        <a:t>0</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0.97</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r>
              <a:tr h="346075">
                <a:tc vMerge="1">
                  <a:txBody>
                    <a:bodyPr/>
                    <a:lstStyle/>
                    <a:p>
                      <a:endParaRPr lang="en-US"/>
                    </a:p>
                  </a:txBody>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&lt;60</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90.2</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1.88</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0.84</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87.3</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2.05</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0.91</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r>
              <a:tr h="347663">
                <a:tc vMerge="1">
                  <a:txBody>
                    <a:bodyPr/>
                    <a:lstStyle/>
                    <a:p>
                      <a:endParaRPr lang="en-US"/>
                    </a:p>
                  </a:txBody>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93.7</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1.88</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0.8</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94</a:t>
                      </a:r>
                      <a:endParaRPr kumimoji="0" lang="el-GR" sz="16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2.04</a:t>
                      </a:r>
                      <a:endParaRPr kumimoji="0" lang="el-GR" sz="16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Arial" charset="0"/>
                          <a:ea typeface="Arial" charset="0"/>
                          <a:cs typeface="Arial" charset="0"/>
                        </a:rPr>
                        <a:t>0.89</a:t>
                      </a:r>
                      <a:endParaRPr kumimoji="0" lang="el-GR" sz="16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r>
              <a:tr h="346075">
                <a:tc rowSpan="3">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a:t>
                      </a:r>
                      <a:r>
                        <a:rPr kumimoji="0" lang="en-US"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2</a:t>
                      </a: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endParaRPr kumimoji="0" lang="en-US"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endParaRP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&lt;10^6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53.5</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1.41</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0.27</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49.4</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1.48</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0.28</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33.8</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1.43</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r>
              <a:tr h="347663">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&lt;60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60.6</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1.41</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0.27</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53.9</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1.48</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0.27</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42.0</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1.41</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r>
              <a:tr h="346075">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Arial" charset="0"/>
                          <a:ea typeface="Arial" charset="0"/>
                          <a:cs typeface="Arial" charset="0"/>
                        </a:rPr>
                        <a:t>&lt;1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61.9</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1.41</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0.26</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60</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1.5</a:t>
                      </a:r>
                      <a:r>
                        <a:rPr kumimoji="0" lang="en-US" sz="1600" b="0" i="0" u="none" strike="noStrike" cap="none" normalizeH="0" baseline="0">
                          <a:ln>
                            <a:noFill/>
                          </a:ln>
                          <a:solidFill>
                            <a:schemeClr val="tx1"/>
                          </a:solidFill>
                          <a:effectLst/>
                          <a:latin typeface="Arial" charset="0"/>
                          <a:ea typeface="Arial" charset="0"/>
                          <a:cs typeface="Arial" charset="0"/>
                        </a:rPr>
                        <a:t>0</a:t>
                      </a:r>
                      <a:endParaRPr kumimoji="0" lang="el-GR" sz="1600" b="0" i="0" u="none" strike="noStrike" cap="none" normalizeH="0" baseline="0">
                        <a:ln>
                          <a:noFill/>
                        </a:ln>
                        <a:solidFill>
                          <a:schemeClr val="tx1"/>
                        </a:solidFill>
                        <a:effectLst/>
                        <a:latin typeface="Arial" charset="0"/>
                        <a:ea typeface="Arial" charset="0"/>
                        <a:cs typeface="Arial" charset="0"/>
                      </a:endParaRP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0.27</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50.7</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a:ln>
                            <a:noFill/>
                          </a:ln>
                          <a:solidFill>
                            <a:schemeClr val="tx1"/>
                          </a:solidFill>
                          <a:effectLst/>
                          <a:latin typeface="Arial" charset="0"/>
                          <a:ea typeface="Arial" charset="0"/>
                          <a:cs typeface="Arial" charset="0"/>
                        </a:rPr>
                        <a:t>1.43</a:t>
                      </a:r>
                    </a:p>
                  </a:txBody>
                  <a:tcPr anchor="b" horzOverflow="overflow">
                    <a:lnL>
                      <a:noFill/>
                    </a:lnL>
                    <a:lnR>
                      <a:noFill/>
                    </a:lnR>
                    <a:lnT>
                      <a:noFill/>
                    </a:lnT>
                    <a:lnB>
                      <a:noFill/>
                    </a:lnB>
                    <a:lnTlToBr>
                      <a:noFill/>
                    </a:lnTlToBr>
                    <a:lnBlToTr>
                      <a:noFill/>
                    </a:lnBlToTr>
                    <a:solidFill>
                      <a:srgbClr val="DBCEF0"/>
                    </a:solidFill>
                  </a:tcPr>
                </a:tc>
                <a:tc>
                  <a:txBody>
                    <a:bodyPr/>
                    <a:lstStyle/>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charset="2"/>
                        <a:buNone/>
                        <a:tabLst/>
                      </a:pPr>
                      <a:r>
                        <a:rPr kumimoji="0" lang="el-GR" sz="1600" b="0" i="0" u="none" strike="noStrike" cap="none" normalizeH="0" baseline="0" dirty="0">
                          <a:ln>
                            <a:noFill/>
                          </a:ln>
                          <a:solidFill>
                            <a:schemeClr val="tx1"/>
                          </a:solidFill>
                          <a:effectLst/>
                          <a:latin typeface="Arial" charset="0"/>
                          <a:ea typeface="Arial" charset="0"/>
                          <a:cs typeface="Arial" charset="0"/>
                        </a:rPr>
                        <a:t>-</a:t>
                      </a:r>
                    </a:p>
                  </a:txBody>
                  <a:tcPr anchor="b" horzOverflow="overflow">
                    <a:lnL>
                      <a:noFill/>
                    </a:lnL>
                    <a:lnR>
                      <a:noFill/>
                    </a:lnR>
                    <a:lnT>
                      <a:noFill/>
                    </a:lnT>
                    <a:lnB>
                      <a:noFill/>
                    </a:lnB>
                    <a:lnTlToBr>
                      <a:noFill/>
                    </a:lnTlToBr>
                    <a:lnBlToTr>
                      <a:noFill/>
                    </a:lnBlToTr>
                    <a:solidFill>
                      <a:srgbClr val="DBCEF0"/>
                    </a:solidFill>
                  </a:tcPr>
                </a:tc>
              </a:tr>
            </a:tbl>
          </a:graphicData>
        </a:graphic>
      </p:graphicFrame>
      <p:sp>
        <p:nvSpPr>
          <p:cNvPr id="11" name="Rectangle 1165"/>
          <p:cNvSpPr>
            <a:spLocks noChangeArrowheads="1"/>
          </p:cNvSpPr>
          <p:nvPr/>
        </p:nvSpPr>
        <p:spPr bwMode="auto">
          <a:xfrm>
            <a:off x="0" y="3224213"/>
            <a:ext cx="9144000" cy="0"/>
          </a:xfrm>
          <a:prstGeom prst="rect">
            <a:avLst/>
          </a:prstGeom>
          <a:noFill/>
          <a:ln w="9525">
            <a:noFill/>
            <a:miter lim="800000"/>
            <a:headEnd/>
            <a:tailEnd/>
          </a:ln>
        </p:spPr>
        <p:txBody>
          <a:bodyPr wrap="none" anchor="ctr">
            <a:prstTxWarp prst="textNoShape">
              <a:avLst/>
            </a:prstTxWarp>
            <a:spAutoFit/>
          </a:bodyPr>
          <a:lstStyle/>
          <a:p>
            <a:endParaRPr lang="en-US"/>
          </a:p>
        </p:txBody>
      </p:sp>
      <p:sp>
        <p:nvSpPr>
          <p:cNvPr id="12" name="Line 402"/>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13" name="Line 403"/>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14" name="Line 404"/>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15" name="Line 405"/>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16" name="Line 406"/>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17" name="Line 407"/>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18" name="Line 408"/>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19" name="Line 409"/>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20" name="Line 410"/>
          <p:cNvSpPr>
            <a:spLocks noChangeShapeType="1"/>
          </p:cNvSpPr>
          <p:nvPr/>
        </p:nvSpPr>
        <p:spPr bwMode="auto">
          <a:xfrm>
            <a:off x="4708525" y="574675"/>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21" name="Line 411"/>
          <p:cNvSpPr>
            <a:spLocks noChangeShapeType="1"/>
          </p:cNvSpPr>
          <p:nvPr/>
        </p:nvSpPr>
        <p:spPr bwMode="auto">
          <a:xfrm>
            <a:off x="4708525" y="574675"/>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22" name="Line 412"/>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23" name="Line 413"/>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24" name="Line 414"/>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25" name="Line 415"/>
          <p:cNvSpPr>
            <a:spLocks noChangeShapeType="1"/>
          </p:cNvSpPr>
          <p:nvPr/>
        </p:nvSpPr>
        <p:spPr bwMode="auto">
          <a:xfrm>
            <a:off x="4283075" y="941388"/>
            <a:ext cx="0" cy="0"/>
          </a:xfrm>
          <a:prstGeom prst="line">
            <a:avLst/>
          </a:prstGeom>
          <a:noFill/>
          <a:ln w="12700" cap="rnd">
            <a:solidFill>
              <a:srgbClr val="FFFFFF"/>
            </a:solidFill>
            <a:round/>
            <a:headEnd/>
            <a:tailEnd/>
          </a:ln>
        </p:spPr>
        <p:txBody>
          <a:bodyPr>
            <a:prstTxWarp prst="textNoShape">
              <a:avLst/>
            </a:prstTxWarp>
          </a:bodyPr>
          <a:lstStyle/>
          <a:p>
            <a:endParaRPr lang="en-US"/>
          </a:p>
        </p:txBody>
      </p:sp>
      <p:sp>
        <p:nvSpPr>
          <p:cNvPr id="26" name="Rectangle 416"/>
          <p:cNvSpPr>
            <a:spLocks noChangeArrowheads="1"/>
          </p:cNvSpPr>
          <p:nvPr/>
        </p:nvSpPr>
        <p:spPr bwMode="auto">
          <a:xfrm>
            <a:off x="452438" y="131763"/>
            <a:ext cx="8208962" cy="792162"/>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prstTxWarp prst="textNoShape">
              <a:avLst/>
            </a:prstTxWarp>
          </a:bodyPr>
          <a:lstStyle/>
          <a:p>
            <a:endParaRPr lang="en-US"/>
          </a:p>
        </p:txBody>
      </p:sp>
      <p:sp>
        <p:nvSpPr>
          <p:cNvPr id="27" name="Rectangle 417"/>
          <p:cNvSpPr>
            <a:spLocks noChangeArrowheads="1"/>
          </p:cNvSpPr>
          <p:nvPr/>
        </p:nvSpPr>
        <p:spPr bwMode="auto">
          <a:xfrm>
            <a:off x="900113" y="-804863"/>
            <a:ext cx="7772400" cy="1736726"/>
          </a:xfrm>
          <a:prstGeom prst="rect">
            <a:avLst/>
          </a:prstGeom>
          <a:noFill/>
          <a:ln w="9525">
            <a:noFill/>
            <a:miter lim="800000"/>
            <a:headEnd/>
            <a:tailEnd/>
          </a:ln>
          <a:effectLst/>
        </p:spPr>
        <p:txBody>
          <a:bodyPr anchor="b" anchorCtr="1">
            <a:prstTxWarp prst="textNoShape">
              <a:avLst/>
            </a:prstTxWarp>
          </a:bodyPr>
          <a:lstStyle/>
          <a:p>
            <a:pPr algn="ctr"/>
            <a:r>
              <a:rPr lang="en-US" sz="4400" b="0" dirty="0" err="1">
                <a:solidFill>
                  <a:srgbClr val="FFFFFF"/>
                </a:solidFill>
                <a:effectLst>
                  <a:outerShdw blurRad="38100" dist="38100" dir="2700000" algn="tl">
                    <a:srgbClr val="000000"/>
                  </a:outerShdw>
                </a:effectLst>
              </a:rPr>
              <a:t>Klapdor’s</a:t>
            </a:r>
            <a:r>
              <a:rPr lang="en-US" sz="4400" b="0" dirty="0">
                <a:solidFill>
                  <a:srgbClr val="FFFFFF"/>
                </a:solidFill>
                <a:effectLst>
                  <a:outerShdw blurRad="38100" dist="38100" dir="2700000" algn="tl">
                    <a:srgbClr val="000000"/>
                  </a:outerShdw>
                </a:effectLst>
              </a:rPr>
              <a:t> Metrics</a:t>
            </a:r>
            <a:r>
              <a:rPr lang="en-US" sz="4400" b="0" baseline="30000" dirty="0">
                <a:solidFill>
                  <a:srgbClr val="FFFFFF"/>
                </a:solidFill>
                <a:effectLst>
                  <a:outerShdw blurRad="38100" dist="38100" dir="2700000" algn="tl">
                    <a:srgbClr val="000000"/>
                  </a:outerShdw>
                </a:effectLst>
              </a:rPr>
              <a:t>*</a:t>
            </a:r>
            <a:endParaRPr lang="el-GR" sz="4400" b="0" baseline="30000" dirty="0">
              <a:solidFill>
                <a:srgbClr val="FFFFFF"/>
              </a:solidFill>
              <a:effectLst>
                <a:outerShdw blurRad="38100" dist="38100" dir="2700000" algn="tl">
                  <a:srgbClr val="000000"/>
                </a:outerShdw>
              </a:effectLst>
            </a:endParaRPr>
          </a:p>
        </p:txBody>
      </p:sp>
      <p:sp>
        <p:nvSpPr>
          <p:cNvPr id="28" name="Rectangle 1170"/>
          <p:cNvSpPr>
            <a:spLocks noChangeArrowheads="1"/>
          </p:cNvSpPr>
          <p:nvPr/>
        </p:nvSpPr>
        <p:spPr bwMode="auto">
          <a:xfrm>
            <a:off x="452438" y="5589588"/>
            <a:ext cx="8208962" cy="1138237"/>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prstTxWarp prst="textNoShape">
              <a:avLst/>
            </a:prstTxWarp>
          </a:bodyPr>
          <a:lstStyle/>
          <a:p>
            <a:endParaRPr lang="en-US"/>
          </a:p>
        </p:txBody>
      </p:sp>
      <p:grpSp>
        <p:nvGrpSpPr>
          <p:cNvPr id="29" name="Group 1182"/>
          <p:cNvGrpSpPr>
            <a:grpSpLocks/>
          </p:cNvGrpSpPr>
          <p:nvPr/>
        </p:nvGrpSpPr>
        <p:grpSpPr bwMode="auto">
          <a:xfrm>
            <a:off x="596900" y="5657850"/>
            <a:ext cx="8007350" cy="1001713"/>
            <a:chOff x="376" y="3573"/>
            <a:chExt cx="5044" cy="631"/>
          </a:xfrm>
        </p:grpSpPr>
        <p:graphicFrame>
          <p:nvGraphicFramePr>
            <p:cNvPr id="30" name="Object 1164"/>
            <p:cNvGraphicFramePr>
              <a:graphicFrameLocks noChangeAspect="1"/>
            </p:cNvGraphicFramePr>
            <p:nvPr/>
          </p:nvGraphicFramePr>
          <p:xfrm>
            <a:off x="376" y="3670"/>
            <a:ext cx="898" cy="492"/>
          </p:xfrm>
          <a:graphic>
            <a:graphicData uri="http://schemas.openxmlformats.org/presentationml/2006/ole">
              <p:oleObj spid="_x0000_s60418" name="Equation" r:id="rId3" imgW="812520" imgH="406080" progId="">
                <p:embed/>
              </p:oleObj>
            </a:graphicData>
          </a:graphic>
        </p:graphicFrame>
        <p:graphicFrame>
          <p:nvGraphicFramePr>
            <p:cNvPr id="31" name="Object 1166"/>
            <p:cNvGraphicFramePr>
              <a:graphicFrameLocks noChangeAspect="1"/>
            </p:cNvGraphicFramePr>
            <p:nvPr/>
          </p:nvGraphicFramePr>
          <p:xfrm>
            <a:off x="1374" y="3573"/>
            <a:ext cx="2694" cy="631"/>
          </p:xfrm>
          <a:graphic>
            <a:graphicData uri="http://schemas.openxmlformats.org/presentationml/2006/ole">
              <p:oleObj spid="_x0000_s60419" name="Equation" r:id="rId4" imgW="2247840" imgH="482400" progId="">
                <p:embed/>
              </p:oleObj>
            </a:graphicData>
          </a:graphic>
        </p:graphicFrame>
        <p:graphicFrame>
          <p:nvGraphicFramePr>
            <p:cNvPr id="32" name="Object 1168"/>
            <p:cNvGraphicFramePr>
              <a:graphicFrameLocks noChangeAspect="1"/>
            </p:cNvGraphicFramePr>
            <p:nvPr/>
          </p:nvGraphicFramePr>
          <p:xfrm>
            <a:off x="4141" y="3690"/>
            <a:ext cx="1279" cy="455"/>
          </p:xfrm>
          <a:graphic>
            <a:graphicData uri="http://schemas.openxmlformats.org/presentationml/2006/ole">
              <p:oleObj spid="_x0000_s60420" name="Equation" r:id="rId5" imgW="1511280" imgH="495000" progId="">
                <p:embed/>
              </p:oleObj>
            </a:graphicData>
          </a:graphic>
        </p:graphicFrame>
      </p:grpSp>
      <p:grpSp>
        <p:nvGrpSpPr>
          <p:cNvPr id="33" name="Group 1177"/>
          <p:cNvGrpSpPr>
            <a:grpSpLocks/>
          </p:cNvGrpSpPr>
          <p:nvPr/>
        </p:nvGrpSpPr>
        <p:grpSpPr bwMode="auto">
          <a:xfrm>
            <a:off x="2684463" y="5284797"/>
            <a:ext cx="3860800" cy="276226"/>
            <a:chOff x="1626" y="3301"/>
            <a:chExt cx="2432" cy="174"/>
          </a:xfrm>
        </p:grpSpPr>
        <p:graphicFrame>
          <p:nvGraphicFramePr>
            <p:cNvPr id="34" name="Object 1172"/>
            <p:cNvGraphicFramePr>
              <a:graphicFrameLocks noChangeAspect="1"/>
            </p:cNvGraphicFramePr>
            <p:nvPr/>
          </p:nvGraphicFramePr>
          <p:xfrm>
            <a:off x="1626" y="3321"/>
            <a:ext cx="120" cy="126"/>
          </p:xfrm>
          <a:graphic>
            <a:graphicData uri="http://schemas.openxmlformats.org/presentationml/2006/ole">
              <p:oleObj spid="_x0000_s60421" name="Equation" r:id="rId6" imgW="190440" imgH="203040" progId="">
                <p:embed/>
              </p:oleObj>
            </a:graphicData>
          </a:graphic>
        </p:graphicFrame>
        <p:graphicFrame>
          <p:nvGraphicFramePr>
            <p:cNvPr id="35" name="Object 1171"/>
            <p:cNvGraphicFramePr>
              <a:graphicFrameLocks noChangeAspect="1"/>
            </p:cNvGraphicFramePr>
            <p:nvPr/>
          </p:nvGraphicFramePr>
          <p:xfrm>
            <a:off x="2925" y="3339"/>
            <a:ext cx="138" cy="126"/>
          </p:xfrm>
          <a:graphic>
            <a:graphicData uri="http://schemas.openxmlformats.org/presentationml/2006/ole">
              <p:oleObj spid="_x0000_s60422" name="Equation" r:id="rId7" imgW="215640" imgH="203040" progId="">
                <p:embed/>
              </p:oleObj>
            </a:graphicData>
          </a:graphic>
        </p:graphicFrame>
        <p:sp>
          <p:nvSpPr>
            <p:cNvPr id="36" name="Rectangle 1174"/>
            <p:cNvSpPr>
              <a:spLocks noChangeArrowheads="1"/>
            </p:cNvSpPr>
            <p:nvPr/>
          </p:nvSpPr>
          <p:spPr bwMode="auto">
            <a:xfrm>
              <a:off x="1710" y="3301"/>
              <a:ext cx="1207" cy="174"/>
            </a:xfrm>
            <a:prstGeom prst="rect">
              <a:avLst/>
            </a:prstGeom>
            <a:noFill/>
            <a:ln w="9525">
              <a:noFill/>
              <a:miter lim="800000"/>
              <a:headEnd/>
              <a:tailEnd/>
            </a:ln>
          </p:spPr>
          <p:txBody>
            <a:bodyPr wrap="none" anchor="ctr">
              <a:prstTxWarp prst="textNoShape">
                <a:avLst/>
              </a:prstTxWarp>
              <a:spAutoFit/>
            </a:bodyPr>
            <a:lstStyle/>
            <a:p>
              <a:pPr algn="ctr"/>
              <a:r>
                <a:rPr lang="en-GB" sz="1200" b="0">
                  <a:ea typeface="Times New Roman" charset="0"/>
                  <a:cs typeface="Times New Roman" charset="0"/>
                </a:rPr>
                <a:t>must tend</a:t>
              </a:r>
              <a:r>
                <a:rPr lang="en-US" sz="1200" b="0">
                  <a:ea typeface="Times New Roman" charset="0"/>
                  <a:cs typeface="Times New Roman" charset="0"/>
                </a:rPr>
                <a:t>s</a:t>
              </a:r>
              <a:r>
                <a:rPr lang="en-GB" sz="1200" b="0">
                  <a:ea typeface="Times New Roman" charset="0"/>
                  <a:cs typeface="Times New Roman" charset="0"/>
                </a:rPr>
                <a:t> towards 1 while</a:t>
              </a:r>
              <a:endParaRPr lang="en-GB" sz="2000" b="0"/>
            </a:p>
          </p:txBody>
        </p:sp>
        <p:sp>
          <p:nvSpPr>
            <p:cNvPr id="37" name="Rectangle 1175"/>
            <p:cNvSpPr>
              <a:spLocks noChangeArrowheads="1"/>
            </p:cNvSpPr>
            <p:nvPr/>
          </p:nvSpPr>
          <p:spPr bwMode="auto">
            <a:xfrm>
              <a:off x="3055" y="3301"/>
              <a:ext cx="1003" cy="174"/>
            </a:xfrm>
            <a:prstGeom prst="rect">
              <a:avLst/>
            </a:prstGeom>
            <a:noFill/>
            <a:ln w="9525">
              <a:noFill/>
              <a:miter lim="800000"/>
              <a:headEnd/>
              <a:tailEnd/>
            </a:ln>
          </p:spPr>
          <p:txBody>
            <a:bodyPr wrap="none" anchor="ctr">
              <a:prstTxWarp prst="textNoShape">
                <a:avLst/>
              </a:prstTxWarp>
              <a:spAutoFit/>
            </a:bodyPr>
            <a:lstStyle/>
            <a:p>
              <a:pPr algn="ctr"/>
              <a:r>
                <a:rPr lang="en-GB" sz="1200" b="0">
                  <a:ea typeface="Times New Roman" charset="0"/>
                  <a:cs typeface="Times New Roman" charset="0"/>
                </a:rPr>
                <a:t>must tends towards 0.</a:t>
              </a:r>
              <a:endParaRPr lang="en-GB" sz="2000" b="0"/>
            </a:p>
          </p:txBody>
        </p:sp>
      </p:grpSp>
      <p:sp>
        <p:nvSpPr>
          <p:cNvPr id="38" name="Rectangle 1916"/>
          <p:cNvSpPr>
            <a:spLocks noChangeArrowheads="1"/>
          </p:cNvSpPr>
          <p:nvPr/>
        </p:nvSpPr>
        <p:spPr bwMode="auto">
          <a:xfrm>
            <a:off x="395288" y="908050"/>
            <a:ext cx="8424862" cy="336550"/>
          </a:xfrm>
          <a:prstGeom prst="rect">
            <a:avLst/>
          </a:prstGeom>
          <a:noFill/>
          <a:ln w="9525">
            <a:noFill/>
            <a:miter lim="800000"/>
            <a:headEnd/>
            <a:tailEnd/>
          </a:ln>
        </p:spPr>
        <p:txBody>
          <a:bodyPr anchor="ctr">
            <a:prstTxWarp prst="textNoShape">
              <a:avLst/>
            </a:prstTxWarp>
            <a:spAutoFit/>
          </a:bodyPr>
          <a:lstStyle/>
          <a:p>
            <a:r>
              <a:rPr lang="fr-FR" sz="1600" b="0"/>
              <a:t>* H. Homma, M. Bender et al., Phys. Rev. C 54:6 (1996) 2972</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udio">
  <a:themeElements>
    <a:clrScheme name="Studio">
      <a:dk1>
        <a:sysClr val="windowText" lastClr="000000"/>
      </a:dk1>
      <a:lt1>
        <a:sysClr val="window" lastClr="FFFFFF"/>
      </a:lt1>
      <a:dk2>
        <a:srgbClr val="535252"/>
      </a:dk2>
      <a:lt2>
        <a:srgbClr val="AAB5C2"/>
      </a:lt2>
      <a:accent1>
        <a:srgbClr val="F7901E"/>
      </a:accent1>
      <a:accent2>
        <a:srgbClr val="FEC60B"/>
      </a:accent2>
      <a:accent3>
        <a:srgbClr val="9FE62F"/>
      </a:accent3>
      <a:accent4>
        <a:srgbClr val="4EA5D1"/>
      </a:accent4>
      <a:accent5>
        <a:srgbClr val="1C4596"/>
      </a:accent5>
      <a:accent6>
        <a:srgbClr val="542D90"/>
      </a:accent6>
      <a:hlink>
        <a:srgbClr val="ED2024"/>
      </a:hlink>
      <a:folHlink>
        <a:srgbClr val="BD912D"/>
      </a:folHlink>
    </a:clrScheme>
    <a:fontScheme name="Studio">
      <a:majorFont>
        <a:latin typeface="Corbel"/>
        <a:ea typeface=""/>
        <a:cs typeface=""/>
        <a:font script="Jpan" typeface="ＭＳ Ｐゴシック"/>
      </a:majorFont>
      <a:minorFont>
        <a:latin typeface="Corbel"/>
        <a:ea typeface=""/>
        <a:cs typeface=""/>
        <a:font script="Jpan" typeface="ＭＳ Ｐゴシック"/>
      </a:minorFont>
    </a:fontScheme>
    <a:fmtScheme name="Studio">
      <a:fillStyleLst>
        <a:solidFill>
          <a:schemeClr val="phClr"/>
        </a:solidFill>
        <a:gradFill rotWithShape="1">
          <a:gsLst>
            <a:gs pos="38000">
              <a:schemeClr val="phClr">
                <a:tint val="100000"/>
                <a:satMod val="100000"/>
              </a:schemeClr>
            </a:gs>
            <a:gs pos="100000">
              <a:schemeClr val="phClr">
                <a:tint val="100000"/>
                <a:shade val="50000"/>
                <a:hueMod val="100000"/>
                <a:satMod val="100000"/>
                <a:lumMod val="100000"/>
              </a:schemeClr>
            </a:gs>
          </a:gsLst>
          <a:lin ang="5400000" scaled="1"/>
        </a:gradFill>
        <a:gradFill rotWithShape="1">
          <a:gsLst>
            <a:gs pos="0">
              <a:schemeClr val="phClr">
                <a:tint val="100000"/>
                <a:shade val="100000"/>
                <a:satMod val="100000"/>
              </a:schemeClr>
            </a:gs>
            <a:gs pos="60000">
              <a:schemeClr val="phClr">
                <a:tint val="100000"/>
                <a:shade val="60000"/>
                <a:alpha val="100000"/>
                <a:satMod val="100000"/>
                <a:lumMod val="100000"/>
              </a:schemeClr>
            </a:gs>
            <a:gs pos="100000">
              <a:schemeClr val="phClr">
                <a:shade val="20000"/>
                <a:satMod val="100000"/>
                <a:lumMod val="100000"/>
              </a:schemeClr>
            </a:gs>
          </a:gsLst>
          <a:lin ang="5400000" scaled="0"/>
        </a:gradFill>
      </a:fillStyleLst>
      <a:lnStyleLst>
        <a:ln w="28575" cap="flat" cmpd="sng" algn="ctr">
          <a:solidFill>
            <a:schemeClr val="phClr">
              <a:shade val="95000"/>
              <a:satMod val="105000"/>
            </a:schemeClr>
          </a:solidFill>
          <a:prstDash val="solid"/>
        </a:ln>
        <a:ln w="47625" cap="flat" cmpd="sng" algn="ctr">
          <a:solidFill>
            <a:schemeClr val="phClr"/>
          </a:solidFill>
          <a:prstDash val="solid"/>
        </a:ln>
        <a:ln w="47625" cap="flat" cmpd="sng" algn="ctr">
          <a:solidFill>
            <a:schemeClr val="phClr"/>
          </a:solidFill>
          <a:prstDash val="solid"/>
        </a:ln>
      </a:lnStyleLst>
      <a:effectStyleLst>
        <a:effectStyle>
          <a:effectLst/>
        </a:effectStyle>
        <a:effectStyle>
          <a:effectLst>
            <a:reflection blurRad="101600" stA="26000" endPos="20000" dist="12700" dir="5400000" sy="-100000" rotWithShape="0"/>
          </a:effectLst>
        </a:effectStyle>
        <a:effectStyle>
          <a:effectLst>
            <a:outerShdw blurRad="444500" dist="317500" dir="5400000" sx="90000" sy="-25000" rotWithShape="0">
              <a:srgbClr val="000000">
                <a:alpha val="35000"/>
              </a:srgbClr>
            </a:outerShdw>
          </a:effectLst>
          <a:scene3d>
            <a:camera prst="orthographicFront">
              <a:rot lat="0" lon="0" rev="0"/>
            </a:camera>
            <a:lightRig rig="chilly" dir="t"/>
          </a:scene3d>
          <a:sp3d contourW="12700" prstMaterial="softEdge">
            <a:bevelT w="63500" h="25400"/>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30000">
              <a:schemeClr val="phClr">
                <a:tint val="10000"/>
                <a:alpha val="80000"/>
                <a:satMod val="300000"/>
              </a:schemeClr>
            </a:gs>
            <a:gs pos="100000">
              <a:schemeClr val="phClr">
                <a:tint val="80000"/>
                <a:shade val="100000"/>
                <a:alpha val="100000"/>
                <a:satMod val="200000"/>
              </a:schemeClr>
            </a:gs>
          </a:gsLst>
          <a:lin ang="5400000" scaled="1"/>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Studio.thmx</Template>
  <TotalTime>2728</TotalTime>
  <Words>2605</Words>
  <Application>Microsoft Macintosh PowerPoint</Application>
  <PresentationFormat>On-screen Show (4:3)</PresentationFormat>
  <Paragraphs>502</Paragraphs>
  <Slides>40</Slides>
  <Notes>0</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Studio</vt:lpstr>
      <vt:lpstr>Equation</vt:lpstr>
      <vt:lpstr>β-decay half-lives using the ANN model:  Input for the r-process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Statistical Modeling</vt:lpstr>
      <vt:lpstr>To what extend can mature learning machines (i.e. ANNs) decode the underlying β-decay half-lives  systematics by only utilizing the hidden information over the minimal input of the Z and N nucleonic numbers?   </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Thank  You</vt:lpstr>
      <vt:lpstr>Backup Slides</vt:lpstr>
      <vt:lpstr>Slide 36</vt:lpstr>
      <vt:lpstr>Slide 37</vt:lpstr>
      <vt:lpstr>Slide 38</vt:lpstr>
      <vt:lpstr>Slide 39</vt:lpstr>
      <vt:lpstr>Slide 40</vt:lpstr>
    </vt:vector>
  </TitlesOfParts>
  <Manager/>
  <Company>University of Athens</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Fgdfg nfghmj fghjrtj dfrgdfghb dftghjdfgh</dc:title>
  <dc:subject/>
  <dc:creator>Nick J. Costiris</dc:creator>
  <cp:keywords/>
  <dc:description/>
  <cp:lastModifiedBy>Nick J. Costiris</cp:lastModifiedBy>
  <cp:revision>291</cp:revision>
  <dcterms:created xsi:type="dcterms:W3CDTF">2010-07-16T12:07:40Z</dcterms:created>
  <dcterms:modified xsi:type="dcterms:W3CDTF">2010-07-16T12:09:28Z</dcterms:modified>
  <cp:category/>
</cp:coreProperties>
</file>