
<file path=[Content_Types].xml><?xml version="1.0" encoding="utf-8"?>
<Types xmlns="http://schemas.openxmlformats.org/package/2006/content-types"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embeddings/Microsoft_Equation2.bin" ContentType="application/vnd.openxmlformats-officedocument.oleObject"/>
  <Override PartName="/ppt/theme/theme2.xml" ContentType="application/vnd.openxmlformats-officedocument.theme+xml"/>
  <Default Extension="pict" ContentType="image/pict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Default Extension="xlsx" ContentType="application/vnd.openxmlformats-officedocument.spreadsheetml.sheet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embeddings/Microsoft_Equation3.bin" ContentType="application/vnd.openxmlformats-officedocument.oleObject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embeddings/Microsoft_Equation1.bin" ContentType="application/vnd.openxmlformats-officedocument.oleObject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876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30275213" cy="42803763"/>
  <p:notesSz cx="10234613" cy="146637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99593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799186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198778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598371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1997964" algn="l" defTabSz="799186" rtl="0" eaLnBrk="1" latinLnBrk="0" hangingPunct="1"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397557" algn="l" defTabSz="799186" rtl="0" eaLnBrk="1" latinLnBrk="0" hangingPunct="1"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2797150" algn="l" defTabSz="799186" rtl="0" eaLnBrk="1" latinLnBrk="0" hangingPunct="1"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196742" algn="l" defTabSz="799186" rtl="0" eaLnBrk="1" latinLnBrk="0" hangingPunct="1"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/>
  <p:clrMru>
    <a:srgbClr val="8E846B"/>
    <a:srgbClr val="B4A372"/>
    <a:srgbClr val="A28938"/>
    <a:srgbClr val="AEA288"/>
    <a:srgbClr val="E5E3DE"/>
    <a:srgbClr val="C8C1B4"/>
    <a:srgbClr val="E1A2CE"/>
    <a:srgbClr val="6E358D"/>
    <a:srgbClr val="9C63B4"/>
    <a:srgbClr val="9E64AA"/>
  </p:clrMru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>
    <p:restoredLeft sz="16766" autoAdjust="0"/>
    <p:restoredTop sz="98093" autoAdjust="0"/>
  </p:normalViewPr>
  <p:slideViewPr>
    <p:cSldViewPr>
      <p:cViewPr>
        <p:scale>
          <a:sx n="100" d="100"/>
          <a:sy n="100" d="100"/>
        </p:scale>
        <p:origin x="1832" y="11816"/>
      </p:cViewPr>
      <p:guideLst>
        <p:guide orient="horz" pos="3525"/>
        <p:guide orient="horz" pos="28712"/>
        <p:guide orient="horz" pos="1000"/>
        <p:guide orient="horz" pos="-1805"/>
        <p:guide orient="horz" pos="4479"/>
        <p:guide orient="horz" pos="3861"/>
        <p:guide pos="88"/>
        <p:guide pos="6050"/>
        <p:guide pos="6555"/>
        <p:guide pos="12517"/>
        <p:guide pos="13022"/>
        <p:guide pos="18984"/>
        <p:guide pos="18732"/>
        <p:guide pos="68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5"/>
  <c:chart>
    <c:autoTitleDeleted val="1"/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v>Learning</c:v>
          </c:tx>
          <c:dLbls>
            <c:dLbl>
              <c:idx val="0"/>
              <c:layout>
                <c:manualLayout>
                  <c:x val="0.0160399862965472"/>
                  <c:y val="-0.0138887916794984"/>
                </c:manualLayout>
              </c:layout>
              <c:showVal val="1"/>
            </c:dLbl>
            <c:dLbl>
              <c:idx val="1"/>
              <c:layout>
                <c:manualLayout>
                  <c:x val="0.0120299897224104"/>
                  <c:y val="-0.00833327500769898"/>
                </c:manualLayout>
              </c:layout>
              <c:showVal val="1"/>
            </c:dLbl>
            <c:dLbl>
              <c:idx val="2"/>
              <c:layout>
                <c:manualLayout>
                  <c:x val="0.0106933241976981"/>
                  <c:y val="-0.0138887916794984"/>
                </c:manualLayout>
              </c:layout>
              <c:showVal val="1"/>
            </c:dLbl>
            <c:dLbl>
              <c:idx val="3"/>
              <c:layout>
                <c:manualLayout>
                  <c:x val="0.0133666552471227"/>
                  <c:y val="-0.0166665500153981"/>
                </c:manualLayout>
              </c:layout>
              <c:showVal val="1"/>
            </c:dLbl>
            <c:dLbl>
              <c:idx val="4"/>
              <c:layout>
                <c:manualLayout>
                  <c:x val="0.00801999314827357"/>
                  <c:y val="-0.0111110333435987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Val val="1"/>
          </c:dLbls>
          <c:cat>
            <c:strRef>
              <c:f>Sheet2!$F$41:$F$45</c:f>
              <c:strCache>
                <c:ptCount val="5"/>
                <c:pt idx="0">
                  <c:v>ms</c:v>
                </c:pt>
                <c:pt idx="1">
                  <c:v>sec</c:v>
                </c:pt>
                <c:pt idx="2">
                  <c:v>min</c:v>
                </c:pt>
                <c:pt idx="3">
                  <c:v>hours</c:v>
                </c:pt>
                <c:pt idx="4">
                  <c:v>days</c:v>
                </c:pt>
              </c:strCache>
            </c:strRef>
          </c:cat>
          <c:val>
            <c:numRef>
              <c:f>Sheet2!$H$41:$H$45</c:f>
              <c:numCache>
                <c:formatCode>General</c:formatCode>
                <c:ptCount val="5"/>
                <c:pt idx="0">
                  <c:v>152.0</c:v>
                </c:pt>
                <c:pt idx="1">
                  <c:v>153.0</c:v>
                </c:pt>
                <c:pt idx="2">
                  <c:v>119.0</c:v>
                </c:pt>
                <c:pt idx="3">
                  <c:v>50.0</c:v>
                </c:pt>
                <c:pt idx="4">
                  <c:v>29.0</c:v>
                </c:pt>
              </c:numCache>
            </c:numRef>
          </c:val>
        </c:ser>
        <c:ser>
          <c:idx val="1"/>
          <c:order val="1"/>
          <c:tx>
            <c:v>Validation</c:v>
          </c:tx>
          <c:dLbls>
            <c:dLbl>
              <c:idx val="0"/>
              <c:layout>
                <c:manualLayout>
                  <c:x val="0.00400999657413681"/>
                  <c:y val="-0.0166665500153981"/>
                </c:manualLayout>
              </c:layout>
              <c:showVal val="1"/>
            </c:dLbl>
            <c:dLbl>
              <c:idx val="1"/>
              <c:layout>
                <c:manualLayout>
                  <c:x val="0.0053466620988491"/>
                  <c:y val="-0.0111110333435987"/>
                </c:manualLayout>
              </c:layout>
              <c:showVal val="1"/>
            </c:dLbl>
            <c:dLbl>
              <c:idx val="2"/>
              <c:layout>
                <c:manualLayout>
                  <c:x val="0.00668332762356136"/>
                  <c:y val="-0.0111110333435987"/>
                </c:manualLayout>
              </c:layout>
              <c:showVal val="1"/>
            </c:dLbl>
            <c:dLbl>
              <c:idx val="3"/>
              <c:layout>
                <c:manualLayout>
                  <c:x val="0.00801999314827357"/>
                  <c:y val="-0.0111110333435987"/>
                </c:manualLayout>
              </c:layout>
              <c:showVal val="1"/>
            </c:dLbl>
            <c:dLbl>
              <c:idx val="4"/>
              <c:layout>
                <c:manualLayout>
                  <c:x val="0.00267322580017071"/>
                  <c:y val="-0.0138887916794984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Val val="1"/>
          </c:dLbls>
          <c:cat>
            <c:strRef>
              <c:f>Sheet2!$F$41:$F$45</c:f>
              <c:strCache>
                <c:ptCount val="5"/>
                <c:pt idx="0">
                  <c:v>ms</c:v>
                </c:pt>
                <c:pt idx="1">
                  <c:v>sec</c:v>
                </c:pt>
                <c:pt idx="2">
                  <c:v>min</c:v>
                </c:pt>
                <c:pt idx="3">
                  <c:v>hours</c:v>
                </c:pt>
                <c:pt idx="4">
                  <c:v>days</c:v>
                </c:pt>
              </c:strCache>
            </c:strRef>
          </c:cat>
          <c:val>
            <c:numRef>
              <c:f>Sheet2!$I$41:$I$45</c:f>
              <c:numCache>
                <c:formatCode>General</c:formatCode>
                <c:ptCount val="5"/>
                <c:pt idx="0">
                  <c:v>50.0</c:v>
                </c:pt>
                <c:pt idx="1">
                  <c:v>51.0</c:v>
                </c:pt>
                <c:pt idx="2">
                  <c:v>40.0</c:v>
                </c:pt>
                <c:pt idx="3">
                  <c:v>17.0</c:v>
                </c:pt>
                <c:pt idx="4">
                  <c:v>9.0</c:v>
                </c:pt>
              </c:numCache>
            </c:numRef>
          </c:val>
        </c:ser>
        <c:ser>
          <c:idx val="2"/>
          <c:order val="2"/>
          <c:tx>
            <c:v>Test</c:v>
          </c:tx>
          <c:dLbls>
            <c:dLbl>
              <c:idx val="0"/>
              <c:layout>
                <c:manualLayout>
                  <c:x val="0.0053466620988491"/>
                  <c:y val="-0.0166665500153981"/>
                </c:manualLayout>
              </c:layout>
              <c:showVal val="1"/>
            </c:dLbl>
            <c:dLbl>
              <c:idx val="1"/>
              <c:layout>
                <c:manualLayout>
                  <c:x val="0.00668332762356129"/>
                  <c:y val="-0.00833327500769898"/>
                </c:manualLayout>
              </c:layout>
              <c:showVal val="1"/>
            </c:dLbl>
            <c:dLbl>
              <c:idx val="2"/>
              <c:layout>
                <c:manualLayout>
                  <c:x val="0.00801999314827357"/>
                  <c:y val="-0.0138887916794984"/>
                </c:manualLayout>
              </c:layout>
              <c:showVal val="1"/>
            </c:dLbl>
            <c:dLbl>
              <c:idx val="3"/>
              <c:layout>
                <c:manualLayout>
                  <c:x val="0.00935665867298591"/>
                  <c:y val="-0.0111110333435987"/>
                </c:manualLayout>
              </c:layout>
              <c:showVal val="1"/>
            </c:dLbl>
            <c:dLbl>
              <c:idx val="4"/>
              <c:layout>
                <c:manualLayout>
                  <c:x val="0.00400999657413678"/>
                  <c:y val="-0.0138887916794985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Val val="1"/>
          </c:dLbls>
          <c:cat>
            <c:strRef>
              <c:f>Sheet2!$F$41:$F$45</c:f>
              <c:strCache>
                <c:ptCount val="5"/>
                <c:pt idx="0">
                  <c:v>ms</c:v>
                </c:pt>
                <c:pt idx="1">
                  <c:v>sec</c:v>
                </c:pt>
                <c:pt idx="2">
                  <c:v>min</c:v>
                </c:pt>
                <c:pt idx="3">
                  <c:v>hours</c:v>
                </c:pt>
                <c:pt idx="4">
                  <c:v>days</c:v>
                </c:pt>
              </c:strCache>
            </c:strRef>
          </c:cat>
          <c:val>
            <c:numRef>
              <c:f>Sheet2!$J$41:$J$45</c:f>
              <c:numCache>
                <c:formatCode>General</c:formatCode>
                <c:ptCount val="5"/>
                <c:pt idx="0">
                  <c:v>50.0</c:v>
                </c:pt>
                <c:pt idx="1">
                  <c:v>52.0</c:v>
                </c:pt>
                <c:pt idx="2">
                  <c:v>39.0</c:v>
                </c:pt>
                <c:pt idx="3">
                  <c:v>17.0</c:v>
                </c:pt>
                <c:pt idx="4">
                  <c:v>10.0</c:v>
                </c:pt>
              </c:numCache>
            </c:numRef>
          </c:val>
        </c:ser>
        <c:dLbls>
          <c:showVal val="1"/>
        </c:dLbls>
        <c:gapWidth val="75"/>
        <c:shape val="cylinder"/>
        <c:axId val="634729928"/>
        <c:axId val="682453112"/>
        <c:axId val="0"/>
      </c:bar3DChart>
      <c:catAx>
        <c:axId val="63472992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100" b="1"/>
            </a:pPr>
            <a:endParaRPr lang="en-US"/>
          </a:p>
        </c:txPr>
        <c:crossAx val="682453112"/>
        <c:crosses val="autoZero"/>
        <c:auto val="1"/>
        <c:lblAlgn val="ctr"/>
        <c:lblOffset val="100"/>
        <c:tickLblSkip val="1"/>
        <c:tickMarkSkip val="1"/>
      </c:catAx>
      <c:valAx>
        <c:axId val="68245311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100" b="1"/>
            </a:pPr>
            <a:endParaRPr lang="en-US"/>
          </a:p>
        </c:txPr>
        <c:crossAx val="6347299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47704894424574"/>
          <c:y val="0.0285387165891964"/>
          <c:w val="0.313962464179333"/>
          <c:h val="0.114408418996299"/>
        </c:manualLayout>
      </c:layout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</c:chart>
  <c:spPr>
    <a:gradFill rotWithShape="1">
      <a:gsLst>
        <a:gs pos="0">
          <a:schemeClr val="accent5">
            <a:tint val="1000"/>
          </a:schemeClr>
        </a:gs>
        <a:gs pos="68000">
          <a:schemeClr val="accent5">
            <a:tint val="77000"/>
          </a:schemeClr>
        </a:gs>
        <a:gs pos="81000">
          <a:schemeClr val="accent5">
            <a:tint val="79000"/>
          </a:schemeClr>
        </a:gs>
        <a:gs pos="86000">
          <a:schemeClr val="accent5">
            <a:tint val="73000"/>
          </a:schemeClr>
        </a:gs>
        <a:gs pos="100000">
          <a:schemeClr val="accent5">
            <a:tint val="35000"/>
          </a:schemeClr>
        </a:gs>
      </a:gsLst>
      <a:lin ang="5400000" scaled="1"/>
    </a:gradFill>
    <a:ln w="9525" cap="flat" cmpd="sng" algn="ctr">
      <a:solidFill>
        <a:schemeClr val="accent5">
          <a:shade val="60000"/>
          <a:satMod val="300000"/>
        </a:schemeClr>
      </a:solidFill>
      <a:prstDash val="solid"/>
    </a:ln>
    <a:effectLst>
      <a:glow rad="63500">
        <a:schemeClr val="accent5">
          <a:tint val="30000"/>
          <a:shade val="95000"/>
          <a:satMod val="300000"/>
          <a:alpha val="50000"/>
        </a:schemeClr>
      </a:glo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Relationship Id="rId2" Type="http://schemas.openxmlformats.org/officeDocument/2006/relationships/image" Target="../media/image2.pict"/><Relationship Id="rId3" Type="http://schemas.openxmlformats.org/officeDocument/2006/relationships/image" Target="../media/image3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420295" cy="76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77" tIns="65939" rIns="131877" bIns="65939" numCol="1" anchor="t" anchorCtr="0" compatLnSpc="1">
            <a:prstTxWarp prst="textNoShape">
              <a:avLst/>
            </a:prstTxWarp>
          </a:bodyPr>
          <a:lstStyle>
            <a:lvl1pPr defTabSz="1320607">
              <a:defRPr sz="1700" smtClean="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45912" y="0"/>
            <a:ext cx="4528799" cy="76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77" tIns="65939" rIns="131877" bIns="65939" numCol="1" anchor="t" anchorCtr="0" compatLnSpc="1">
            <a:prstTxWarp prst="textNoShape">
              <a:avLst/>
            </a:prstTxWarp>
          </a:bodyPr>
          <a:lstStyle>
            <a:lvl1pPr algn="r" defTabSz="1320607">
              <a:defRPr sz="1700" smtClean="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13931946"/>
            <a:ext cx="4420295" cy="766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77" tIns="65939" rIns="131877" bIns="65939" numCol="1" anchor="b" anchorCtr="0" compatLnSpc="1">
            <a:prstTxWarp prst="textNoShape">
              <a:avLst/>
            </a:prstTxWarp>
          </a:bodyPr>
          <a:lstStyle>
            <a:lvl1pPr defTabSz="1320607">
              <a:defRPr sz="1700" smtClean="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45912" y="13931946"/>
            <a:ext cx="4528799" cy="766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77" tIns="65939" rIns="131877" bIns="65939" numCol="1" anchor="b" anchorCtr="0" compatLnSpc="1">
            <a:prstTxWarp prst="textNoShape">
              <a:avLst/>
            </a:prstTxWarp>
          </a:bodyPr>
          <a:lstStyle>
            <a:lvl1pPr algn="r" defTabSz="1320607">
              <a:defRPr sz="1700" smtClean="0"/>
            </a:lvl1pPr>
          </a:lstStyle>
          <a:p>
            <a:pPr>
              <a:defRPr/>
            </a:pPr>
            <a:fld id="{2BE9ABE6-9F0B-4F02-A82E-CE0B6B9792C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420295" cy="76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77" tIns="65939" rIns="131877" bIns="65939" numCol="1" anchor="t" anchorCtr="0" compatLnSpc="1">
            <a:prstTxWarp prst="textNoShape">
              <a:avLst/>
            </a:prstTxWarp>
          </a:bodyPr>
          <a:lstStyle>
            <a:lvl1pPr defTabSz="1320607">
              <a:defRPr sz="1700" smtClean="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45912" y="0"/>
            <a:ext cx="4528799" cy="76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77" tIns="65939" rIns="131877" bIns="65939" numCol="1" anchor="t" anchorCtr="0" compatLnSpc="1">
            <a:prstTxWarp prst="textNoShape">
              <a:avLst/>
            </a:prstTxWarp>
          </a:bodyPr>
          <a:lstStyle>
            <a:lvl1pPr algn="r" defTabSz="1320607">
              <a:defRPr sz="1700" smtClean="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4838" y="1096963"/>
            <a:ext cx="3878262" cy="5484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5617" y="7020567"/>
            <a:ext cx="7512617" cy="6581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77" tIns="65939" rIns="131877" bIns="659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13931946"/>
            <a:ext cx="4420295" cy="766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77" tIns="65939" rIns="131877" bIns="65939" numCol="1" anchor="b" anchorCtr="0" compatLnSpc="1">
            <a:prstTxWarp prst="textNoShape">
              <a:avLst/>
            </a:prstTxWarp>
          </a:bodyPr>
          <a:lstStyle>
            <a:lvl1pPr defTabSz="1320607">
              <a:defRPr sz="1700" smtClean="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45912" y="13931946"/>
            <a:ext cx="4528799" cy="766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77" tIns="65939" rIns="131877" bIns="65939" numCol="1" anchor="b" anchorCtr="0" compatLnSpc="1">
            <a:prstTxWarp prst="textNoShape">
              <a:avLst/>
            </a:prstTxWarp>
          </a:bodyPr>
          <a:lstStyle>
            <a:lvl1pPr algn="r" defTabSz="1320607">
              <a:defRPr sz="1700" smtClean="0"/>
            </a:lvl1pPr>
          </a:lstStyle>
          <a:p>
            <a:pPr>
              <a:defRPr/>
            </a:pPr>
            <a:fld id="{085BA010-B75B-49C1-8C54-DE41D134C38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9959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79918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19877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59837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1997964" algn="l" defTabSz="7991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97557" algn="l" defTabSz="7991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97150" algn="l" defTabSz="7991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96742" algn="l" defTabSz="7991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44838" y="1096963"/>
            <a:ext cx="3878262" cy="54848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5BA010-B75B-49C1-8C54-DE41D134C388}" type="slidenum">
              <a:rPr lang="en-AU" smtClean="0"/>
              <a:pPr>
                <a:defRPr/>
              </a:pPr>
              <a:t>1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29659815"/>
            <a:ext cx="30275213" cy="1318774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lIns="417574" tIns="208787" rIns="417574" bIns="208787"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20214623" y="0"/>
            <a:ext cx="10060590" cy="42803763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lIns="417574" tIns="208787" rIns="417574" bIns="208787"/>
          <a:lstStyle/>
          <a:p>
            <a:pPr>
              <a:defRPr/>
            </a:pP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420606" y="20831165"/>
            <a:ext cx="21455034" cy="143630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1433803" y="9641844"/>
            <a:ext cx="21455034" cy="10938739"/>
          </a:xfrm>
        </p:spPr>
        <p:txBody>
          <a:bodyPr tIns="0" rIns="208787" bIns="0" anchor="b">
            <a:normAutofit/>
          </a:bodyPr>
          <a:lstStyle>
            <a:lvl1pPr marL="0" indent="0" algn="r">
              <a:buNone/>
              <a:defRPr sz="9200">
                <a:solidFill>
                  <a:schemeClr val="tx1"/>
                </a:solidFill>
                <a:effectLst/>
              </a:defRPr>
            </a:lvl1pPr>
            <a:lvl2pPr marL="2087872" indent="0" algn="ctr">
              <a:buNone/>
            </a:lvl2pPr>
            <a:lvl3pPr marL="4175745" indent="0" algn="ctr">
              <a:buNone/>
            </a:lvl3pPr>
            <a:lvl4pPr marL="6263617" indent="0" algn="ctr">
              <a:buNone/>
            </a:lvl4pPr>
            <a:lvl5pPr marL="8351490" indent="0" algn="ctr">
              <a:buNone/>
            </a:lvl5pPr>
            <a:lvl6pPr marL="10439362" indent="0" algn="ctr">
              <a:buNone/>
            </a:lvl6pPr>
            <a:lvl7pPr marL="12527234" indent="0" algn="ctr">
              <a:buNone/>
            </a:lvl7pPr>
            <a:lvl8pPr marL="14615107" indent="0" algn="ctr">
              <a:buNone/>
            </a:lvl8pPr>
            <a:lvl9pPr marL="16702979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62507-CA7C-4FB5-8DAB-E3BC5B590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447D4-3D6F-4A07-B79A-CA625C9940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29659815"/>
            <a:ext cx="30275213" cy="1318774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lIns="417574" tIns="208787" rIns="417574" bIns="208787"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20214623" y="0"/>
            <a:ext cx="10060590" cy="42803763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lIns="417574" tIns="208787" rIns="417574" bIns="208787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41" y="22368290"/>
            <a:ext cx="21949529" cy="11399127"/>
          </a:xfrm>
        </p:spPr>
        <p:txBody>
          <a:bodyPr tIns="0" bIns="0" anchor="t"/>
          <a:lstStyle>
            <a:lvl1pPr algn="l">
              <a:buNone/>
              <a:defRPr sz="191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641" y="15514960"/>
            <a:ext cx="21949529" cy="6657664"/>
          </a:xfrm>
        </p:spPr>
        <p:txBody>
          <a:bodyPr lIns="208787" tIns="0" rIns="208787" bIns="0" anchor="b"/>
          <a:lstStyle>
            <a:lvl1pPr marL="0" indent="0" algn="l">
              <a:buNone/>
              <a:defRPr sz="9200">
                <a:solidFill>
                  <a:schemeClr val="tx1"/>
                </a:solidFill>
                <a:effectLst/>
              </a:defRPr>
            </a:lvl1pPr>
            <a:lvl2pPr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CF4AE-1070-42CB-80B8-C83247EBF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0" y="1714135"/>
            <a:ext cx="24724758" cy="7133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761" y="9987550"/>
            <a:ext cx="12110085" cy="28248505"/>
          </a:xfrm>
        </p:spPr>
        <p:txBody>
          <a:bodyPr/>
          <a:lstStyle>
            <a:lvl1pPr>
              <a:defRPr sz="11900"/>
            </a:lvl1pPr>
            <a:lvl2pPr>
              <a:defRPr sz="101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28433" y="9987550"/>
            <a:ext cx="12110085" cy="28248505"/>
          </a:xfrm>
        </p:spPr>
        <p:txBody>
          <a:bodyPr/>
          <a:lstStyle>
            <a:lvl1pPr>
              <a:defRPr sz="11900"/>
            </a:lvl1pPr>
            <a:lvl2pPr>
              <a:defRPr sz="101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473EC-4B2F-49EB-9106-AF53667CA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2" y="1704223"/>
            <a:ext cx="27247692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1" y="34243010"/>
            <a:ext cx="13376810" cy="5231571"/>
          </a:xfrm>
        </p:spPr>
        <p:txBody>
          <a:bodyPr/>
          <a:lstStyle>
            <a:lvl1pPr marL="0" indent="0">
              <a:buNone/>
              <a:defRPr sz="10900" b="1">
                <a:solidFill>
                  <a:schemeClr val="accent1"/>
                </a:solidFill>
              </a:defRPr>
            </a:lvl1pPr>
            <a:lvl2pPr>
              <a:buNone/>
              <a:defRPr sz="9200" b="1"/>
            </a:lvl2pPr>
            <a:lvl3pPr>
              <a:buNone/>
              <a:defRPr sz="8200" b="1"/>
            </a:lvl3pPr>
            <a:lvl4pPr>
              <a:buNone/>
              <a:defRPr sz="7300" b="1"/>
            </a:lvl4pPr>
            <a:lvl5pPr>
              <a:buNone/>
              <a:defRPr sz="73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5379390" y="34243010"/>
            <a:ext cx="13382064" cy="5231571"/>
          </a:xfrm>
        </p:spPr>
        <p:txBody>
          <a:bodyPr/>
          <a:lstStyle>
            <a:lvl1pPr marL="0" indent="0">
              <a:buNone/>
              <a:defRPr sz="10900" b="1">
                <a:solidFill>
                  <a:schemeClr val="accent1"/>
                </a:solidFill>
              </a:defRPr>
            </a:lvl1pPr>
            <a:lvl2pPr>
              <a:buNone/>
              <a:defRPr sz="9200" b="1"/>
            </a:lvl2pPr>
            <a:lvl3pPr>
              <a:buNone/>
              <a:defRPr sz="8200" b="1"/>
            </a:lvl3pPr>
            <a:lvl4pPr>
              <a:buNone/>
              <a:defRPr sz="7300" b="1"/>
            </a:lvl4pPr>
            <a:lvl5pPr>
              <a:buNone/>
              <a:defRPr sz="73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1513761" y="9467711"/>
            <a:ext cx="13376810" cy="24602258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390" y="9467711"/>
            <a:ext cx="13382064" cy="24602258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B8387-9DB7-4B57-B4D2-9BDAAC66D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2" y="1712150"/>
            <a:ext cx="24734849" cy="7133961"/>
          </a:xfrm>
        </p:spPr>
        <p:txBody>
          <a:bodyPr/>
          <a:lstStyle>
            <a:lvl1pPr algn="l">
              <a:defRPr sz="21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6DAA0-9E93-4A8C-9AA6-0C04C9B9E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B6739-933E-43AE-833F-155F79951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0" y="7399399"/>
            <a:ext cx="10596325" cy="4557808"/>
          </a:xfrm>
        </p:spPr>
        <p:txBody>
          <a:bodyPr tIns="0" bIns="0" anchor="t"/>
          <a:lstStyle>
            <a:lvl1pPr algn="l">
              <a:buNone/>
              <a:defRPr sz="8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13762" y="1338314"/>
            <a:ext cx="9082564" cy="5707168"/>
          </a:xfrm>
        </p:spPr>
        <p:txBody>
          <a:bodyPr lIns="208787" tIns="0" rIns="208787" bIns="0" anchor="b"/>
          <a:lstStyle>
            <a:lvl1pPr marL="0" indent="0" algn="l">
              <a:buNone/>
              <a:defRPr sz="6400"/>
            </a:lvl1pPr>
            <a:lvl2pPr>
              <a:buNone/>
              <a:defRPr sz="5500"/>
            </a:lvl2pPr>
            <a:lvl3pPr>
              <a:buNone/>
              <a:defRPr sz="4500"/>
            </a:lvl3pPr>
            <a:lvl4pPr>
              <a:buNone/>
              <a:defRPr sz="4100"/>
            </a:lvl4pPr>
            <a:lvl5pPr>
              <a:buNone/>
              <a:defRPr sz="41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13762" y="12365532"/>
            <a:ext cx="23463290" cy="23779868"/>
          </a:xfrm>
        </p:spPr>
        <p:txBody>
          <a:bodyPr/>
          <a:lstStyle>
            <a:lvl1pPr>
              <a:defRPr sz="12800"/>
            </a:lvl1pPr>
            <a:lvl2pPr>
              <a:defRPr sz="10900"/>
            </a:lvl2pPr>
            <a:lvl3pPr>
              <a:defRPr sz="10100"/>
            </a:lvl3pPr>
            <a:lvl4pPr>
              <a:defRPr sz="9200"/>
            </a:lvl4pPr>
            <a:lvl5pPr>
              <a:defRPr sz="9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7006227" y="40083410"/>
            <a:ext cx="2522935" cy="2278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5220A-9051-4BC0-B25B-C4A43602E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97994" y="10646073"/>
            <a:ext cx="10111167" cy="7825561"/>
          </a:xfrm>
        </p:spPr>
        <p:txBody>
          <a:bodyPr anchor="b"/>
          <a:lstStyle>
            <a:lvl1pPr algn="l">
              <a:buNone/>
              <a:defRPr sz="101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28229" y="6365684"/>
            <a:ext cx="13623846" cy="25682258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46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397999" y="18716598"/>
            <a:ext cx="10111160" cy="16623950"/>
          </a:xfrm>
        </p:spPr>
        <p:txBody>
          <a:bodyPr lIns="208787" rIns="208787"/>
          <a:lstStyle>
            <a:lvl1pPr marL="0" indent="0">
              <a:buFontTx/>
              <a:buNone/>
              <a:defRPr sz="5500"/>
            </a:lvl1pPr>
            <a:lvl2pPr>
              <a:buFontTx/>
              <a:buNone/>
              <a:defRPr sz="5500"/>
            </a:lvl2pPr>
            <a:lvl3pPr>
              <a:buFontTx/>
              <a:buNone/>
              <a:defRPr sz="4500"/>
            </a:lvl3pPr>
            <a:lvl4pPr>
              <a:buFontTx/>
              <a:buNone/>
              <a:defRPr sz="4100"/>
            </a:lvl4pPr>
            <a:lvl5pPr>
              <a:buFontTx/>
              <a:buNone/>
              <a:defRPr sz="41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68B7B-E047-4EA4-90EF-475BC6D5D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E6999-FDFB-49C7-9EA9-A70E42AFA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9530" y="1714140"/>
            <a:ext cx="6811923" cy="3652191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761" y="1714140"/>
            <a:ext cx="19931182" cy="3652191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D5537-60AE-4D53-8249-F50208424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29659815"/>
            <a:ext cx="30275213" cy="1318774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lIns="417574" tIns="208787" rIns="417574" bIns="208787"/>
          <a:lstStyle/>
          <a:p>
            <a:pPr>
              <a:defRPr/>
            </a:pPr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220765" y="0"/>
            <a:ext cx="6054449" cy="42803763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lIns="417574" tIns="208787" rIns="417574" bIns="208787"/>
          <a:lstStyle/>
          <a:p>
            <a:pPr>
              <a:defRPr/>
            </a:pPr>
            <a:endParaRPr lang="en-US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514355" y="1714486"/>
            <a:ext cx="24723570" cy="713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08787" tIns="208787" rIns="208787" bIns="2087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1514355" y="9987014"/>
            <a:ext cx="24723570" cy="28249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574" tIns="208787" rIns="417574" bIns="2087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514356" y="40083410"/>
            <a:ext cx="7063030" cy="2278462"/>
          </a:xfrm>
          <a:prstGeom prst="rect">
            <a:avLst/>
          </a:prstGeom>
        </p:spPr>
        <p:txBody>
          <a:bodyPr vert="horz" lIns="417574" tIns="208787" rIns="417574" bIns="0" anchor="b"/>
          <a:lstStyle>
            <a:lvl1pPr algn="l" eaLnBrk="1" latinLnBrk="0" hangingPunct="1">
              <a:defRPr kumimoji="0" sz="45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10343883" y="40083410"/>
            <a:ext cx="9587447" cy="2278462"/>
          </a:xfrm>
          <a:prstGeom prst="rect">
            <a:avLst/>
          </a:prstGeom>
        </p:spPr>
        <p:txBody>
          <a:bodyPr vert="horz" lIns="0" tIns="208787" rIns="0" bIns="0" anchor="b"/>
          <a:lstStyle>
            <a:lvl1pPr algn="ctr" eaLnBrk="1" latinLnBrk="0" hangingPunct="1">
              <a:defRPr kumimoji="0" sz="45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26995845" y="40083410"/>
            <a:ext cx="2522934" cy="2278462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4500" smtClean="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0436E5F5-D370-4B67-9F51-A8FCA942E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124272" y="8188927"/>
            <a:ext cx="8842878" cy="3342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79919" tIns="39959" rIns="79919" bIns="39959" anchor="ctr"/>
          <a:lstStyle/>
          <a:p>
            <a:pPr>
              <a:defRPr/>
            </a:pPr>
            <a:endParaRPr lang="el-GR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10716169" y="8188927"/>
            <a:ext cx="8842878" cy="3342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79919" tIns="39959" rIns="79919" bIns="39959" anchor="ctr"/>
          <a:lstStyle/>
          <a:p>
            <a:pPr>
              <a:defRPr/>
            </a:pPr>
            <a:endParaRPr lang="el-GR"/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20308065" y="8188927"/>
            <a:ext cx="8842878" cy="3342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79919" tIns="39959" rIns="79919" bIns="39959" anchor="ctr"/>
          <a:lstStyle/>
          <a:p>
            <a:pPr>
              <a:defRPr/>
            </a:pPr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893" r:id="rId2"/>
    <p:sldLayoutId id="2147483900" r:id="rId3"/>
    <p:sldLayoutId id="2147483894" r:id="rId4"/>
    <p:sldLayoutId id="2147483901" r:id="rId5"/>
    <p:sldLayoutId id="2147483895" r:id="rId6"/>
    <p:sldLayoutId id="2147483896" r:id="rId7"/>
    <p:sldLayoutId id="2147483902" r:id="rId8"/>
    <p:sldLayoutId id="2147483903" r:id="rId9"/>
    <p:sldLayoutId id="2147483897" r:id="rId10"/>
    <p:sldLayoutId id="21474838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1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10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10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10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1000">
          <a:solidFill>
            <a:schemeClr val="tx1"/>
          </a:solidFill>
          <a:latin typeface="Franklin Gothic Book" pitchFamily="34" charset="0"/>
        </a:defRPr>
      </a:lvl5pPr>
      <a:lvl6pPr marL="399593" algn="l" rtl="0" fontAlgn="base">
        <a:spcBef>
          <a:spcPct val="0"/>
        </a:spcBef>
        <a:spcAft>
          <a:spcPct val="0"/>
        </a:spcAft>
        <a:defRPr sz="21000">
          <a:solidFill>
            <a:schemeClr val="tx1"/>
          </a:solidFill>
          <a:latin typeface="Franklin Gothic Book" pitchFamily="34" charset="0"/>
        </a:defRPr>
      </a:lvl6pPr>
      <a:lvl7pPr marL="799186" algn="l" rtl="0" fontAlgn="base">
        <a:spcBef>
          <a:spcPct val="0"/>
        </a:spcBef>
        <a:spcAft>
          <a:spcPct val="0"/>
        </a:spcAft>
        <a:defRPr sz="21000">
          <a:solidFill>
            <a:schemeClr val="tx1"/>
          </a:solidFill>
          <a:latin typeface="Franklin Gothic Book" pitchFamily="34" charset="0"/>
        </a:defRPr>
      </a:lvl7pPr>
      <a:lvl8pPr marL="1198778" algn="l" rtl="0" fontAlgn="base">
        <a:spcBef>
          <a:spcPct val="0"/>
        </a:spcBef>
        <a:spcAft>
          <a:spcPct val="0"/>
        </a:spcAft>
        <a:defRPr sz="21000">
          <a:solidFill>
            <a:schemeClr val="tx1"/>
          </a:solidFill>
          <a:latin typeface="Franklin Gothic Book" pitchFamily="34" charset="0"/>
        </a:defRPr>
      </a:lvl8pPr>
      <a:lvl9pPr marL="1598371" algn="l" rtl="0" fontAlgn="base">
        <a:spcBef>
          <a:spcPct val="0"/>
        </a:spcBef>
        <a:spcAft>
          <a:spcPct val="0"/>
        </a:spcAft>
        <a:defRPr sz="21000">
          <a:solidFill>
            <a:schemeClr val="tx1"/>
          </a:solidFill>
          <a:latin typeface="Franklin Gothic Book" pitchFamily="34" charset="0"/>
        </a:defRPr>
      </a:lvl9pPr>
    </p:titleStyle>
    <p:bodyStyle>
      <a:lvl1pPr marL="1920265" indent="-175376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13700" kern="1200">
          <a:solidFill>
            <a:schemeClr val="tx1"/>
          </a:solidFill>
          <a:latin typeface="+mn-lt"/>
          <a:ea typeface="+mn-ea"/>
          <a:cs typeface="+mn-cs"/>
        </a:defRPr>
      </a:lvl1pPr>
      <a:lvl2pPr marL="3298029" indent="-1251502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11900" kern="1200">
          <a:solidFill>
            <a:schemeClr val="tx1"/>
          </a:solidFill>
          <a:latin typeface="+mn-lt"/>
          <a:ea typeface="+mn-ea"/>
          <a:cs typeface="+mn-cs"/>
        </a:defRPr>
      </a:lvl2pPr>
      <a:lvl3pPr marL="4592542" indent="-1168254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5845433" indent="-1085005" algn="l" rtl="0" fontAlgn="base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6805565" indent="-833873" algn="l" rtl="0" fontAlgn="base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7766885" indent="-835149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9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8769064" indent="-835149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8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9771243" indent="-835149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0648149" indent="-835149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7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0878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1757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626361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83514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04393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25272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46151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67029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oleObject" Target="../embeddings/Microsoft_Equation1.bin"/><Relationship Id="rId17" Type="http://schemas.openxmlformats.org/officeDocument/2006/relationships/oleObject" Target="../embeddings/Microsoft_Equation2.bin"/><Relationship Id="rId18" Type="http://schemas.openxmlformats.org/officeDocument/2006/relationships/oleObject" Target="../embeddings/Microsoft_Equation3.bin"/><Relationship Id="rId19" Type="http://schemas.openxmlformats.org/officeDocument/2006/relationships/image" Target="../media/image1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4.png"/><Relationship Id="rId5" Type="http://schemas.openxmlformats.org/officeDocument/2006/relationships/chart" Target="../charts/chart1.xml"/><Relationship Id="rId6" Type="http://schemas.openxmlformats.org/officeDocument/2006/relationships/image" Target="../media/image5.png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 shadeToTitle="1"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 Box 2106"/>
          <p:cNvSpPr txBox="1">
            <a:spLocks noChangeArrowheads="1"/>
          </p:cNvSpPr>
          <p:nvPr/>
        </p:nvSpPr>
        <p:spPr bwMode="auto">
          <a:xfrm>
            <a:off x="60376" y="14388743"/>
            <a:ext cx="9524999" cy="7551167"/>
          </a:xfrm>
          <a:prstGeom prst="rect">
            <a:avLst/>
          </a:prstGeom>
          <a:solidFill>
            <a:srgbClr val="E5E3DE"/>
          </a:solidFill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n-US" dirty="0" smtClean="0">
                <a:latin typeface="Arial" charset="0"/>
              </a:rPr>
              <a:t>ANNs are structures, inspired from the corresponding biological neural systems, that consist of interconnected processing units (called </a:t>
            </a:r>
            <a:r>
              <a:rPr lang="en-US" b="1" dirty="0" smtClean="0"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neurons</a:t>
            </a:r>
            <a:r>
              <a:rPr lang="en-US" dirty="0" smtClean="0">
                <a:latin typeface="Arial" charset="0"/>
              </a:rPr>
              <a:t>) arranged in a distinct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layered</a:t>
            </a:r>
            <a:r>
              <a:rPr lang="en-US" dirty="0" smtClean="0">
                <a:latin typeface="Arial" charset="0"/>
              </a:rPr>
              <a:t> topology. In analogy to the biological neural structures, the function of the network is determined from the connections between the units. </a:t>
            </a:r>
          </a:p>
          <a:p>
            <a:pPr algn="just">
              <a:spcBef>
                <a:spcPct val="20000"/>
              </a:spcBef>
            </a:pPr>
            <a:r>
              <a:rPr lang="en-US" dirty="0" smtClean="0">
                <a:latin typeface="Arial" charset="0"/>
              </a:rPr>
              <a:t>Static </a:t>
            </a:r>
            <a:r>
              <a:rPr lang="en-US" dirty="0" err="1" smtClean="0">
                <a:latin typeface="Arial" charset="0"/>
              </a:rPr>
              <a:t>feedforward</a:t>
            </a:r>
            <a:r>
              <a:rPr lang="en-US" dirty="0" smtClean="0">
                <a:latin typeface="Arial" charset="0"/>
              </a:rPr>
              <a:t> Neural Networks often have an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input layer</a:t>
            </a:r>
            <a:r>
              <a:rPr lang="en-US" dirty="0" smtClean="0">
                <a:latin typeface="Arial" charset="0"/>
              </a:rPr>
              <a:t> and one or more intermediate </a:t>
            </a:r>
            <a:r>
              <a:rPr lang="en-US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hidden layers </a:t>
            </a:r>
            <a:r>
              <a:rPr lang="en-US" dirty="0" smtClean="0">
                <a:latin typeface="Arial" charset="0"/>
              </a:rPr>
              <a:t>of nonlinear processing units, followed by an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output layer </a:t>
            </a:r>
            <a:r>
              <a:rPr lang="en-US" dirty="0" smtClean="0">
                <a:latin typeface="Arial" charset="0"/>
              </a:rPr>
              <a:t>of linear units. The connection from neuron </a:t>
            </a:r>
            <a:r>
              <a:rPr lang="en-US" dirty="0" err="1" smtClean="0">
                <a:latin typeface="Arial" charset="0"/>
              </a:rPr>
              <a:t>i</a:t>
            </a:r>
            <a:r>
              <a:rPr lang="en-US" dirty="0" smtClean="0">
                <a:latin typeface="Arial" charset="0"/>
              </a:rPr>
              <a:t> to neuron j is characterized by a real number weight </a:t>
            </a:r>
            <a:r>
              <a:rPr lang="en-US" dirty="0" err="1" smtClean="0">
                <a:latin typeface="Arial" charset="0"/>
              </a:rPr>
              <a:t>w</a:t>
            </a:r>
            <a:r>
              <a:rPr lang="en-US" baseline="-25000" dirty="0" err="1" smtClean="0">
                <a:latin typeface="Arial" charset="0"/>
              </a:rPr>
              <a:t>ij</a:t>
            </a:r>
            <a:r>
              <a:rPr lang="en-US" dirty="0" smtClean="0">
                <a:latin typeface="Arial" charset="0"/>
              </a:rPr>
              <a:t>. The output </a:t>
            </a:r>
            <a:r>
              <a:rPr lang="en-US" dirty="0" err="1" smtClean="0">
                <a:latin typeface="Arial" charset="0"/>
              </a:rPr>
              <a:t>a</a:t>
            </a:r>
            <a:r>
              <a:rPr lang="en-US" baseline="-25000" dirty="0" err="1" smtClean="0">
                <a:latin typeface="Arial" charset="0"/>
              </a:rPr>
              <a:t>i</a:t>
            </a:r>
            <a:r>
              <a:rPr lang="en-US" dirty="0" smtClean="0">
                <a:latin typeface="Arial" charset="0"/>
              </a:rPr>
              <a:t> of neuron </a:t>
            </a:r>
            <a:r>
              <a:rPr lang="en-US" dirty="0" err="1" smtClean="0">
                <a:latin typeface="Arial" charset="0"/>
              </a:rPr>
              <a:t>i</a:t>
            </a:r>
            <a:r>
              <a:rPr lang="en-US" dirty="0" smtClean="0">
                <a:latin typeface="Arial" charset="0"/>
              </a:rPr>
              <a:t> is transmitted through this connection to neuron j and multiplies its strength by the weight </a:t>
            </a:r>
            <a:r>
              <a:rPr lang="en-US" dirty="0" err="1" smtClean="0">
                <a:latin typeface="Arial" charset="0"/>
              </a:rPr>
              <a:t>w</a:t>
            </a:r>
            <a:r>
              <a:rPr lang="en-US" baseline="-25000" dirty="0" err="1" smtClean="0">
                <a:latin typeface="Arial" charset="0"/>
              </a:rPr>
              <a:t>ij</a:t>
            </a:r>
            <a:r>
              <a:rPr lang="en-US" dirty="0" smtClean="0">
                <a:latin typeface="Arial" charset="0"/>
              </a:rPr>
              <a:t>, forming accordingly the weighted input </a:t>
            </a:r>
            <a:r>
              <a:rPr lang="en-US" dirty="0" err="1" smtClean="0">
                <a:latin typeface="Arial" charset="0"/>
              </a:rPr>
              <a:t>w</a:t>
            </a:r>
            <a:r>
              <a:rPr lang="en-US" baseline="-25000" dirty="0" err="1" smtClean="0">
                <a:latin typeface="Arial" charset="0"/>
              </a:rPr>
              <a:t>ij</a:t>
            </a:r>
            <a:r>
              <a:rPr lang="en-US" dirty="0" err="1" smtClean="0">
                <a:latin typeface="Arial" charset="0"/>
              </a:rPr>
              <a:t>a</a:t>
            </a:r>
            <a:r>
              <a:rPr lang="en-US" baseline="-25000" dirty="0" err="1" smtClean="0">
                <a:latin typeface="Arial" charset="0"/>
              </a:rPr>
              <a:t>i</a:t>
            </a:r>
            <a:r>
              <a:rPr lang="en-US" dirty="0" smtClean="0">
                <a:latin typeface="Arial" charset="0"/>
              </a:rPr>
              <a:t>. Each neuron has additionally a bias b which is summed with its weighted inputs to form its net input. This quantity feeds the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activation function </a:t>
            </a:r>
            <a:r>
              <a:rPr lang="en-US" dirty="0" smtClean="0">
                <a:latin typeface="Arial" charset="0"/>
              </a:rPr>
              <a:t>f that produce the output </a:t>
            </a:r>
            <a:r>
              <a:rPr lang="en-US" dirty="0" err="1" smtClean="0">
                <a:latin typeface="Arial" charset="0"/>
              </a:rPr>
              <a:t>a</a:t>
            </a:r>
            <a:r>
              <a:rPr lang="en-US" baseline="-25000" dirty="0" err="1" smtClean="0">
                <a:latin typeface="Arial" charset="0"/>
              </a:rPr>
              <a:t>j</a:t>
            </a:r>
            <a:r>
              <a:rPr lang="en-US" dirty="0" smtClean="0">
                <a:latin typeface="Arial" charset="0"/>
              </a:rPr>
              <a:t> of neuron j. </a:t>
            </a:r>
          </a:p>
          <a:p>
            <a:pPr algn="just">
              <a:spcBef>
                <a:spcPct val="20000"/>
              </a:spcBef>
            </a:pPr>
            <a:r>
              <a:rPr lang="en-AU" dirty="0" smtClean="0">
                <a:latin typeface="Arial" charset="0"/>
              </a:rPr>
              <a:t>Given two set of data, input/output pairs, </a:t>
            </a:r>
            <a:r>
              <a:rPr lang="en-AU" dirty="0" err="1" smtClean="0">
                <a:latin typeface="Arial" charset="0"/>
              </a:rPr>
              <a:t>ANNs</a:t>
            </a:r>
            <a:r>
              <a:rPr lang="en-AU" dirty="0" smtClean="0">
                <a:latin typeface="Arial" charset="0"/>
              </a:rPr>
              <a:t> are able to </a:t>
            </a:r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learn</a:t>
            </a:r>
            <a:r>
              <a:rPr lang="en-AU" dirty="0" smtClean="0">
                <a:latin typeface="Arial" charset="0"/>
              </a:rPr>
              <a:t> a specific nonlinear mapping by using a suitable </a:t>
            </a:r>
            <a:r>
              <a:rPr lang="en-AU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back-propagating (BP) </a:t>
            </a:r>
            <a:r>
              <a:rPr lang="en-AU" dirty="0" smtClean="0">
                <a:latin typeface="Arial" charset="0"/>
              </a:rPr>
              <a:t>training algorithm and by adjusting the network weights and bias (as it schematically shown below). </a:t>
            </a:r>
            <a:r>
              <a:rPr lang="en-US" dirty="0" smtClean="0">
                <a:latin typeface="Arial" charset="0"/>
              </a:rPr>
              <a:t>The goal of network training is not to learn an exact representation of the known half-lives itself, but rather to build a statistical model of the process which generates the half-lives. This is very important for a good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generalization </a:t>
            </a:r>
            <a:r>
              <a:rPr lang="en-US" dirty="0" smtClean="0">
                <a:latin typeface="Arial" charset="0"/>
              </a:rPr>
              <a:t>(prediction). </a:t>
            </a:r>
            <a:endParaRPr lang="en-AU" dirty="0" smtClean="0">
              <a:latin typeface="Arial" charset="0"/>
            </a:endParaRPr>
          </a:p>
        </p:txBody>
      </p:sp>
      <p:sp>
        <p:nvSpPr>
          <p:cNvPr id="260" name="Rectangle 176"/>
          <p:cNvSpPr>
            <a:spLocks noChangeArrowheads="1"/>
          </p:cNvSpPr>
          <p:nvPr/>
        </p:nvSpPr>
        <p:spPr bwMode="auto">
          <a:xfrm>
            <a:off x="73077" y="33342267"/>
            <a:ext cx="9470230" cy="2209473"/>
          </a:xfrm>
          <a:prstGeom prst="rect">
            <a:avLst/>
          </a:prstGeom>
          <a:solidFill>
            <a:schemeClr val="tx2">
              <a:alpha val="1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9919" tIns="39959" rIns="79919" bIns="39959" anchor="ctr"/>
          <a:lstStyle/>
          <a:p>
            <a:endParaRPr lang="el-GR" dirty="0">
              <a:solidFill>
                <a:srgbClr val="000000"/>
              </a:solidFill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50006" y="21782881"/>
            <a:ext cx="9535369" cy="4793836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9919" tIns="39959" rIns="79919" bIns="39959" rtlCol="0" anchor="ctr"/>
          <a:lstStyle/>
          <a:p>
            <a:pPr algn="ctr"/>
            <a:endParaRPr lang="el-GR"/>
          </a:p>
        </p:txBody>
      </p:sp>
      <p:sp>
        <p:nvSpPr>
          <p:cNvPr id="170" name="Rectangle 151"/>
          <p:cNvSpPr>
            <a:spLocks noChangeArrowheads="1"/>
          </p:cNvSpPr>
          <p:nvPr/>
        </p:nvSpPr>
        <p:spPr bwMode="auto">
          <a:xfrm>
            <a:off x="258869" y="21991308"/>
            <a:ext cx="9097906" cy="316520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169" name="Rectangle 176"/>
          <p:cNvSpPr>
            <a:spLocks noChangeArrowheads="1"/>
          </p:cNvSpPr>
          <p:nvPr/>
        </p:nvSpPr>
        <p:spPr bwMode="auto">
          <a:xfrm>
            <a:off x="434690" y="22136139"/>
            <a:ext cx="8759173" cy="290143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179" name="Rectangle 2"/>
          <p:cNvSpPr>
            <a:spLocks noChangeArrowheads="1"/>
          </p:cNvSpPr>
          <p:nvPr/>
        </p:nvSpPr>
        <p:spPr bwMode="auto">
          <a:xfrm>
            <a:off x="20684147" y="5867748"/>
            <a:ext cx="9495960" cy="567297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7177" name="Text Box 2106"/>
          <p:cNvSpPr txBox="1">
            <a:spLocks noChangeArrowheads="1"/>
          </p:cNvSpPr>
          <p:nvPr/>
        </p:nvSpPr>
        <p:spPr bwMode="auto">
          <a:xfrm>
            <a:off x="77155" y="7151790"/>
            <a:ext cx="9497417" cy="580607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 algn="just"/>
            <a:r>
              <a:rPr lang="en-US" sz="2400" dirty="0" smtClean="0">
                <a:latin typeface="Arial" charset="0"/>
              </a:rPr>
              <a:t>Statistical modeling of nuclear data within machine learning techniques provides </a:t>
            </a:r>
            <a:r>
              <a:rPr lang="en-GB" sz="2400" dirty="0" smtClean="0">
                <a:latin typeface="Arial" charset="0"/>
              </a:rPr>
              <a:t>a novel </a:t>
            </a:r>
            <a:r>
              <a:rPr lang="en-US" sz="2400" dirty="0" smtClean="0">
                <a:latin typeface="Arial" charset="0"/>
              </a:rPr>
              <a:t>approach to nuclear </a:t>
            </a:r>
            <a:r>
              <a:rPr lang="en-US" sz="2400" dirty="0" err="1" smtClean="0">
                <a:latin typeface="Arial" charset="0"/>
              </a:rPr>
              <a:t>systematics</a:t>
            </a:r>
            <a:r>
              <a:rPr lang="en-US" sz="2400" dirty="0" smtClean="0">
                <a:latin typeface="Arial" charset="0"/>
              </a:rPr>
              <a:t>. Currently, there is an urgent need for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reliable estimates </a:t>
            </a:r>
            <a:r>
              <a:rPr lang="en-US" sz="2400" dirty="0" smtClean="0">
                <a:latin typeface="Arial" charset="0"/>
              </a:rPr>
              <a:t>of </a:t>
            </a:r>
            <a:r>
              <a:rPr lang="el-GR" sz="2400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β</a:t>
            </a:r>
            <a:r>
              <a:rPr lang="en-US" sz="2400" i="1" baseline="30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−</a:t>
            </a:r>
            <a:r>
              <a:rPr lang="en-US" sz="2400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decay</a:t>
            </a:r>
            <a:r>
              <a:rPr lang="el-GR" sz="2400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half-lives</a:t>
            </a:r>
            <a:r>
              <a:rPr lang="en-US" sz="2400" dirty="0" smtClean="0">
                <a:latin typeface="Arial" charset="0"/>
              </a:rPr>
              <a:t> of nuclei far from stability. This</a:t>
            </a:r>
            <a:r>
              <a:rPr lang="el-GR" sz="2400" dirty="0" smtClean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need is driven among others for the understanding of the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-process</a:t>
            </a:r>
            <a:r>
              <a:rPr lang="en-US" sz="2400" dirty="0" smtClean="0">
                <a:latin typeface="Arial" charset="0"/>
              </a:rPr>
              <a:t> </a:t>
            </a:r>
            <a:r>
              <a:rPr lang="en-US" sz="2400" dirty="0" err="1" smtClean="0">
                <a:latin typeface="Arial" charset="0"/>
              </a:rPr>
              <a:t>nucleosynthesis</a:t>
            </a:r>
            <a:r>
              <a:rPr lang="en-US" sz="2400" dirty="0" smtClean="0">
                <a:latin typeface="Arial" charset="0"/>
              </a:rPr>
              <a:t> (mainly the element distribution and the time-scale). In this work [1], </a:t>
            </a:r>
            <a:r>
              <a:rPr lang="en-US" sz="2400" dirty="0" smtClean="0">
                <a:solidFill>
                  <a:srgbClr val="000000"/>
                </a:solidFill>
              </a:rPr>
              <a:t>our recently developed 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Artificial Neural Network (ANN)</a:t>
            </a:r>
            <a:r>
              <a:rPr lang="en-US" sz="2400" dirty="0" smtClean="0">
                <a:solidFill>
                  <a:srgbClr val="000000"/>
                </a:solidFill>
              </a:rPr>
              <a:t> statistical global model [2] of the </a:t>
            </a:r>
            <a:r>
              <a:rPr lang="el-GR" sz="2400" i="1" dirty="0" smtClean="0">
                <a:solidFill>
                  <a:srgbClr val="000000"/>
                </a:solidFill>
              </a:rPr>
              <a:t>β</a:t>
            </a:r>
            <a:r>
              <a:rPr lang="en-US" sz="2400" i="1" baseline="30000" dirty="0" smtClean="0">
                <a:solidFill>
                  <a:srgbClr val="000000"/>
                </a:solidFill>
              </a:rPr>
              <a:t>−</a:t>
            </a:r>
            <a:r>
              <a:rPr lang="en-US" sz="2400" dirty="0" smtClean="0">
                <a:solidFill>
                  <a:srgbClr val="000000"/>
                </a:solidFill>
              </a:rPr>
              <a:t>-decay half-life </a:t>
            </a:r>
            <a:r>
              <a:rPr lang="en-US" sz="2400" dirty="0" err="1" smtClean="0">
                <a:solidFill>
                  <a:srgbClr val="000000"/>
                </a:solidFill>
              </a:rPr>
              <a:t>systematics</a:t>
            </a:r>
            <a:r>
              <a:rPr lang="en-US" sz="2400" dirty="0" smtClean="0">
                <a:solidFill>
                  <a:srgbClr val="000000"/>
                </a:solidFill>
              </a:rPr>
              <a:t> has been applied to the relevant to the </a:t>
            </a:r>
            <a:r>
              <a:rPr lang="en-US" sz="2400" dirty="0" err="1" smtClean="0">
                <a:solidFill>
                  <a:srgbClr val="000000"/>
                </a:solidFill>
              </a:rPr>
              <a:t>r</a:t>
            </a:r>
            <a:r>
              <a:rPr lang="en-US" sz="2400" dirty="0" smtClean="0">
                <a:solidFill>
                  <a:srgbClr val="000000"/>
                </a:solidFill>
              </a:rPr>
              <a:t>-process nuclei. </a:t>
            </a:r>
            <a:r>
              <a:rPr lang="en-US" sz="2400" dirty="0" smtClean="0">
                <a:latin typeface="Arial" charset="0"/>
              </a:rPr>
              <a:t>We briefly report here our methodology and present and compare our results with the available experimental [3, 8-11] and the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theory-driven</a:t>
            </a:r>
            <a:r>
              <a:rPr lang="en-US" sz="2400" dirty="0" smtClean="0">
                <a:latin typeface="Arial" charset="0"/>
              </a:rPr>
              <a:t> values [5-7]</a:t>
            </a:r>
            <a:r>
              <a:rPr lang="el-GR" sz="2400" dirty="0" smtClean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in several regions of main interest. It seems that our new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data-driven </a:t>
            </a:r>
            <a:r>
              <a:rPr lang="en-US" sz="2400" dirty="0" smtClean="0">
                <a:latin typeface="Arial" charset="0"/>
              </a:rPr>
              <a:t>global model </a:t>
            </a:r>
            <a:r>
              <a:rPr lang="en-US" sz="2400" dirty="0" smtClean="0">
                <a:solidFill>
                  <a:srgbClr val="000000"/>
                </a:solidFill>
              </a:rPr>
              <a:t>is very promising.</a:t>
            </a:r>
          </a:p>
        </p:txBody>
      </p:sp>
      <p:sp>
        <p:nvSpPr>
          <p:cNvPr id="15424" name="Text Box 2112"/>
          <p:cNvSpPr txBox="1">
            <a:spLocks noChangeArrowheads="1"/>
          </p:cNvSpPr>
          <p:nvPr/>
        </p:nvSpPr>
        <p:spPr bwMode="auto">
          <a:xfrm>
            <a:off x="85774" y="5857081"/>
            <a:ext cx="9490922" cy="117403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</a:p>
        </p:txBody>
      </p:sp>
      <p:sp>
        <p:nvSpPr>
          <p:cNvPr id="15426" name="Text Box 2114"/>
          <p:cNvSpPr txBox="1">
            <a:spLocks noChangeArrowheads="1"/>
          </p:cNvSpPr>
          <p:nvPr/>
        </p:nvSpPr>
        <p:spPr bwMode="auto">
          <a:xfrm>
            <a:off x="60375" y="13096081"/>
            <a:ext cx="9525000" cy="117403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5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ANNs</a:t>
            </a:r>
            <a:r>
              <a:rPr lang="en-GB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Machine Learning Procedure</a:t>
            </a:r>
            <a:endParaRPr lang="en-US" sz="3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427" name="Text Box 2115"/>
          <p:cNvSpPr txBox="1">
            <a:spLocks noChangeArrowheads="1"/>
          </p:cNvSpPr>
          <p:nvPr/>
        </p:nvSpPr>
        <p:spPr bwMode="auto">
          <a:xfrm>
            <a:off x="10413206" y="5857081"/>
            <a:ext cx="9372600" cy="117403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- Comparisons</a:t>
            </a:r>
            <a:endParaRPr lang="en-US" sz="3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2" name="Rectangle 171"/>
          <p:cNvSpPr>
            <a:spLocks noChangeArrowheads="1"/>
          </p:cNvSpPr>
          <p:nvPr/>
        </p:nvSpPr>
        <p:spPr bwMode="auto">
          <a:xfrm>
            <a:off x="238994" y="25255988"/>
            <a:ext cx="9097906" cy="116994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pic>
        <p:nvPicPr>
          <p:cNvPr id="173" name="Picture 152" descr="neta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0521" y="23585439"/>
            <a:ext cx="2844767" cy="1010512"/>
          </a:xfrm>
          <a:prstGeom prst="rect">
            <a:avLst/>
          </a:prstGeom>
          <a:solidFill>
            <a:srgbClr val="E5E3DE"/>
          </a:solidFill>
          <a:ln>
            <a:solidFill>
              <a:srgbClr val="A28938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grpSp>
        <p:nvGrpSpPr>
          <p:cNvPr id="187" name="Group 134"/>
          <p:cNvGrpSpPr>
            <a:grpSpLocks/>
          </p:cNvGrpSpPr>
          <p:nvPr/>
        </p:nvGrpSpPr>
        <p:grpSpPr bwMode="auto">
          <a:xfrm>
            <a:off x="843765" y="22648191"/>
            <a:ext cx="7184671" cy="2357523"/>
            <a:chOff x="217" y="269"/>
            <a:chExt cx="11283" cy="5029"/>
          </a:xfrm>
        </p:grpSpPr>
        <p:sp>
          <p:nvSpPr>
            <p:cNvPr id="194" name="Rectangle 137"/>
            <p:cNvSpPr>
              <a:spLocks noChangeArrowheads="1"/>
            </p:cNvSpPr>
            <p:nvPr/>
          </p:nvSpPr>
          <p:spPr bwMode="auto">
            <a:xfrm>
              <a:off x="2258" y="1828"/>
              <a:ext cx="3729" cy="236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prstDash val="lgDashDotDot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l-GR"/>
            </a:p>
          </p:txBody>
        </p:sp>
        <p:sp>
          <p:nvSpPr>
            <p:cNvPr id="198" name="Text Box 141"/>
            <p:cNvSpPr txBox="1">
              <a:spLocks noChangeArrowheads="1"/>
            </p:cNvSpPr>
            <p:nvPr/>
          </p:nvSpPr>
          <p:spPr bwMode="auto">
            <a:xfrm>
              <a:off x="9076" y="269"/>
              <a:ext cx="2424" cy="1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targ</a:t>
              </a:r>
              <a:r>
                <a:rPr lang="en-US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et</a:t>
              </a:r>
            </a:p>
            <a:p>
              <a:pPr algn="ctr"/>
              <a:r>
                <a:rPr lang="en-US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(</a:t>
              </a:r>
              <a:r>
                <a:rPr lang="en-US" sz="12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Log</a:t>
              </a:r>
              <a:r>
                <a:rPr lang="en-US" sz="1200" b="1" baseline="-250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10</a:t>
              </a:r>
              <a:r>
                <a:rPr lang="en-US" sz="12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T</a:t>
              </a:r>
              <a:r>
                <a:rPr lang="el-GR" sz="1200" b="1" baseline="-250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β</a:t>
              </a:r>
              <a:r>
                <a:rPr lang="en-US" sz="12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r>
                <a:rPr lang="en-GB" sz="1200" b="1" baseline="-250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,</a:t>
              </a:r>
              <a:r>
                <a:rPr lang="en-US" sz="1200" b="1" baseline="-25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exp</a:t>
              </a:r>
              <a:r>
                <a:rPr lang="en-US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)</a:t>
              </a:r>
              <a:endParaRPr lang="el-G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9" name="Text Box 142"/>
            <p:cNvSpPr txBox="1">
              <a:spLocks noChangeArrowheads="1"/>
            </p:cNvSpPr>
            <p:nvPr/>
          </p:nvSpPr>
          <p:spPr bwMode="auto">
            <a:xfrm>
              <a:off x="6041" y="2852"/>
              <a:ext cx="2586" cy="1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Output</a:t>
              </a:r>
              <a:endParaRPr lang="el-G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(</a:t>
              </a:r>
              <a:r>
                <a:rPr lang="en-US" sz="12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Log</a:t>
              </a:r>
              <a:r>
                <a:rPr lang="en-US" sz="1200" b="1" baseline="-250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10</a:t>
              </a:r>
              <a:r>
                <a:rPr lang="en-US" sz="12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T</a:t>
              </a:r>
              <a:r>
                <a:rPr lang="el-GR" sz="1200" b="1" baseline="-250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β</a:t>
              </a:r>
              <a:r>
                <a:rPr lang="en-US" sz="12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r>
                <a:rPr lang="en-GB" sz="1200" b="1" baseline="-250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,</a:t>
              </a:r>
              <a:r>
                <a:rPr lang="en-US" sz="1200" b="1" baseline="-25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calc</a:t>
              </a:r>
              <a:r>
                <a:rPr lang="en-US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)</a:t>
              </a:r>
              <a:endParaRPr lang="en-US" sz="1200" b="1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sion" pitchFamily="2" charset="0"/>
              </a:endParaRPr>
            </a:p>
            <a:p>
              <a:endParaRPr lang="el-GR" sz="1200" dirty="0"/>
            </a:p>
            <a:p>
              <a:endParaRPr lang="el-GR" b="0" dirty="0"/>
            </a:p>
          </p:txBody>
        </p:sp>
        <p:sp>
          <p:nvSpPr>
            <p:cNvPr id="200" name="Text Box 143"/>
            <p:cNvSpPr txBox="1">
              <a:spLocks noChangeArrowheads="1"/>
            </p:cNvSpPr>
            <p:nvPr/>
          </p:nvSpPr>
          <p:spPr bwMode="auto">
            <a:xfrm>
              <a:off x="217" y="2753"/>
              <a:ext cx="2122" cy="1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input</a:t>
              </a:r>
            </a:p>
            <a:p>
              <a:pPr algn="ctr"/>
              <a:r>
                <a:rPr lang="en-US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[Z,N,</a:t>
              </a:r>
              <a:r>
                <a:rPr lang="el-GR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δ]</a:t>
              </a:r>
            </a:p>
          </p:txBody>
        </p:sp>
        <p:sp>
          <p:nvSpPr>
            <p:cNvPr id="201" name="Text Box 144"/>
            <p:cNvSpPr txBox="1">
              <a:spLocks noChangeArrowheads="1"/>
            </p:cNvSpPr>
            <p:nvPr/>
          </p:nvSpPr>
          <p:spPr bwMode="auto">
            <a:xfrm>
              <a:off x="2498" y="2747"/>
              <a:ext cx="3169" cy="1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en-US" sz="1400" b="1" dirty="0" smtClean="0">
                  <a:ln w="50800"/>
                  <a:solidFill>
                    <a:schemeClr val="bg1">
                      <a:shade val="50000"/>
                    </a:schemeClr>
                  </a:solidFill>
                  <a:latin typeface="Fusion" pitchFamily="2" charset="0"/>
                </a:rPr>
                <a:t>Neural Network</a:t>
              </a:r>
            </a:p>
          </p:txBody>
        </p:sp>
        <p:sp>
          <p:nvSpPr>
            <p:cNvPr id="202" name="Text Box 145"/>
            <p:cNvSpPr txBox="1">
              <a:spLocks noChangeArrowheads="1"/>
            </p:cNvSpPr>
            <p:nvPr/>
          </p:nvSpPr>
          <p:spPr bwMode="auto">
            <a:xfrm>
              <a:off x="5490" y="4477"/>
              <a:ext cx="3727" cy="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weights</a:t>
              </a:r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 </a:t>
              </a:r>
              <a:r>
                <a:rPr lang="en-US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usion" pitchFamily="2" charset="0"/>
                </a:rPr>
                <a:t>adjustment</a:t>
              </a:r>
              <a:endParaRPr lang="el-G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3" name="Oval 146"/>
            <p:cNvSpPr>
              <a:spLocks noChangeArrowheads="1"/>
            </p:cNvSpPr>
            <p:nvPr/>
          </p:nvSpPr>
          <p:spPr bwMode="auto">
            <a:xfrm>
              <a:off x="8465" y="1876"/>
              <a:ext cx="2051" cy="276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97" name="Text Box 140"/>
            <p:cNvSpPr txBox="1">
              <a:spLocks noChangeArrowheads="1"/>
            </p:cNvSpPr>
            <p:nvPr/>
          </p:nvSpPr>
          <p:spPr bwMode="auto">
            <a:xfrm>
              <a:off x="8123" y="2941"/>
              <a:ext cx="2610" cy="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en-US" sz="12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Fusion" pitchFamily="2" charset="0"/>
                </a:rPr>
                <a:t>  comparison</a:t>
              </a:r>
              <a:endParaRPr lang="el-GR" b="1" dirty="0">
                <a:ln w="50800"/>
                <a:solidFill>
                  <a:schemeClr val="bg1">
                    <a:shade val="50000"/>
                  </a:schemeClr>
                </a:solidFill>
              </a:endParaRPr>
            </a:p>
          </p:txBody>
        </p:sp>
      </p:grpSp>
      <p:sp>
        <p:nvSpPr>
          <p:cNvPr id="204" name="Line 205"/>
          <p:cNvSpPr>
            <a:spLocks noChangeShapeType="1"/>
          </p:cNvSpPr>
          <p:nvPr/>
        </p:nvSpPr>
        <p:spPr bwMode="auto">
          <a:xfrm>
            <a:off x="8087594" y="24006641"/>
            <a:ext cx="0" cy="842876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9919" tIns="39959" rIns="79919" bIns="39959"/>
          <a:lstStyle/>
          <a:p>
            <a:endParaRPr lang="el-GR"/>
          </a:p>
        </p:txBody>
      </p:sp>
      <p:sp>
        <p:nvSpPr>
          <p:cNvPr id="205" name="Line 206"/>
          <p:cNvSpPr>
            <a:spLocks noChangeShapeType="1"/>
          </p:cNvSpPr>
          <p:nvPr/>
        </p:nvSpPr>
        <p:spPr bwMode="auto">
          <a:xfrm flipV="1">
            <a:off x="3363194" y="24544717"/>
            <a:ext cx="0" cy="27666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9919" tIns="39959" rIns="79919" bIns="39959"/>
          <a:lstStyle/>
          <a:p>
            <a:endParaRPr lang="el-GR"/>
          </a:p>
        </p:txBody>
      </p:sp>
      <p:sp>
        <p:nvSpPr>
          <p:cNvPr id="206" name="Line 207"/>
          <p:cNvSpPr>
            <a:spLocks noChangeShapeType="1"/>
          </p:cNvSpPr>
          <p:nvPr/>
        </p:nvSpPr>
        <p:spPr bwMode="auto">
          <a:xfrm flipH="1">
            <a:off x="3340478" y="24849517"/>
            <a:ext cx="4747116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9919" tIns="39959" rIns="79919" bIns="39959"/>
          <a:lstStyle/>
          <a:p>
            <a:endParaRPr lang="el-GR"/>
          </a:p>
        </p:txBody>
      </p:sp>
      <p:sp>
        <p:nvSpPr>
          <p:cNvPr id="207" name="Line 208"/>
          <p:cNvSpPr>
            <a:spLocks noChangeShapeType="1"/>
          </p:cNvSpPr>
          <p:nvPr/>
        </p:nvSpPr>
        <p:spPr bwMode="auto">
          <a:xfrm flipH="1">
            <a:off x="7477994" y="24011317"/>
            <a:ext cx="593787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9919" tIns="39959" rIns="79919" bIns="39959"/>
          <a:lstStyle/>
          <a:p>
            <a:endParaRPr lang="el-GR"/>
          </a:p>
        </p:txBody>
      </p:sp>
      <p:sp>
        <p:nvSpPr>
          <p:cNvPr id="209" name="Line 210"/>
          <p:cNvSpPr>
            <a:spLocks noChangeShapeType="1"/>
          </p:cNvSpPr>
          <p:nvPr/>
        </p:nvSpPr>
        <p:spPr bwMode="auto">
          <a:xfrm flipV="1">
            <a:off x="1153394" y="24078707"/>
            <a:ext cx="861310" cy="8809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9919" tIns="39959" rIns="79919" bIns="39959"/>
          <a:lstStyle/>
          <a:p>
            <a:endParaRPr lang="el-GR"/>
          </a:p>
        </p:txBody>
      </p:sp>
      <p:sp>
        <p:nvSpPr>
          <p:cNvPr id="210" name="Line 211"/>
          <p:cNvSpPr>
            <a:spLocks noChangeShapeType="1"/>
          </p:cNvSpPr>
          <p:nvPr/>
        </p:nvSpPr>
        <p:spPr bwMode="auto">
          <a:xfrm flipV="1">
            <a:off x="4734794" y="24086669"/>
            <a:ext cx="1295400" cy="84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9919" tIns="39959" rIns="79919" bIns="39959"/>
          <a:lstStyle/>
          <a:p>
            <a:endParaRPr lang="el-GR"/>
          </a:p>
        </p:txBody>
      </p:sp>
      <p:sp>
        <p:nvSpPr>
          <p:cNvPr id="211" name="Line 212"/>
          <p:cNvSpPr>
            <a:spLocks noChangeShapeType="1"/>
          </p:cNvSpPr>
          <p:nvPr/>
        </p:nvSpPr>
        <p:spPr bwMode="auto">
          <a:xfrm>
            <a:off x="6792194" y="22710067"/>
            <a:ext cx="0" cy="6916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9919" tIns="39959" rIns="79919" bIns="39959"/>
          <a:lstStyle/>
          <a:p>
            <a:endParaRPr lang="el-GR"/>
          </a:p>
        </p:txBody>
      </p:sp>
      <p:sp>
        <p:nvSpPr>
          <p:cNvPr id="212" name="Rectangle 194"/>
          <p:cNvSpPr>
            <a:spLocks noChangeArrowheads="1"/>
          </p:cNvSpPr>
          <p:nvPr/>
        </p:nvSpPr>
        <p:spPr bwMode="auto">
          <a:xfrm>
            <a:off x="244987" y="25255988"/>
            <a:ext cx="9068729" cy="58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9919" tIns="39959" rIns="79919" bIns="39959"/>
          <a:lstStyle/>
          <a:p>
            <a:pPr marL="299695" indent="-299695">
              <a:spcBef>
                <a:spcPct val="20000"/>
              </a:spcBef>
              <a:buClr>
                <a:schemeClr val="hlink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Fusion" pitchFamily="2" charset="0"/>
              </a:rPr>
              <a:t>Objective: The minimization of the cost function E</a:t>
            </a:r>
            <a:r>
              <a:rPr lang="en-US" sz="2400" b="1" baseline="-25000" dirty="0" smtClean="0">
                <a:solidFill>
                  <a:schemeClr val="bg1"/>
                </a:solidFill>
                <a:latin typeface="Fusion" pitchFamily="2" charset="0"/>
              </a:rPr>
              <a:t>D</a:t>
            </a:r>
            <a:r>
              <a:rPr lang="en-US" sz="2400" b="1" dirty="0" smtClean="0">
                <a:solidFill>
                  <a:schemeClr val="bg1"/>
                </a:solidFill>
                <a:latin typeface="Fusion" pitchFamily="2" charset="0"/>
              </a:rPr>
              <a:t> </a:t>
            </a:r>
            <a:endParaRPr lang="en-US" sz="2400" b="1" dirty="0">
              <a:solidFill>
                <a:schemeClr val="bg1"/>
              </a:solidFill>
              <a:latin typeface="Fusion" pitchFamily="2" charset="0"/>
            </a:endParaRPr>
          </a:p>
          <a:p>
            <a:pPr marL="299695" indent="-299695">
              <a:spcBef>
                <a:spcPct val="20000"/>
              </a:spcBef>
              <a:buClr>
                <a:schemeClr val="hlink"/>
              </a:buClr>
            </a:pPr>
            <a:endParaRPr lang="en-US" sz="2400" b="1" dirty="0">
              <a:solidFill>
                <a:schemeClr val="bg1"/>
              </a:solidFill>
              <a:latin typeface="Fusion" pitchFamily="2" charset="0"/>
            </a:endParaRPr>
          </a:p>
        </p:txBody>
      </p:sp>
      <p:sp>
        <p:nvSpPr>
          <p:cNvPr id="244" name="Text Box 2112"/>
          <p:cNvSpPr txBox="1">
            <a:spLocks noChangeArrowheads="1"/>
          </p:cNvSpPr>
          <p:nvPr/>
        </p:nvSpPr>
        <p:spPr bwMode="auto">
          <a:xfrm>
            <a:off x="60375" y="36552981"/>
            <a:ext cx="9525000" cy="117403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Sets</a:t>
            </a:r>
            <a:endParaRPr lang="en-US" sz="3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48" name="Object 2"/>
          <p:cNvGraphicFramePr>
            <a:graphicFrameLocks noChangeAspect="1"/>
          </p:cNvGraphicFramePr>
          <p:nvPr/>
        </p:nvGraphicFramePr>
        <p:xfrm>
          <a:off x="60375" y="37769124"/>
          <a:ext cx="9525000" cy="2517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0" name="Group 624"/>
          <p:cNvGraphicFramePr>
            <a:graphicFrameLocks noGrp="1"/>
          </p:cNvGraphicFramePr>
          <p:nvPr>
            <p:ph sz="half" idx="1"/>
          </p:nvPr>
        </p:nvGraphicFramePr>
        <p:xfrm>
          <a:off x="60375" y="40338125"/>
          <a:ext cx="9525000" cy="109165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977673"/>
                <a:gridCol w="1356076"/>
                <a:gridCol w="1303460"/>
                <a:gridCol w="2923260"/>
                <a:gridCol w="1964531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Database</a:t>
                      </a:r>
                      <a:endParaRPr kumimoji="0" lang="el-GR" sz="22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85433" marR="85433" marT="38218" marB="38218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Dataset</a:t>
                      </a:r>
                      <a:endParaRPr kumimoji="0" lang="el-GR" sz="22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85433" marR="85433" marT="38218" marB="38218" anchor="ctr" horzOverflow="overflow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Half-life Range</a:t>
                      </a:r>
                      <a:r>
                        <a:rPr kumimoji="0" lang="el-GR" sz="22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kumimoji="0" lang="el-GR" sz="22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85433" marR="85433" marT="38218" marB="3821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Decay Mode</a:t>
                      </a:r>
                      <a:endParaRPr kumimoji="0" lang="el-GR" sz="22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85433" marR="85433" marT="38218" marB="38218" anchor="ctr" horzOverflow="overflow"/>
                </a:tc>
              </a:tr>
              <a:tr h="547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NuBase2003 [3]</a:t>
                      </a:r>
                      <a:endParaRPr kumimoji="0" lang="el-GR" sz="18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85433" marR="85433" marT="38218" marB="3821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Cutoff</a:t>
                      </a:r>
                      <a:endParaRPr kumimoji="0" lang="el-GR" sz="22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85433" marR="85433" marT="38218" marB="3821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kumimoji="0" lang="en-US" sz="1800" kern="1200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r>
                        <a:rPr kumimoji="0" lang="en-US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sec</a:t>
                      </a:r>
                      <a:endParaRPr kumimoji="0" lang="el-GR" sz="18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85433" marR="85433" marT="38218" marB="3821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0.15 </a:t>
                      </a:r>
                      <a:r>
                        <a:rPr kumimoji="0" lang="en-GB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10</a:t>
                      </a:r>
                      <a:r>
                        <a:rPr kumimoji="0" lang="en-US" sz="1800" kern="1200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-2</a:t>
                      </a: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s </a:t>
                      </a: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itchFamily="2" charset="2"/>
                        </a:rPr>
                        <a:t> </a:t>
                      </a:r>
                      <a:r>
                        <a:rPr kumimoji="0" lang="el-GR" sz="1800" kern="1200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35</a:t>
                      </a: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Na </a:t>
                      </a:r>
                      <a:endParaRPr kumimoji="0" lang="en-GB" sz="1800" kern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</a:t>
                      </a:r>
                      <a:r>
                        <a:rPr kumimoji="0" lang="en-GB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kumimoji="0" lang="en-GB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10</a:t>
                      </a:r>
                      <a:r>
                        <a:rPr kumimoji="0" lang="en-US" sz="1800" kern="1200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 </a:t>
                      </a:r>
                      <a:r>
                        <a:rPr kumimoji="0" lang="en-GB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kumimoji="0" lang="en-GB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itchFamily="2" charset="2"/>
                        </a:rPr>
                        <a:t> </a:t>
                      </a:r>
                      <a:r>
                        <a:rPr kumimoji="0" lang="en-GB" sz="1800" kern="1200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itchFamily="2" charset="2"/>
                        </a:rPr>
                        <a:t>247</a:t>
                      </a:r>
                      <a:r>
                        <a:rPr kumimoji="0" lang="en-GB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itchFamily="2" charset="2"/>
                        </a:rPr>
                        <a:t>Pu</a:t>
                      </a:r>
                      <a:endParaRPr kumimoji="0" lang="el-GR" sz="18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85433" marR="85433" marT="38218" marB="3821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100%  </a:t>
                      </a:r>
                      <a:r>
                        <a:rPr kumimoji="0" lang="el-GR" sz="18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β</a:t>
                      </a:r>
                      <a:r>
                        <a:rPr kumimoji="0" lang="en-US" sz="1800" kern="1200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kumimoji="0" lang="el-GR" sz="1800" b="1" kern="1200" baseline="300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85433" marR="85433" marT="38218" marB="38218" anchor="ctr" horzOverflow="overflow"/>
                </a:tc>
              </a:tr>
            </a:tbl>
          </a:graphicData>
        </a:graphic>
      </p:graphicFrame>
      <p:sp>
        <p:nvSpPr>
          <p:cNvPr id="251" name="TextBox 250"/>
          <p:cNvSpPr txBox="1"/>
          <p:nvPr/>
        </p:nvSpPr>
        <p:spPr>
          <a:xfrm>
            <a:off x="5775375" y="38165881"/>
            <a:ext cx="3124200" cy="942473"/>
          </a:xfrm>
          <a:prstGeom prst="rect">
            <a:avLst/>
          </a:prstGeom>
          <a:ln/>
          <a:effectLst>
            <a:glow rad="63500">
              <a:schemeClr val="accent5">
                <a:tint val="30000"/>
                <a:shade val="95000"/>
                <a:satMod val="300000"/>
                <a:alpha val="50000"/>
              </a:schemeClr>
            </a:glow>
            <a:innerShdw blurRad="114300">
              <a:srgbClr val="000000"/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79919" tIns="39959" rIns="79919" bIns="39959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000000"/>
                </a:solidFill>
                <a:latin typeface="Fusion" pitchFamily="2" charset="0"/>
              </a:rPr>
              <a:t>The partitioning of </a:t>
            </a:r>
            <a:r>
              <a:rPr lang="en-US" sz="1400" b="1" dirty="0" smtClean="0">
                <a:solidFill>
                  <a:srgbClr val="000000"/>
                </a:solidFill>
                <a:latin typeface="Fusion" pitchFamily="2" charset="0"/>
              </a:rPr>
              <a:t>our dataset </a:t>
            </a:r>
            <a:r>
              <a:rPr lang="en-GB" sz="1400" b="1" dirty="0" smtClean="0">
                <a:solidFill>
                  <a:srgbClr val="000000"/>
                </a:solidFill>
                <a:latin typeface="Fusion" pitchFamily="2" charset="0"/>
              </a:rPr>
              <a:t>with a </a:t>
            </a:r>
            <a:r>
              <a:rPr lang="en-GB" sz="1400" b="1" dirty="0" err="1" smtClean="0">
                <a:solidFill>
                  <a:srgbClr val="000000"/>
                </a:solidFill>
                <a:latin typeface="Fusion" pitchFamily="2" charset="0"/>
              </a:rPr>
              <a:t>cutoff</a:t>
            </a:r>
            <a:r>
              <a:rPr lang="en-GB" sz="1400" b="1" dirty="0" smtClean="0">
                <a:solidFill>
                  <a:srgbClr val="000000"/>
                </a:solidFill>
                <a:latin typeface="Fusion" pitchFamily="2" charset="0"/>
              </a:rPr>
              <a:t> at 10</a:t>
            </a:r>
            <a:r>
              <a:rPr lang="en-GB" sz="1400" b="1" baseline="30000" dirty="0" smtClean="0">
                <a:solidFill>
                  <a:srgbClr val="000000"/>
                </a:solidFill>
                <a:latin typeface="Fusion" pitchFamily="2" charset="0"/>
              </a:rPr>
              <a:t>6 </a:t>
            </a:r>
            <a:r>
              <a:rPr lang="en-GB" sz="1400" b="1" dirty="0" smtClean="0">
                <a:solidFill>
                  <a:srgbClr val="000000"/>
                </a:solidFill>
                <a:latin typeface="Fusion" pitchFamily="2" charset="0"/>
              </a:rPr>
              <a:t>sec</a:t>
            </a:r>
          </a:p>
          <a:p>
            <a:pPr algn="ctr"/>
            <a:r>
              <a:rPr lang="en-GB" sz="1400" b="1" dirty="0" smtClean="0">
                <a:solidFill>
                  <a:srgbClr val="000000"/>
                </a:solidFill>
                <a:latin typeface="Fusion" pitchFamily="2" charset="0"/>
              </a:rPr>
              <a:t>into the three subsets: Learning, </a:t>
            </a:r>
          </a:p>
          <a:p>
            <a:pPr algn="ctr"/>
            <a:r>
              <a:rPr lang="en-GB" sz="1400" b="1" dirty="0" smtClean="0">
                <a:solidFill>
                  <a:srgbClr val="000000"/>
                </a:solidFill>
                <a:latin typeface="Fusion" pitchFamily="2" charset="0"/>
              </a:rPr>
              <a:t>Validation and Test Sets </a:t>
            </a:r>
          </a:p>
        </p:txBody>
      </p:sp>
      <p:sp>
        <p:nvSpPr>
          <p:cNvPr id="259" name="Text Box 2128"/>
          <p:cNvSpPr txBox="1">
            <a:spLocks noChangeArrowheads="1"/>
          </p:cNvSpPr>
          <p:nvPr/>
        </p:nvSpPr>
        <p:spPr bwMode="auto">
          <a:xfrm>
            <a:off x="60375" y="41482938"/>
            <a:ext cx="9525000" cy="1102543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57320" tIns="157320" rIns="157320" bIns="157320">
            <a:spAutoFit/>
          </a:bodyPr>
          <a:lstStyle/>
          <a:p>
            <a:pPr algn="just"/>
            <a:r>
              <a:rPr lang="en-US" sz="17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dataset </a:t>
            </a:r>
            <a:r>
              <a:rPr lang="en-US" sz="1700" i="1" dirty="0" smtClean="0">
                <a:solidFill>
                  <a:srgbClr val="000000"/>
                </a:solidFill>
              </a:rPr>
              <a:t>consists of </a:t>
            </a:r>
            <a:r>
              <a:rPr lang="en-US" sz="17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838</a:t>
            </a:r>
            <a:r>
              <a:rPr lang="en-US" sz="1700" i="1" dirty="0" smtClean="0">
                <a:solidFill>
                  <a:srgbClr val="000000"/>
                </a:solidFill>
              </a:rPr>
              <a:t> nuclides: </a:t>
            </a:r>
            <a:r>
              <a:rPr lang="en-US" sz="17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503 (~60\%) </a:t>
            </a:r>
            <a:r>
              <a:rPr lang="en-US" sz="1700" i="1" dirty="0" smtClean="0">
                <a:solidFill>
                  <a:srgbClr val="000000"/>
                </a:solidFill>
              </a:rPr>
              <a:t>of them have been </a:t>
            </a:r>
            <a:r>
              <a:rPr lang="en-US" sz="1700" b="1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uniformly</a:t>
            </a:r>
            <a:r>
              <a:rPr lang="en-US" sz="1700" i="1" dirty="0" smtClean="0">
                <a:solidFill>
                  <a:srgbClr val="000000"/>
                </a:solidFill>
              </a:rPr>
              <a:t> chosen to train the network (</a:t>
            </a:r>
            <a:r>
              <a:rPr lang="en-US" sz="17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set</a:t>
            </a:r>
            <a:r>
              <a:rPr lang="en-US" sz="1700" i="1" dirty="0" smtClean="0">
                <a:solidFill>
                  <a:srgbClr val="000000"/>
                </a:solidFill>
              </a:rPr>
              <a:t>), </a:t>
            </a:r>
            <a:r>
              <a:rPr lang="en-US" sz="17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167 (~20\%) </a:t>
            </a:r>
            <a:r>
              <a:rPr lang="en-US" sz="1700" i="1" dirty="0" smtClean="0">
                <a:solidFill>
                  <a:srgbClr val="000000"/>
                </a:solidFill>
              </a:rPr>
              <a:t>to validate the learning procedure (</a:t>
            </a:r>
            <a:r>
              <a:rPr lang="en-US" sz="17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validation set</a:t>
            </a:r>
            <a:r>
              <a:rPr lang="en-US" sz="1700" i="1" dirty="0" smtClean="0">
                <a:solidFill>
                  <a:srgbClr val="000000"/>
                </a:solidFill>
              </a:rPr>
              <a:t>) and the remaining </a:t>
            </a:r>
            <a:r>
              <a:rPr lang="en-US" sz="17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168 (~20\%) </a:t>
            </a:r>
            <a:r>
              <a:rPr lang="en-US" sz="1700" i="1" dirty="0" smtClean="0">
                <a:solidFill>
                  <a:srgbClr val="000000"/>
                </a:solidFill>
              </a:rPr>
              <a:t>to evaluate the accuracy of the prediction (</a:t>
            </a:r>
            <a:r>
              <a:rPr lang="en-US" sz="17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set</a:t>
            </a:r>
            <a:r>
              <a:rPr lang="en-US" sz="1700" i="1" dirty="0" smtClean="0">
                <a:solidFill>
                  <a:srgbClr val="000000"/>
                </a:solidFill>
              </a:rPr>
              <a:t>). 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181" name="Text Box 2119"/>
          <p:cNvSpPr txBox="1">
            <a:spLocks noChangeArrowheads="1"/>
          </p:cNvSpPr>
          <p:nvPr/>
        </p:nvSpPr>
        <p:spPr bwMode="auto">
          <a:xfrm>
            <a:off x="27820758" y="11267281"/>
            <a:ext cx="2861648" cy="89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14640" tIns="314640" rIns="314640" bIns="314640">
            <a:spAutoFit/>
          </a:bodyPr>
          <a:lstStyle/>
          <a:p>
            <a:r>
              <a:rPr lang="en-US" sz="1700" i="1" dirty="0" smtClean="0">
                <a:solidFill>
                  <a:srgbClr val="000000"/>
                </a:solidFill>
              </a:rPr>
              <a:t>Isotonic chain of N=50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224" name="Line Callout 2 223"/>
          <p:cNvSpPr/>
          <p:nvPr/>
        </p:nvSpPr>
        <p:spPr>
          <a:xfrm>
            <a:off x="3349376" y="22402294"/>
            <a:ext cx="1614018" cy="595695"/>
          </a:xfrm>
          <a:prstGeom prst="borderCallout2">
            <a:avLst>
              <a:gd name="adj1" fmla="val 45971"/>
              <a:gd name="adj2" fmla="val -4499"/>
              <a:gd name="adj3" fmla="val 79152"/>
              <a:gd name="adj4" fmla="val -25788"/>
              <a:gd name="adj5" fmla="val 192445"/>
              <a:gd name="adj6" fmla="val -2886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9919" tIns="39959" rIns="79919" bIns="39959" rtlCol="0" anchor="ctr"/>
          <a:lstStyle/>
          <a:p>
            <a:pPr algn="ctr"/>
            <a:endParaRPr lang="el-GR"/>
          </a:p>
        </p:txBody>
      </p:sp>
      <p:grpSp>
        <p:nvGrpSpPr>
          <p:cNvPr id="227" name="Group 562"/>
          <p:cNvGrpSpPr>
            <a:grpSpLocks/>
          </p:cNvGrpSpPr>
          <p:nvPr/>
        </p:nvGrpSpPr>
        <p:grpSpPr bwMode="auto">
          <a:xfrm>
            <a:off x="3020345" y="22362921"/>
            <a:ext cx="2005650" cy="733995"/>
            <a:chOff x="2430" y="2784"/>
            <a:chExt cx="6256" cy="2724"/>
          </a:xfrm>
        </p:grpSpPr>
        <p:sp>
          <p:nvSpPr>
            <p:cNvPr id="229" name="Line 563"/>
            <p:cNvSpPr>
              <a:spLocks noChangeShapeType="1"/>
            </p:cNvSpPr>
            <p:nvPr/>
          </p:nvSpPr>
          <p:spPr bwMode="auto">
            <a:xfrm>
              <a:off x="3470" y="4680"/>
              <a:ext cx="953" cy="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31" name="Line 564"/>
            <p:cNvSpPr>
              <a:spLocks noChangeShapeType="1"/>
            </p:cNvSpPr>
            <p:nvPr/>
          </p:nvSpPr>
          <p:spPr bwMode="auto">
            <a:xfrm>
              <a:off x="3466" y="4070"/>
              <a:ext cx="773" cy="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33" name="Line 565"/>
            <p:cNvSpPr>
              <a:spLocks noChangeShapeType="1"/>
            </p:cNvSpPr>
            <p:nvPr/>
          </p:nvSpPr>
          <p:spPr bwMode="auto">
            <a:xfrm>
              <a:off x="3470" y="3420"/>
              <a:ext cx="953" cy="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37" name="AutoShape 567"/>
            <p:cNvSpPr>
              <a:spLocks noChangeArrowheads="1"/>
            </p:cNvSpPr>
            <p:nvPr/>
          </p:nvSpPr>
          <p:spPr bwMode="auto">
            <a:xfrm>
              <a:off x="4210" y="3168"/>
              <a:ext cx="1479" cy="1800"/>
            </a:xfrm>
            <a:prstGeom prst="flowChartMagneticDrum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39" name="AutoShape 568"/>
            <p:cNvSpPr>
              <a:spLocks noChangeArrowheads="1"/>
            </p:cNvSpPr>
            <p:nvPr/>
          </p:nvSpPr>
          <p:spPr bwMode="auto">
            <a:xfrm>
              <a:off x="5079" y="3168"/>
              <a:ext cx="1480" cy="1800"/>
            </a:xfrm>
            <a:prstGeom prst="flowChartMagneticDrum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40" name="AutoShape 569"/>
            <p:cNvSpPr>
              <a:spLocks noChangeArrowheads="1"/>
            </p:cNvSpPr>
            <p:nvPr/>
          </p:nvSpPr>
          <p:spPr bwMode="auto">
            <a:xfrm>
              <a:off x="5912" y="3199"/>
              <a:ext cx="2098" cy="1722"/>
            </a:xfrm>
            <a:prstGeom prst="flowChartMagneticDrum">
              <a:avLst/>
            </a:prstGeom>
            <a:ln>
              <a:solidFill>
                <a:srgbClr val="E5E3DE"/>
              </a:solidFill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41" name="AutoShape 570"/>
            <p:cNvSpPr>
              <a:spLocks noChangeArrowheads="1"/>
            </p:cNvSpPr>
            <p:nvPr/>
          </p:nvSpPr>
          <p:spPr bwMode="auto">
            <a:xfrm>
              <a:off x="4485" y="3812"/>
              <a:ext cx="431" cy="457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42" name="AutoShape 571"/>
            <p:cNvSpPr>
              <a:spLocks noChangeArrowheads="1"/>
            </p:cNvSpPr>
            <p:nvPr/>
          </p:nvSpPr>
          <p:spPr bwMode="auto">
            <a:xfrm rot="2736050">
              <a:off x="5291" y="3823"/>
              <a:ext cx="453" cy="436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49" name="Line 572"/>
            <p:cNvSpPr>
              <a:spLocks noChangeShapeType="1"/>
            </p:cNvSpPr>
            <p:nvPr/>
          </p:nvSpPr>
          <p:spPr bwMode="auto">
            <a:xfrm>
              <a:off x="7658" y="4069"/>
              <a:ext cx="1028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52" name="Line 573"/>
            <p:cNvSpPr>
              <a:spLocks noChangeShapeType="1"/>
            </p:cNvSpPr>
            <p:nvPr/>
          </p:nvSpPr>
          <p:spPr bwMode="auto">
            <a:xfrm flipV="1">
              <a:off x="5626" y="4968"/>
              <a:ext cx="0" cy="54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l-GR"/>
            </a:p>
          </p:txBody>
        </p:sp>
        <p:pic>
          <p:nvPicPr>
            <p:cNvPr id="255" name="Picture 576" descr="1circle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353" y="3798"/>
              <a:ext cx="484" cy="514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256" name="Text Box 577"/>
            <p:cNvSpPr txBox="1">
              <a:spLocks noChangeArrowheads="1"/>
            </p:cNvSpPr>
            <p:nvPr/>
          </p:nvSpPr>
          <p:spPr bwMode="auto">
            <a:xfrm>
              <a:off x="2430" y="2784"/>
              <a:ext cx="1414" cy="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0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p</a:t>
              </a:r>
              <a:r>
                <a:rPr lang="en-US" sz="1000" b="1" baseline="-250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1</a:t>
              </a:r>
              <a:endParaRPr lang="el-GR" sz="1000" b="1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258" name="Line 579"/>
            <p:cNvSpPr>
              <a:spLocks noChangeShapeType="1"/>
            </p:cNvSpPr>
            <p:nvPr/>
          </p:nvSpPr>
          <p:spPr bwMode="auto">
            <a:xfrm>
              <a:off x="3964" y="4111"/>
              <a:ext cx="0" cy="54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61" name="Text Box 580"/>
            <p:cNvSpPr txBox="1">
              <a:spLocks noChangeArrowheads="1"/>
            </p:cNvSpPr>
            <p:nvPr/>
          </p:nvSpPr>
          <p:spPr bwMode="auto">
            <a:xfrm>
              <a:off x="7811" y="3937"/>
              <a:ext cx="719" cy="1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0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a</a:t>
              </a:r>
              <a:endParaRPr lang="el-GR" sz="1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sp>
        <p:nvSpPr>
          <p:cNvPr id="262" name="Text Box 577"/>
          <p:cNvSpPr txBox="1">
            <a:spLocks noChangeArrowheads="1"/>
          </p:cNvSpPr>
          <p:nvPr/>
        </p:nvSpPr>
        <p:spPr bwMode="auto">
          <a:xfrm>
            <a:off x="3029292" y="22563517"/>
            <a:ext cx="453416" cy="21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919" tIns="39959" rIns="79919" bIns="39959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en-US" sz="900" b="1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endParaRPr lang="el-GR" sz="900" b="1" baseline="-250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63" name="Text Box 577"/>
          <p:cNvSpPr txBox="1">
            <a:spLocks noChangeArrowheads="1"/>
          </p:cNvSpPr>
          <p:nvPr/>
        </p:nvSpPr>
        <p:spPr bwMode="auto">
          <a:xfrm>
            <a:off x="3029292" y="22716850"/>
            <a:ext cx="453416" cy="23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919" tIns="39959" rIns="79919" bIns="39959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en-GB" sz="1000" b="1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</a:t>
            </a:r>
            <a:endParaRPr lang="el-GR" sz="1000" b="1" baseline="-250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64" name="Text Box 580"/>
          <p:cNvSpPr txBox="1">
            <a:spLocks noChangeArrowheads="1"/>
          </p:cNvSpPr>
          <p:nvPr/>
        </p:nvSpPr>
        <p:spPr bwMode="auto">
          <a:xfrm>
            <a:off x="3894684" y="22741317"/>
            <a:ext cx="230510" cy="38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919" tIns="39959" rIns="79919" bIns="39959">
            <a:spAutoFit/>
          </a:bodyPr>
          <a:lstStyle/>
          <a:p>
            <a:pPr algn="ctr"/>
            <a:r>
              <a:rPr lang="en-GB" sz="1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</a:t>
            </a:r>
            <a:endParaRPr lang="el-GR" sz="1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65" name="Text Box 580"/>
          <p:cNvSpPr txBox="1">
            <a:spLocks noChangeArrowheads="1"/>
          </p:cNvSpPr>
          <p:nvPr/>
        </p:nvSpPr>
        <p:spPr bwMode="auto">
          <a:xfrm>
            <a:off x="3437829" y="22754017"/>
            <a:ext cx="725465" cy="23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919" tIns="39959" rIns="79919" bIns="39959">
            <a:spAutoFit/>
          </a:bodyPr>
          <a:lstStyle/>
          <a:p>
            <a:pPr algn="ctr"/>
            <a:r>
              <a:rPr lang="en-GB" sz="10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</a:t>
            </a:r>
            <a:r>
              <a:rPr lang="en-GB" sz="1000" b="1" baseline="-25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i,j</a:t>
            </a:r>
            <a:r>
              <a:rPr lang="en-GB" sz="1000" b="1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…</a:t>
            </a:r>
            <a:endParaRPr lang="el-GR" sz="1000" b="1" baseline="-25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66" name="AutoShape 60"/>
          <p:cNvSpPr>
            <a:spLocks/>
          </p:cNvSpPr>
          <p:nvPr/>
        </p:nvSpPr>
        <p:spPr bwMode="auto">
          <a:xfrm rot="5400000">
            <a:off x="3057285" y="22662962"/>
            <a:ext cx="159431" cy="1876878"/>
          </a:xfrm>
          <a:prstGeom prst="leftBracket">
            <a:avLst>
              <a:gd name="adj" fmla="val 72243"/>
            </a:avLst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267" name="AutoShape 61"/>
          <p:cNvSpPr>
            <a:spLocks/>
          </p:cNvSpPr>
          <p:nvPr/>
        </p:nvSpPr>
        <p:spPr bwMode="auto">
          <a:xfrm rot="16200000">
            <a:off x="3050717" y="23641764"/>
            <a:ext cx="158259" cy="1862566"/>
          </a:xfrm>
          <a:prstGeom prst="leftBracket">
            <a:avLst>
              <a:gd name="adj" fmla="val 69485"/>
            </a:avLst>
          </a:prstGeom>
          <a:ln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268" name="AutoShape 62"/>
          <p:cNvSpPr>
            <a:spLocks/>
          </p:cNvSpPr>
          <p:nvPr/>
        </p:nvSpPr>
        <p:spPr bwMode="auto">
          <a:xfrm rot="5400000">
            <a:off x="4512013" y="23444119"/>
            <a:ext cx="52755" cy="674976"/>
          </a:xfrm>
          <a:prstGeom prst="leftBracket">
            <a:avLst>
              <a:gd name="adj" fmla="val 25791"/>
            </a:avLst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269" name="AutoShape 63"/>
          <p:cNvSpPr>
            <a:spLocks/>
          </p:cNvSpPr>
          <p:nvPr/>
        </p:nvSpPr>
        <p:spPr bwMode="auto">
          <a:xfrm rot="16200000">
            <a:off x="4495727" y="24057563"/>
            <a:ext cx="55096" cy="644734"/>
          </a:xfrm>
          <a:prstGeom prst="leftBracket">
            <a:avLst>
              <a:gd name="adj" fmla="val 24817"/>
            </a:avLst>
          </a:prstGeom>
          <a:ln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270" name="AutoShape 64"/>
          <p:cNvSpPr>
            <a:spLocks/>
          </p:cNvSpPr>
          <p:nvPr/>
        </p:nvSpPr>
        <p:spPr bwMode="auto">
          <a:xfrm rot="5400000">
            <a:off x="1634469" y="23238741"/>
            <a:ext cx="52751" cy="966299"/>
          </a:xfrm>
          <a:prstGeom prst="leftBracket">
            <a:avLst>
              <a:gd name="adj" fmla="val 43223"/>
            </a:avLst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271" name="AutoShape 65"/>
          <p:cNvSpPr>
            <a:spLocks/>
          </p:cNvSpPr>
          <p:nvPr/>
        </p:nvSpPr>
        <p:spPr bwMode="auto">
          <a:xfrm rot="16200000">
            <a:off x="1639838" y="23969653"/>
            <a:ext cx="52752" cy="937644"/>
          </a:xfrm>
          <a:prstGeom prst="leftBracket">
            <a:avLst>
              <a:gd name="adj" fmla="val 41575"/>
            </a:avLst>
          </a:prstGeom>
          <a:ln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274" name="Text Box 142"/>
          <p:cNvSpPr txBox="1">
            <a:spLocks noChangeArrowheads="1"/>
          </p:cNvSpPr>
          <p:nvPr/>
        </p:nvSpPr>
        <p:spPr bwMode="auto">
          <a:xfrm>
            <a:off x="1945108" y="24620917"/>
            <a:ext cx="1646686" cy="3165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9919" tIns="39959" rIns="79919" bIns="39959"/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sion" pitchFamily="2" charset="0"/>
              </a:rPr>
              <a:t>Hidden layers</a:t>
            </a:r>
            <a:endParaRPr lang="en-US" sz="12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sion" pitchFamily="2" charset="0"/>
            </a:endParaRPr>
          </a:p>
          <a:p>
            <a:endParaRPr lang="el-GR" sz="1200" dirty="0"/>
          </a:p>
          <a:p>
            <a:endParaRPr lang="el-GR" b="0" dirty="0"/>
          </a:p>
        </p:txBody>
      </p:sp>
      <p:sp>
        <p:nvSpPr>
          <p:cNvPr id="276" name="Text Box 142"/>
          <p:cNvSpPr txBox="1">
            <a:spLocks noChangeArrowheads="1"/>
          </p:cNvSpPr>
          <p:nvPr/>
        </p:nvSpPr>
        <p:spPr bwMode="auto">
          <a:xfrm>
            <a:off x="3001296" y="22173352"/>
            <a:ext cx="2084486" cy="446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919" tIns="39959" rIns="79919" bIns="39959"/>
          <a:lstStyle/>
          <a:p>
            <a:pPr algn="ctr"/>
            <a:r>
              <a:rPr lang="en-GB" sz="1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sion" pitchFamily="2" charset="0"/>
              </a:rPr>
              <a:t>neuron</a:t>
            </a:r>
            <a:endParaRPr lang="en-US" sz="1200" b="1" baseline="-25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sion" pitchFamily="2" charset="0"/>
            </a:endParaRPr>
          </a:p>
          <a:p>
            <a:endParaRPr lang="el-GR" sz="1200" dirty="0"/>
          </a:p>
          <a:p>
            <a:endParaRPr lang="el-GR" b="0" dirty="0"/>
          </a:p>
        </p:txBody>
      </p:sp>
      <p:sp>
        <p:nvSpPr>
          <p:cNvPr id="216" name="TextBox 215"/>
          <p:cNvSpPr txBox="1"/>
          <p:nvPr/>
        </p:nvSpPr>
        <p:spPr>
          <a:xfrm>
            <a:off x="15328386" y="40869131"/>
            <a:ext cx="3871196" cy="403864"/>
          </a:xfrm>
          <a:prstGeom prst="rect">
            <a:avLst/>
          </a:prstGeom>
          <a:noFill/>
        </p:spPr>
        <p:txBody>
          <a:bodyPr wrap="square" lIns="79919" tIns="39959" rIns="79919" bIns="39959" rtlCol="0">
            <a:spAutoFit/>
          </a:bodyPr>
          <a:lstStyle/>
          <a:p>
            <a:endParaRPr lang="el-GR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201932"/>
            <a:ext cx="161399" cy="40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9919" tIns="39959" rIns="79919" bIns="399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-201932"/>
            <a:ext cx="161399" cy="40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9919" tIns="39959" rIns="79919" bIns="399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-201932"/>
            <a:ext cx="161399" cy="40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9919" tIns="39959" rIns="79919" bIns="399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238" name="Text Box 2083"/>
          <p:cNvSpPr txBox="1">
            <a:spLocks noChangeArrowheads="1"/>
          </p:cNvSpPr>
          <p:nvPr/>
        </p:nvSpPr>
        <p:spPr bwMode="auto">
          <a:xfrm>
            <a:off x="5" y="3149361"/>
            <a:ext cx="30344909" cy="3164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11547" tIns="311547" rIns="311547" bIns="311547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20000"/>
              </a:spcBef>
            </a:pPr>
            <a:r>
              <a:rPr lang="en-GB" sz="4400" b="1" u="sng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N. J. Costiris</a:t>
            </a:r>
            <a:r>
              <a:rPr lang="en-US" sz="44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(1)</a:t>
            </a:r>
            <a:r>
              <a:rPr lang="en-GB" sz="4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, E. </a:t>
            </a:r>
            <a:r>
              <a:rPr lang="en-GB" sz="4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Mavrommatis</a:t>
            </a:r>
            <a:r>
              <a:rPr lang="en-US" sz="44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 (1)</a:t>
            </a:r>
            <a:r>
              <a:rPr lang="en-GB" sz="4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, K. A. </a:t>
            </a:r>
            <a:r>
              <a:rPr lang="en-GB" sz="44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Gernoth</a:t>
            </a:r>
            <a:r>
              <a:rPr lang="en-US" sz="44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 (2)</a:t>
            </a:r>
            <a:r>
              <a:rPr lang="en-GB" sz="4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 and J. W. Clark</a:t>
            </a:r>
            <a:r>
              <a:rPr lang="en-US" sz="44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 (3)</a:t>
            </a:r>
            <a:endParaRPr lang="en-GB" sz="4400" b="1" dirty="0" smtClean="0">
              <a:ln w="50800"/>
              <a:solidFill>
                <a:schemeClr val="bg1">
                  <a:shade val="50000"/>
                </a:schemeClr>
              </a:solidFill>
              <a:latin typeface="Fusion" pitchFamily="2" charset="0"/>
            </a:endParaRPr>
          </a:p>
          <a:p>
            <a:pPr algn="ctr">
              <a:spcBef>
                <a:spcPct val="20000"/>
              </a:spcBef>
            </a:pPr>
            <a:endParaRPr lang="en-US" sz="1000" b="1" dirty="0" smtClean="0">
              <a:ln w="50800"/>
              <a:solidFill>
                <a:schemeClr val="bg1">
                  <a:shade val="50000"/>
                </a:schemeClr>
              </a:solidFill>
              <a:latin typeface="Fusion" pitchFamily="2" charset="0"/>
            </a:endParaRPr>
          </a:p>
          <a:p>
            <a:pPr algn="ctr">
              <a:spcBef>
                <a:spcPct val="20000"/>
              </a:spcBef>
            </a:pPr>
            <a:r>
              <a:rPr lang="en-US" sz="2400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(1) Physics Department, Division of Nuclear and Particle Physics, University of Athens, 15771 Athens, Greece</a:t>
            </a:r>
          </a:p>
          <a:p>
            <a:pPr algn="ctr">
              <a:spcBef>
                <a:spcPct val="20000"/>
              </a:spcBef>
            </a:pPr>
            <a:r>
              <a:rPr lang="en-US" sz="2400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(2) Department of Physics, UMIST, P.O. Box  88, Manchester M60 1QD, United Kingdom</a:t>
            </a:r>
          </a:p>
          <a:p>
            <a:pPr algn="ctr">
              <a:spcBef>
                <a:spcPct val="20000"/>
              </a:spcBef>
            </a:pPr>
            <a:r>
              <a:rPr lang="en-US" sz="2400" dirty="0" smtClean="0">
                <a:ln w="50800"/>
                <a:solidFill>
                  <a:schemeClr val="bg1">
                    <a:shade val="50000"/>
                  </a:schemeClr>
                </a:solidFill>
                <a:latin typeface="Fusion" pitchFamily="2" charset="0"/>
              </a:rPr>
              <a:t>(3) McDonnell Center for the Space Sciences and Department of Physics, Washington University, St. Louis, Missouri 63130, USA</a:t>
            </a:r>
            <a:endParaRPr lang="en-GB" sz="2400" dirty="0">
              <a:ln w="50800"/>
              <a:solidFill>
                <a:schemeClr val="bg1">
                  <a:shade val="50000"/>
                </a:schemeClr>
              </a:solidFill>
              <a:latin typeface="Fusion" pitchFamily="2" charset="0"/>
            </a:endParaRPr>
          </a:p>
        </p:txBody>
      </p:sp>
      <p:pic>
        <p:nvPicPr>
          <p:cNvPr id="254" name="Picture 253" descr="luoa_1.jpg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6206" y="3571081"/>
            <a:ext cx="1467529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FF"/>
            </a:solidFill>
          </a:ln>
          <a:effectLst>
            <a:glow rad="63500">
              <a:schemeClr val="accent5">
                <a:alpha val="75000"/>
              </a:schemeClr>
            </a:glow>
            <a:reflection stA="0" endPos="0" dir="5400000" sy="-100000" algn="bl" rotWithShape="0"/>
          </a:effectLst>
          <a:scene3d>
            <a:camera prst="orthographicFront"/>
            <a:lightRig rig="threePt" dir="t"/>
          </a:scene3d>
          <a:sp3d>
            <a:bevelB/>
          </a:sp3d>
        </p:spPr>
      </p:pic>
      <p:pic>
        <p:nvPicPr>
          <p:cNvPr id="257" name="120 - Εικόνα" descr="pythaim.jpg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51806" y="3571081"/>
            <a:ext cx="3682059" cy="1092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63500">
              <a:schemeClr val="accent5">
                <a:alpha val="75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81" name="Text Box 2112"/>
          <p:cNvSpPr txBox="1">
            <a:spLocks noChangeArrowheads="1"/>
          </p:cNvSpPr>
          <p:nvPr/>
        </p:nvSpPr>
        <p:spPr bwMode="auto">
          <a:xfrm>
            <a:off x="0" y="0"/>
            <a:ext cx="30275213" cy="3220748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60000"/>
                </a:schemeClr>
              </a:gs>
              <a:gs pos="68000">
                <a:schemeClr val="accent5">
                  <a:tint val="77000"/>
                  <a:alpha val="60000"/>
                </a:schemeClr>
              </a:gs>
              <a:gs pos="81000">
                <a:schemeClr val="accent5">
                  <a:tint val="79000"/>
                  <a:alpha val="60000"/>
                </a:schemeClr>
              </a:gs>
              <a:gs pos="86000">
                <a:schemeClr val="accent5">
                  <a:tint val="73000"/>
                  <a:alpha val="60000"/>
                </a:schemeClr>
              </a:gs>
              <a:gs pos="100000">
                <a:schemeClr val="accent5">
                  <a:tint val="35000"/>
                  <a:alpha val="6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 algn="ctr"/>
            <a:r>
              <a:rPr lang="en-US" sz="8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/>
                <a:cs typeface="Arial Black"/>
              </a:rPr>
              <a:t>Half-Lives for R-Process </a:t>
            </a:r>
            <a:r>
              <a:rPr lang="en-US" sz="84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/>
                <a:cs typeface="Arial Black"/>
              </a:rPr>
              <a:t>Nucleosynthesis</a:t>
            </a:r>
            <a:endParaRPr lang="en-US" sz="8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/>
              <a:cs typeface="Arial Black"/>
            </a:endParaRPr>
          </a:p>
          <a:p>
            <a:pPr algn="ctr"/>
            <a:r>
              <a:rPr lang="en-US" sz="8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/>
                <a:cs typeface="Arial Black"/>
              </a:rPr>
              <a:t>Using the ANN Statistical Global Model</a:t>
            </a:r>
            <a:endParaRPr lang="en-GB" sz="8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293" name="Picture 292" descr="NICXILogo-00_sca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10606" y="675481"/>
            <a:ext cx="1955006" cy="1955006"/>
          </a:xfrm>
          <a:prstGeom prst="rect">
            <a:avLst/>
          </a:prstGeom>
        </p:spPr>
      </p:pic>
      <p:pic>
        <p:nvPicPr>
          <p:cNvPr id="295" name="Picture 294"/>
          <p:cNvPicPr>
            <a:picLocks noChangeAspect="1"/>
          </p:cNvPicPr>
          <p:nvPr/>
        </p:nvPicPr>
        <p:blipFill>
          <a:blip r:embed="rId10">
            <a:alphaModFix amt="50000"/>
          </a:blip>
          <a:stretch>
            <a:fillRect/>
          </a:stretch>
        </p:blipFill>
        <p:spPr>
          <a:xfrm>
            <a:off x="10413206" y="37403881"/>
            <a:ext cx="9525000" cy="52474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304" name="Group 3543"/>
          <p:cNvGraphicFramePr>
            <a:graphicFrameLocks noGrp="1"/>
          </p:cNvGraphicFramePr>
          <p:nvPr/>
        </p:nvGraphicFramePr>
        <p:xfrm>
          <a:off x="73075" y="34670449"/>
          <a:ext cx="7010401" cy="166663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851748"/>
                <a:gridCol w="2910309"/>
                <a:gridCol w="2248344"/>
              </a:tblGrid>
              <a:tr h="6817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Mode</a:t>
                      </a:r>
                      <a:endParaRPr kumimoji="0" lang="el-G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70488" marR="70488" marT="35245" marB="3524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Training</a:t>
                      </a:r>
                      <a:r>
                        <a:rPr kumimoji="0" lang="el-GR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kumimoji="0" lang="en-GB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Technique</a:t>
                      </a:r>
                      <a:endParaRPr kumimoji="0" lang="el-GR" sz="20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70488" marR="70488" marT="35245" marB="3524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Initialization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Method</a:t>
                      </a: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ahoma" charset="0"/>
                        <a:cs typeface="Tahoma" charset="0"/>
                      </a:endParaRPr>
                    </a:p>
                  </a:txBody>
                  <a:tcPr marL="70488" marR="70488" marT="35245" marB="35245" anchor="ctr" horzOverflow="overflow"/>
                </a:tc>
              </a:tr>
              <a:tr h="87578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Batch</a:t>
                      </a:r>
                      <a:endParaRPr kumimoji="0" lang="el-G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0488" marR="70488" marT="35245" marB="3524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LMO-BP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Bayesian Regularization </a:t>
                      </a:r>
                      <a:endParaRPr kumimoji="0" lang="el-GR" sz="2000" kern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Cross-Validation</a:t>
                      </a:r>
                      <a:endParaRPr kumimoji="0" lang="el-GR" sz="2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marL="70488" marR="70488" marT="35245" marB="3524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Nguyen-Widrow </a:t>
                      </a:r>
                      <a:endParaRPr kumimoji="0" lang="el-G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0488" marR="70488" marT="35245" marB="35245" anchor="ctr" horzOverflow="overflow"/>
                </a:tc>
              </a:tr>
            </a:tbl>
          </a:graphicData>
        </a:graphic>
      </p:graphicFrame>
      <p:graphicFrame>
        <p:nvGraphicFramePr>
          <p:cNvPr id="305" name="Group 3539"/>
          <p:cNvGraphicFramePr>
            <a:graphicFrameLocks noGrp="1"/>
          </p:cNvGraphicFramePr>
          <p:nvPr/>
        </p:nvGraphicFramePr>
        <p:xfrm>
          <a:off x="73078" y="32892450"/>
          <a:ext cx="7010399" cy="173299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48588"/>
                <a:gridCol w="1522223"/>
                <a:gridCol w="1786136"/>
                <a:gridCol w="1653452"/>
              </a:tblGrid>
              <a:tr h="7481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Network</a:t>
                      </a: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0488" marR="70488" marT="35245" marB="35245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Architecture </a:t>
                      </a: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0488" marR="70488" marT="35245" marB="35245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Activation Functions </a:t>
                      </a: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0488" marR="70488" marT="35245" marB="35245" anchor="ctr" horzOverflow="overflow"/>
                </a:tc>
              </a:tr>
              <a:tr h="3498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Static</a:t>
                      </a:r>
                      <a:r>
                        <a:rPr kumimoji="0" 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Feed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</a:t>
                      </a:r>
                      <a:r>
                        <a:rPr kumimoji="0" 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orwar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d</a:t>
                      </a: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Fully</a:t>
                      </a: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</a:t>
                      </a:r>
                      <a:r>
                        <a:rPr kumimoji="0" 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onnect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ed</a:t>
                      </a:r>
                      <a:endParaRPr kumimoji="0" lang="el-G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ahoma" charset="0"/>
                        <a:cs typeface="Tahoma" charset="0"/>
                      </a:endParaRPr>
                    </a:p>
                  </a:txBody>
                  <a:tcPr marL="70488" marR="70488" marT="35245" marB="3524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sz="2000" u="none" strike="noStrike" cap="none" normalizeH="0" baseline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Size: 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ahoma" charset="0"/>
                        <a:cs typeface="Tahoma" charset="0"/>
                      </a:endParaRPr>
                    </a:p>
                  </a:txBody>
                  <a:tcPr marL="70488" marR="70488" marT="35245" marB="3524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3-5-5-5-5-1</a:t>
                      </a:r>
                      <a:endParaRPr kumimoji="0" lang="el-G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ahoma" charset="0"/>
                        <a:cs typeface="Tahoma" charset="0"/>
                      </a:endParaRPr>
                    </a:p>
                  </a:txBody>
                  <a:tcPr marL="70488" marR="70488" marT="35245" marB="35245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tanh-tanh-tanh-tanh-satlins</a:t>
                      </a:r>
                      <a:endParaRPr kumimoji="0" lang="el-G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ahoma" charset="0"/>
                        <a:cs typeface="Tahoma" charset="0"/>
                      </a:endParaRPr>
                    </a:p>
                  </a:txBody>
                  <a:tcPr marL="70488" marR="70488" marT="35245" marB="35245" anchor="ctr" horzOverflow="overflow"/>
                </a:tc>
              </a:tr>
              <a:tr h="3498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Weights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:</a:t>
                      </a: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0488" marR="70488" marT="35245" marB="3524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116</a:t>
                      </a:r>
                      <a:endParaRPr kumimoji="0" lang="el-G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ahoma" charset="0"/>
                        <a:cs typeface="Tahoma" charset="0"/>
                      </a:endParaRPr>
                    </a:p>
                  </a:txBody>
                  <a:tcPr marL="70488" marR="70488" marT="35245" marB="35245" anchor="ctr" horzOverflow="overflow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6" name="Line 712"/>
          <p:cNvSpPr>
            <a:spLocks noChangeShapeType="1"/>
          </p:cNvSpPr>
          <p:nvPr/>
        </p:nvSpPr>
        <p:spPr bwMode="auto">
          <a:xfrm>
            <a:off x="15397960" y="23281466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8" name="Line 2157"/>
          <p:cNvSpPr>
            <a:spLocks noChangeShapeType="1"/>
          </p:cNvSpPr>
          <p:nvPr/>
        </p:nvSpPr>
        <p:spPr bwMode="auto">
          <a:xfrm>
            <a:off x="15397960" y="23281466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9" name="Line 2212"/>
          <p:cNvSpPr>
            <a:spLocks noChangeShapeType="1"/>
          </p:cNvSpPr>
          <p:nvPr/>
        </p:nvSpPr>
        <p:spPr bwMode="auto">
          <a:xfrm>
            <a:off x="15397960" y="23281466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10" name="Line 2267"/>
          <p:cNvSpPr>
            <a:spLocks noChangeShapeType="1"/>
          </p:cNvSpPr>
          <p:nvPr/>
        </p:nvSpPr>
        <p:spPr bwMode="auto">
          <a:xfrm>
            <a:off x="15397960" y="23281466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11" name="Line 2673"/>
          <p:cNvSpPr>
            <a:spLocks noChangeShapeType="1"/>
          </p:cNvSpPr>
          <p:nvPr/>
        </p:nvSpPr>
        <p:spPr bwMode="auto">
          <a:xfrm>
            <a:off x="15397960" y="23281466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12" name="Line 2739"/>
          <p:cNvSpPr>
            <a:spLocks noChangeShapeType="1"/>
          </p:cNvSpPr>
          <p:nvPr/>
        </p:nvSpPr>
        <p:spPr bwMode="auto">
          <a:xfrm>
            <a:off x="15397960" y="23281466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15" name="3 - Πίνακας"/>
          <p:cNvGraphicFramePr>
            <a:graphicFrameLocks noGrp="1"/>
          </p:cNvGraphicFramePr>
          <p:nvPr/>
        </p:nvGraphicFramePr>
        <p:xfrm>
          <a:off x="10413206" y="7152481"/>
          <a:ext cx="9372600" cy="503068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209368"/>
                <a:gridCol w="1850736"/>
                <a:gridCol w="1492123"/>
                <a:gridCol w="1696173"/>
                <a:gridCol w="1562100"/>
                <a:gridCol w="1562100"/>
              </a:tblGrid>
              <a:tr h="394755">
                <a:tc rowSpan="2">
                  <a:txBody>
                    <a:bodyPr/>
                    <a:lstStyle/>
                    <a:p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WP </a:t>
                      </a:r>
                      <a:r>
                        <a:rPr kumimoji="0" lang="en-US" sz="2000" b="1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Nucleus</a:t>
                      </a:r>
                      <a:endParaRPr kumimoji="0" lang="el-GR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T</a:t>
                      </a:r>
                      <a:r>
                        <a:rPr lang="el-GR" sz="2000" kern="1200" baseline="-25000" dirty="0" smtClean="0">
                          <a:ln>
                            <a:noFill/>
                          </a:ln>
                          <a:effectLst/>
                        </a:rPr>
                        <a:t>β</a:t>
                      </a:r>
                      <a:r>
                        <a:rPr lang="en-US" sz="2000" kern="1200" baseline="30000" dirty="0" smtClean="0">
                          <a:ln>
                            <a:noFill/>
                          </a:ln>
                          <a:effectLst/>
                        </a:rPr>
                        <a:t>− 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(ms)</a:t>
                      </a:r>
                      <a:endParaRPr lang="el-GR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</a:tr>
              <a:tr h="1002070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Exp. Data</a:t>
                      </a:r>
                      <a:r>
                        <a:rPr lang="el-GR" sz="2000" b="1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 </a:t>
                      </a:r>
                      <a:endParaRPr lang="en-US" sz="2000" b="1" kern="1200" cap="none" spc="50" baseline="0" dirty="0" smtClean="0">
                        <a:ln w="12700" cmpd="sng">
                          <a:noFill/>
                          <a:prstDash val="solid"/>
                        </a:ln>
                        <a:effectLst/>
                      </a:endParaRPr>
                    </a:p>
                    <a:p>
                      <a:pPr algn="ctr"/>
                      <a:r>
                        <a:rPr lang="en-US" sz="2000" b="0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[3, 13]</a:t>
                      </a:r>
                      <a:endParaRPr lang="el-GR" sz="2000" b="0" cap="none" spc="5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ANN Model </a:t>
                      </a:r>
                      <a:r>
                        <a:rPr lang="en-US" sz="2000" b="0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[2]</a:t>
                      </a:r>
                      <a:endParaRPr lang="el-GR" sz="2000" b="0" cap="none" spc="5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cap="none" spc="50" baseline="0" dirty="0" err="1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pnQRPA+ffGT</a:t>
                      </a:r>
                      <a:r>
                        <a:rPr lang="en-US" sz="2000" b="1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 </a:t>
                      </a:r>
                      <a:r>
                        <a:rPr lang="en-US" sz="2000" b="0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[5]</a:t>
                      </a:r>
                      <a:endParaRPr lang="el-GR" sz="2000" b="0" cap="none" spc="5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cap="none" spc="50" baseline="0" dirty="0" err="1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pnRQRPA+ff</a:t>
                      </a:r>
                      <a:r>
                        <a:rPr lang="en-US" sz="2000" b="1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 </a:t>
                      </a:r>
                      <a:r>
                        <a:rPr lang="en-US" sz="2000" b="0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[6]</a:t>
                      </a:r>
                      <a:endParaRPr lang="el-GR" sz="2000" b="0" cap="none" spc="5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DF3+</a:t>
                      </a:r>
                    </a:p>
                    <a:p>
                      <a:pPr algn="ctr"/>
                      <a:r>
                        <a:rPr lang="en-US" sz="2000" b="1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CQRPA </a:t>
                      </a:r>
                      <a:r>
                        <a:rPr lang="en-US" sz="2000" b="0" kern="1200" cap="none" spc="50" baseline="0" dirty="0" smtClean="0">
                          <a:ln w="12700" cmpd="sng">
                            <a:noFill/>
                            <a:prstDash val="solid"/>
                          </a:ln>
                          <a:effectLst/>
                        </a:rPr>
                        <a:t>[7]</a:t>
                      </a:r>
                      <a:endParaRPr lang="el-GR" sz="2000" b="0" cap="none" spc="50" dirty="0">
                        <a:ln w="12700" cmpd="sng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763690">
                <a:tc>
                  <a:txBody>
                    <a:bodyPr/>
                    <a:lstStyle/>
                    <a:p>
                      <a:pPr algn="l"/>
                      <a:r>
                        <a:rPr lang="en-US" sz="2000" b="1" baseline="30000" dirty="0" smtClean="0">
                          <a:ln>
                            <a:noFill/>
                          </a:ln>
                          <a:effectLst/>
                        </a:rPr>
                        <a:t>78</a:t>
                      </a:r>
                      <a:r>
                        <a:rPr lang="en-US" sz="2000" b="1" dirty="0" smtClean="0">
                          <a:ln>
                            <a:noFill/>
                          </a:ln>
                          <a:effectLst/>
                        </a:rPr>
                        <a:t>Ni</a:t>
                      </a:r>
                      <a:r>
                        <a:rPr lang="en-US" sz="2000" b="1" baseline="-25000" dirty="0" smtClean="0">
                          <a:ln>
                            <a:noFill/>
                          </a:ln>
                          <a:effectLst/>
                        </a:rPr>
                        <a:t>50</a:t>
                      </a:r>
                      <a:endParaRPr lang="el-GR" sz="2000" b="1" baseline="-25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lang="en-US" sz="200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lang="el-GR" sz="2000" baseline="0" dirty="0" smtClean="0">
                          <a:ln>
                            <a:noFill/>
                          </a:ln>
                          <a:effectLst/>
                        </a:rPr>
                        <a:t>0 (+100</a:t>
                      </a:r>
                      <a:r>
                        <a:rPr lang="en-US" sz="200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lang="el-GR" sz="2000" baseline="0" dirty="0" smtClean="0">
                          <a:ln>
                            <a:noFill/>
                          </a:ln>
                          <a:effectLst/>
                        </a:rPr>
                        <a:t>-60)</a:t>
                      </a:r>
                      <a:endParaRPr lang="el-GR" sz="2000" b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57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224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150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108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442455">
                <a:tc>
                  <a:txBody>
                    <a:bodyPr/>
                    <a:lstStyle/>
                    <a:p>
                      <a:pPr algn="l"/>
                      <a:r>
                        <a:rPr lang="en-US" sz="2000" b="1" kern="1200" baseline="30000" dirty="0" smtClean="0">
                          <a:ln>
                            <a:noFill/>
                          </a:ln>
                          <a:effectLst/>
                        </a:rPr>
                        <a:t>79</a:t>
                      </a:r>
                      <a:r>
                        <a:rPr lang="en-US" sz="2000" b="1" kern="1200" baseline="0" dirty="0" smtClean="0">
                          <a:ln>
                            <a:noFill/>
                          </a:ln>
                          <a:effectLst/>
                        </a:rPr>
                        <a:t>Cu</a:t>
                      </a:r>
                      <a:r>
                        <a:rPr lang="en-US" sz="2000" b="1" kern="1200" baseline="-25000" dirty="0" smtClean="0">
                          <a:ln>
                            <a:noFill/>
                          </a:ln>
                          <a:effectLst/>
                        </a:rPr>
                        <a:t>50</a:t>
                      </a:r>
                      <a:endParaRPr lang="el-GR" sz="2000" b="1" baseline="-25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188 ± 25</a:t>
                      </a:r>
                      <a:endParaRPr lang="el-GR" sz="2000" b="0" kern="12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115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157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257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442455">
                <a:tc>
                  <a:txBody>
                    <a:bodyPr/>
                    <a:lstStyle/>
                    <a:p>
                      <a:pPr algn="l"/>
                      <a:r>
                        <a:rPr lang="en-US" sz="2000" b="1" kern="1200" baseline="30000" dirty="0" smtClean="0">
                          <a:ln>
                            <a:noFill/>
                          </a:ln>
                          <a:effectLst/>
                        </a:rPr>
                        <a:t>80</a:t>
                      </a:r>
                      <a:r>
                        <a:rPr lang="en-US" sz="2000" b="1" kern="1200" baseline="0" dirty="0" smtClean="0">
                          <a:ln>
                            <a:noFill/>
                          </a:ln>
                          <a:effectLst/>
                        </a:rPr>
                        <a:t>Zn</a:t>
                      </a:r>
                      <a:r>
                        <a:rPr lang="en-US" sz="2000" b="1" kern="1200" baseline="-25000" dirty="0" smtClean="0">
                          <a:ln>
                            <a:noFill/>
                          </a:ln>
                          <a:effectLst/>
                        </a:rPr>
                        <a:t>50</a:t>
                      </a:r>
                      <a:endParaRPr lang="el-GR" sz="2000" b="1" baseline="-25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545 ± 16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371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1.26 (s)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970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839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656410">
                <a:tc>
                  <a:txBody>
                    <a:bodyPr/>
                    <a:lstStyle/>
                    <a:p>
                      <a:pPr algn="l"/>
                      <a:r>
                        <a:rPr lang="en-US" sz="2000" b="1" kern="1200" baseline="30000" dirty="0" smtClean="0">
                          <a:ln>
                            <a:noFill/>
                          </a:ln>
                          <a:effectLst/>
                        </a:rPr>
                        <a:t>129</a:t>
                      </a:r>
                      <a:r>
                        <a:rPr lang="en-US" sz="2000" b="1" kern="1200" baseline="0" dirty="0" smtClean="0">
                          <a:ln>
                            <a:noFill/>
                          </a:ln>
                          <a:effectLst/>
                        </a:rPr>
                        <a:t>Ag</a:t>
                      </a:r>
                      <a:r>
                        <a:rPr lang="en-US" sz="2000" b="1" kern="1200" baseline="-25000" dirty="0" smtClean="0">
                          <a:ln>
                            <a:noFill/>
                          </a:ln>
                          <a:effectLst/>
                        </a:rPr>
                        <a:t>82</a:t>
                      </a:r>
                      <a:endParaRPr lang="el-GR" sz="2000" b="1" baseline="-25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44 ± 7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77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32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56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442455">
                <a:tc>
                  <a:txBody>
                    <a:bodyPr/>
                    <a:lstStyle/>
                    <a:p>
                      <a:pPr algn="l"/>
                      <a:r>
                        <a:rPr lang="en-US" sz="2000" b="1" kern="1200" baseline="30000" dirty="0" smtClean="0">
                          <a:ln>
                            <a:noFill/>
                          </a:ln>
                          <a:effectLst/>
                        </a:rPr>
                        <a:t>130</a:t>
                      </a:r>
                      <a:r>
                        <a:rPr lang="en-US" sz="2000" b="1" kern="1200" baseline="0" dirty="0" smtClean="0">
                          <a:ln>
                            <a:noFill/>
                          </a:ln>
                          <a:effectLst/>
                        </a:rPr>
                        <a:t>Cd</a:t>
                      </a:r>
                      <a:r>
                        <a:rPr lang="en-US" sz="2000" b="1" kern="1200" baseline="-25000" dirty="0" smtClean="0">
                          <a:ln>
                            <a:noFill/>
                          </a:ln>
                          <a:effectLst/>
                        </a:rPr>
                        <a:t>82</a:t>
                      </a:r>
                      <a:endParaRPr lang="el-GR" sz="2000" b="1" baseline="-25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162 ± 7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158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502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299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147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442455">
                <a:tc>
                  <a:txBody>
                    <a:bodyPr/>
                    <a:lstStyle/>
                    <a:p>
                      <a:pPr algn="l"/>
                      <a:r>
                        <a:rPr lang="en-US" sz="2000" b="1" kern="1200" baseline="30000" dirty="0" smtClean="0">
                          <a:ln>
                            <a:noFill/>
                          </a:ln>
                          <a:effectLst/>
                        </a:rPr>
                        <a:t>131</a:t>
                      </a:r>
                      <a:r>
                        <a:rPr lang="en-US" sz="2000" b="1" kern="1200" baseline="0" dirty="0" smtClean="0">
                          <a:ln>
                            <a:noFill/>
                          </a:ln>
                          <a:effectLst/>
                        </a:rPr>
                        <a:t>In</a:t>
                      </a:r>
                      <a:r>
                        <a:rPr lang="en-US" sz="2000" b="1" kern="1200" baseline="-25000" dirty="0" smtClean="0">
                          <a:ln>
                            <a:noFill/>
                          </a:ln>
                          <a:effectLst/>
                        </a:rPr>
                        <a:t>82</a:t>
                      </a:r>
                      <a:endParaRPr lang="el-GR" sz="2000" b="1" baseline="-25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280 ± 30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307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139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201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442455">
                <a:tc>
                  <a:txBody>
                    <a:bodyPr/>
                    <a:lstStyle/>
                    <a:p>
                      <a:pPr algn="l"/>
                      <a:r>
                        <a:rPr lang="en-US" sz="2000" b="1" kern="1200" baseline="30000" dirty="0" smtClean="0">
                          <a:ln>
                            <a:noFill/>
                          </a:ln>
                          <a:effectLst/>
                        </a:rPr>
                        <a:t>132</a:t>
                      </a:r>
                      <a:r>
                        <a:rPr lang="en-US" sz="2000" b="1" kern="1200" baseline="0" dirty="0" smtClean="0">
                          <a:ln>
                            <a:noFill/>
                          </a:ln>
                          <a:effectLst/>
                        </a:rPr>
                        <a:t>Sn</a:t>
                      </a:r>
                      <a:r>
                        <a:rPr lang="en-US" sz="2000" b="1" kern="1200" baseline="-25000" dirty="0" smtClean="0">
                          <a:ln>
                            <a:noFill/>
                          </a:ln>
                          <a:effectLst/>
                        </a:rPr>
                        <a:t>82</a:t>
                      </a:r>
                      <a:endParaRPr lang="el-GR" sz="2000" b="1" baseline="-25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39.7 ± 0.5 (s)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s</a:t>
                      </a:r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23.8 (s)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472.5 (s)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29.8</a:t>
                      </a:r>
                      <a:r>
                        <a:rPr lang="el-GR" sz="200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lang="en-US" sz="2000" dirty="0" err="1" smtClean="0">
                          <a:ln>
                            <a:noFill/>
                          </a:ln>
                          <a:effectLst/>
                        </a:rPr>
                        <a:t>s</a:t>
                      </a:r>
                      <a:r>
                        <a:rPr lang="en-US" sz="200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lang="el-GR" sz="2000" b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21" name="TextBox 320"/>
          <p:cNvSpPr txBox="1"/>
          <p:nvPr/>
        </p:nvSpPr>
        <p:spPr>
          <a:xfrm>
            <a:off x="14147006" y="42297615"/>
            <a:ext cx="5448427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1600" b="1" i="1" dirty="0" smtClean="0">
                <a:ln w="50800"/>
                <a:solidFill>
                  <a:schemeClr val="bg1"/>
                </a:solidFill>
                <a:latin typeface="Times New Roman"/>
                <a:cs typeface="Times New Roman"/>
              </a:rPr>
              <a:t>Pythagoras of Samos from: The School of Athens by Raphael</a:t>
            </a:r>
            <a:endParaRPr lang="en-US" sz="1600" b="1" i="1" dirty="0">
              <a:ln w="50800"/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22" name="TextBox 321"/>
          <p:cNvSpPr txBox="1"/>
          <p:nvPr/>
        </p:nvSpPr>
        <p:spPr>
          <a:xfrm>
            <a:off x="10794206" y="37443350"/>
            <a:ext cx="232933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/>
                <a:cs typeface="Times New Roman"/>
              </a:rPr>
              <a:t>References</a:t>
            </a:r>
            <a:endParaRPr lang="en-US" sz="3600" b="1" dirty="0">
              <a:ln w="50800"/>
              <a:solidFill>
                <a:srgbClr val="AEA288"/>
              </a:solidFill>
              <a:latin typeface="Times New Roman"/>
              <a:cs typeface="Times New Roman"/>
            </a:endParaRPr>
          </a:p>
        </p:txBody>
      </p:sp>
      <p:sp>
        <p:nvSpPr>
          <p:cNvPr id="326" name="Text Box 2115"/>
          <p:cNvSpPr txBox="1">
            <a:spLocks noChangeArrowheads="1"/>
          </p:cNvSpPr>
          <p:nvPr/>
        </p:nvSpPr>
        <p:spPr bwMode="auto">
          <a:xfrm>
            <a:off x="10413206" y="30473174"/>
            <a:ext cx="9448800" cy="117403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 &amp; Prospects</a:t>
            </a:r>
            <a:endParaRPr lang="en-US" sz="3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" name="Text Box 2106"/>
          <p:cNvSpPr txBox="1">
            <a:spLocks noChangeArrowheads="1"/>
          </p:cNvSpPr>
          <p:nvPr/>
        </p:nvSpPr>
        <p:spPr bwMode="auto">
          <a:xfrm>
            <a:off x="10413206" y="31692374"/>
            <a:ext cx="9448799" cy="5482907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 algn="just">
              <a:buNone/>
            </a:pPr>
            <a:r>
              <a:rPr lang="en-US" dirty="0" smtClean="0">
                <a:solidFill>
                  <a:srgbClr val="000000"/>
                </a:solidFill>
              </a:rPr>
              <a:t>Our data-driven, theory-thin, 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ANN</a:t>
            </a:r>
            <a:r>
              <a:rPr lang="en-US" dirty="0" smtClean="0">
                <a:solidFill>
                  <a:srgbClr val="000000"/>
                </a:solidFill>
              </a:rPr>
              <a:t> statistical global model of </a:t>
            </a:r>
            <a:r>
              <a:rPr lang="el-GR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β</a:t>
            </a:r>
            <a:r>
              <a:rPr lang="en-US" i="1" baseline="30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−</a:t>
            </a:r>
            <a:r>
              <a:rPr lang="en-US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-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decay</a:t>
            </a:r>
            <a:r>
              <a:rPr lang="el-GR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half-lives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should provide a valuable, robust additional tool to 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complement</a:t>
            </a:r>
            <a:r>
              <a:rPr lang="en-US" dirty="0" smtClean="0">
                <a:solidFill>
                  <a:srgbClr val="000000"/>
                </a:solidFill>
              </a:rPr>
              <a:t> the </a:t>
            </a:r>
            <a:r>
              <a:rPr lang="en-US" b="1" dirty="0" err="1" smtClean="0">
                <a:solidFill>
                  <a:srgbClr val="000000"/>
                </a:solidFill>
              </a:rPr>
              <a:t>r</a:t>
            </a:r>
            <a:r>
              <a:rPr lang="en-US" b="1" dirty="0" smtClean="0">
                <a:solidFill>
                  <a:srgbClr val="000000"/>
                </a:solidFill>
              </a:rPr>
              <a:t>-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process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clock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and 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matter flow </a:t>
            </a:r>
            <a:r>
              <a:rPr lang="en-US" dirty="0" smtClean="0">
                <a:solidFill>
                  <a:srgbClr val="000000"/>
                </a:solidFill>
              </a:rPr>
              <a:t>studies, as well as to contribute to the exploration of </a:t>
            </a:r>
            <a:r>
              <a:rPr lang="el-GR" i="1" dirty="0" smtClean="0">
                <a:solidFill>
                  <a:srgbClr val="000000"/>
                </a:solidFill>
              </a:rPr>
              <a:t>β</a:t>
            </a:r>
            <a:r>
              <a:rPr lang="en-US" i="1" baseline="30000" dirty="0" smtClean="0">
                <a:solidFill>
                  <a:srgbClr val="000000"/>
                </a:solidFill>
              </a:rPr>
              <a:t>−</a:t>
            </a:r>
            <a:r>
              <a:rPr lang="en-US" i="1" dirty="0" smtClean="0">
                <a:solidFill>
                  <a:srgbClr val="000000"/>
                </a:solidFill>
              </a:rPr>
              <a:t>-</a:t>
            </a:r>
            <a:r>
              <a:rPr lang="en-US" dirty="0" smtClean="0">
                <a:solidFill>
                  <a:srgbClr val="000000"/>
                </a:solidFill>
              </a:rPr>
              <a:t>decay</a:t>
            </a:r>
            <a:r>
              <a:rPr lang="el-GR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half-lives of very neutron-rich nuclei in the existing and future experimental facilities.</a:t>
            </a:r>
          </a:p>
          <a:p>
            <a:pPr algn="just"/>
            <a:r>
              <a:rPr lang="en-US" dirty="0" smtClean="0">
                <a:solidFill>
                  <a:srgbClr val="000000"/>
                </a:solidFill>
              </a:rPr>
              <a:t>We plan further studies of nuclear properties relevant to </a:t>
            </a:r>
            <a:r>
              <a:rPr lang="en-US" dirty="0" err="1" smtClean="0">
                <a:solidFill>
                  <a:srgbClr val="000000"/>
                </a:solidFill>
              </a:rPr>
              <a:t>r</a:t>
            </a:r>
            <a:r>
              <a:rPr lang="en-US" dirty="0" smtClean="0">
                <a:solidFill>
                  <a:srgbClr val="000000"/>
                </a:solidFill>
              </a:rPr>
              <a:t>-process: i.e. masses, neutron capture cross-sections, with the already developed ANN and SVM techniques. We also plan further studies of nuclear properties using Artificial Intelligence‘s </a:t>
            </a:r>
            <a:r>
              <a:rPr lang="en-US" altLang="ja-JP" dirty="0" smtClean="0">
                <a:solidFill>
                  <a:srgbClr val="000000"/>
                </a:solidFill>
              </a:rPr>
              <a:t>more </a:t>
            </a:r>
            <a:r>
              <a:rPr lang="en-US" dirty="0" smtClean="0">
                <a:solidFill>
                  <a:srgbClr val="000000"/>
                </a:solidFill>
              </a:rPr>
              <a:t>mature learning strategies, such as </a:t>
            </a:r>
            <a:r>
              <a:rPr lang="en-US" b="1" dirty="0" smtClean="0">
                <a:solidFill>
                  <a:srgbClr val="000000"/>
                </a:solidFill>
              </a:rPr>
              <a:t>committee of machines </a:t>
            </a:r>
            <a:r>
              <a:rPr lang="en-US" dirty="0" smtClean="0">
                <a:solidFill>
                  <a:srgbClr val="000000"/>
                </a:solidFill>
              </a:rPr>
              <a:t>(</a:t>
            </a:r>
            <a:r>
              <a:rPr lang="en-US" dirty="0" err="1" smtClean="0">
                <a:solidFill>
                  <a:srgbClr val="000000"/>
                </a:solidFill>
              </a:rPr>
              <a:t>CoM</a:t>
            </a:r>
            <a:r>
              <a:rPr lang="en-US" dirty="0" smtClean="0">
                <a:solidFill>
                  <a:srgbClr val="000000"/>
                </a:solidFill>
              </a:rPr>
              <a:t>) - a collection of different </a:t>
            </a:r>
            <a:r>
              <a:rPr lang="en-US" dirty="0" err="1" smtClean="0">
                <a:solidFill>
                  <a:srgbClr val="000000"/>
                </a:solidFill>
              </a:rPr>
              <a:t>feedforward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ANNs</a:t>
            </a:r>
            <a:r>
              <a:rPr lang="en-US" dirty="0" smtClean="0">
                <a:solidFill>
                  <a:srgbClr val="000000"/>
                </a:solidFill>
              </a:rPr>
              <a:t> instead of a single ANN, with a view to refine current results.</a:t>
            </a:r>
          </a:p>
          <a:p>
            <a:pPr algn="just"/>
            <a:r>
              <a:rPr lang="en-US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 authors </a:t>
            </a:r>
            <a:r>
              <a:rPr lang="en-US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thank</a:t>
            </a:r>
            <a:r>
              <a:rPr lang="en-US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T. Marketing and I. N. </a:t>
            </a:r>
            <a:r>
              <a:rPr lang="en-US" i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Borzov</a:t>
            </a:r>
            <a:r>
              <a:rPr lang="en-US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for supplying us with theoretical data and for helpful discussions. This research has been supported in part by the University of Athens under Grant No. 70/4/3309 and by the U.S. National Science Foundation under Grant No. PHY-0140316</a:t>
            </a:r>
            <a:r>
              <a:rPr lang="en-US" i="1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31" name="Text Box 2112"/>
          <p:cNvSpPr txBox="1">
            <a:spLocks noChangeArrowheads="1"/>
          </p:cNvSpPr>
          <p:nvPr/>
        </p:nvSpPr>
        <p:spPr bwMode="auto">
          <a:xfrm>
            <a:off x="25348406" y="3438784"/>
            <a:ext cx="4926806" cy="2189697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Handwriting - Dakota"/>
                <a:cs typeface="Handwriting - Dakota"/>
              </a:rPr>
              <a:t>“Numbers Rule The Universe”</a:t>
            </a:r>
          </a:p>
          <a:p>
            <a:pPr algn="r">
              <a:spcBef>
                <a:spcPct val="50000"/>
              </a:spcBef>
              <a:defRPr/>
            </a:pPr>
            <a:r>
              <a:rPr lang="en-US" sz="1400" dirty="0" smtClean="0">
                <a:ln w="50800"/>
                <a:solidFill>
                  <a:schemeClr val="bg1">
                    <a:shade val="50000"/>
                  </a:schemeClr>
                </a:solidFill>
                <a:latin typeface="Lithos Pro Regular"/>
                <a:cs typeface="Lithos Pro Regular"/>
              </a:rPr>
              <a:t>Pythagoras Of Samos</a:t>
            </a:r>
          </a:p>
        </p:txBody>
      </p:sp>
      <p:graphicFrame>
        <p:nvGraphicFramePr>
          <p:cNvPr id="332" name="3 - Πίνακας"/>
          <p:cNvGraphicFramePr>
            <a:graphicFrameLocks noGrp="1"/>
          </p:cNvGraphicFramePr>
          <p:nvPr/>
        </p:nvGraphicFramePr>
        <p:xfrm>
          <a:off x="10413206" y="24449881"/>
          <a:ext cx="9372600" cy="46634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874520"/>
                <a:gridCol w="2011680"/>
                <a:gridCol w="1737360"/>
                <a:gridCol w="1874520"/>
                <a:gridCol w="1874520"/>
              </a:tblGrid>
              <a:tr h="377338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kern="1200" baseline="0" dirty="0" smtClean="0"/>
                        <a:t>Nucleus</a:t>
                      </a:r>
                      <a:endParaRPr lang="el-GR" sz="2000" b="1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1" kern="1200" baseline="0" dirty="0" smtClean="0"/>
                        <a:t>T</a:t>
                      </a:r>
                      <a:r>
                        <a:rPr lang="el-GR" sz="2000" b="1" kern="1200" baseline="-25000" dirty="0" smtClean="0"/>
                        <a:t>β</a:t>
                      </a:r>
                      <a:r>
                        <a:rPr lang="en-US" sz="2000" b="1" kern="1200" baseline="0" dirty="0" smtClean="0"/>
                        <a:t>− (s)</a:t>
                      </a:r>
                      <a:endParaRPr lang="el-GR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</a:tr>
              <a:tr h="651296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baseline="0" dirty="0" smtClean="0"/>
                        <a:t>Exp. Data </a:t>
                      </a:r>
                      <a:r>
                        <a:rPr lang="en-US" sz="2000" b="0" kern="1200" baseline="0" dirty="0" smtClean="0"/>
                        <a:t>[8]</a:t>
                      </a:r>
                      <a:endParaRPr lang="el-GR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baseline="0" dirty="0" smtClean="0"/>
                        <a:t>ANN Model </a:t>
                      </a:r>
                      <a:r>
                        <a:rPr lang="en-US" sz="2000" b="0" kern="1200" baseline="0" dirty="0" smtClean="0"/>
                        <a:t>[2]</a:t>
                      </a:r>
                      <a:endParaRPr lang="el-GR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baseline="0" dirty="0" err="1" smtClean="0"/>
                        <a:t>pnQRPA+ffGT</a:t>
                      </a:r>
                      <a:r>
                        <a:rPr lang="en-US" sz="2000" b="1" kern="1200" baseline="0" dirty="0" smtClean="0"/>
                        <a:t>  </a:t>
                      </a:r>
                      <a:r>
                        <a:rPr lang="en-US" sz="2000" b="0" kern="1200" baseline="0" dirty="0" smtClean="0"/>
                        <a:t>[5]</a:t>
                      </a:r>
                      <a:endParaRPr lang="el-GR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baseline="0" dirty="0" smtClean="0"/>
                        <a:t>DF3+CQRPA </a:t>
                      </a:r>
                      <a:r>
                        <a:rPr lang="en-US" sz="2000" b="0" kern="1200" baseline="0" dirty="0" smtClean="0"/>
                        <a:t>[7,8]</a:t>
                      </a:r>
                      <a:endParaRPr lang="el-GR" sz="2000" b="0" dirty="0"/>
                    </a:p>
                  </a:txBody>
                  <a:tcPr/>
                </a:tc>
              </a:tr>
              <a:tr h="377338">
                <a:tc>
                  <a:txBody>
                    <a:bodyPr/>
                    <a:lstStyle/>
                    <a:p>
                      <a:r>
                        <a:rPr lang="en-US" sz="2000" b="1" kern="1200" baseline="30000" dirty="0" smtClean="0"/>
                        <a:t> </a:t>
                      </a:r>
                      <a:r>
                        <a:rPr lang="en-US" sz="2000" b="1" kern="1200" baseline="0" dirty="0" smtClean="0"/>
                        <a:t>     </a:t>
                      </a:r>
                      <a:r>
                        <a:rPr lang="en-US" sz="2000" b="1" kern="1200" baseline="30000" dirty="0" smtClean="0"/>
                        <a:t>194</a:t>
                      </a:r>
                      <a:r>
                        <a:rPr lang="en-US" sz="2000" b="1" kern="1200" baseline="0" dirty="0" smtClean="0"/>
                        <a:t>Re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 (+0.5,-0.5)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20.8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70.8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2.1</a:t>
                      </a:r>
                      <a:endParaRPr lang="el-GR" sz="2000" dirty="0"/>
                    </a:p>
                  </a:txBody>
                  <a:tcPr/>
                </a:tc>
              </a:tr>
              <a:tr h="377338">
                <a:tc>
                  <a:txBody>
                    <a:bodyPr/>
                    <a:lstStyle/>
                    <a:p>
                      <a:r>
                        <a:rPr lang="en-US" sz="2000" b="1" kern="1200" baseline="30000" dirty="0" smtClean="0"/>
                        <a:t>         195</a:t>
                      </a:r>
                      <a:r>
                        <a:rPr lang="en-US" sz="2000" b="1" kern="1200" baseline="0" dirty="0" smtClean="0"/>
                        <a:t>Re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6 (+1,-1)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23.9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3.3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8.5</a:t>
                      </a:r>
                      <a:endParaRPr lang="el-GR" sz="2000" dirty="0"/>
                    </a:p>
                  </a:txBody>
                  <a:tcPr/>
                </a:tc>
              </a:tr>
              <a:tr h="377338">
                <a:tc>
                  <a:txBody>
                    <a:bodyPr/>
                    <a:lstStyle/>
                    <a:p>
                      <a:r>
                        <a:rPr lang="en-US" sz="2000" b="1" kern="1200" baseline="30000" dirty="0" smtClean="0"/>
                        <a:t>         196</a:t>
                      </a:r>
                      <a:r>
                        <a:rPr lang="en-US" sz="2000" b="1" kern="1200" baseline="0" dirty="0" smtClean="0"/>
                        <a:t>Re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3 (+1,-2)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8.8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3.6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1.4</a:t>
                      </a:r>
                      <a:endParaRPr lang="el-GR" sz="2000" dirty="0"/>
                    </a:p>
                  </a:txBody>
                  <a:tcPr/>
                </a:tc>
              </a:tr>
              <a:tr h="377338">
                <a:tc>
                  <a:txBody>
                    <a:bodyPr/>
                    <a:lstStyle/>
                    <a:p>
                      <a:r>
                        <a:rPr lang="en-US" sz="2000" b="1" kern="1200" baseline="30000" dirty="0" smtClean="0"/>
                        <a:t>         199</a:t>
                      </a:r>
                      <a:r>
                        <a:rPr lang="en-US" sz="2000" b="1" kern="1200" baseline="0" dirty="0" smtClean="0"/>
                        <a:t>Os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5 (+4,-2)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13.6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106.8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6.6</a:t>
                      </a:r>
                      <a:endParaRPr lang="el-GR" sz="2000" dirty="0"/>
                    </a:p>
                  </a:txBody>
                  <a:tcPr/>
                </a:tc>
              </a:tr>
              <a:tr h="377338">
                <a:tc>
                  <a:txBody>
                    <a:bodyPr/>
                    <a:lstStyle/>
                    <a:p>
                      <a:r>
                        <a:rPr lang="en-US" sz="2000" b="1" kern="1200" baseline="30000" dirty="0" smtClean="0"/>
                        <a:t>         200</a:t>
                      </a:r>
                      <a:r>
                        <a:rPr lang="en-US" sz="2000" b="1" kern="1200" baseline="0" dirty="0" smtClean="0"/>
                        <a:t>Os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6 (+4,-3)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21.7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187.1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6.9</a:t>
                      </a:r>
                      <a:endParaRPr lang="el-GR" sz="2000" dirty="0"/>
                    </a:p>
                  </a:txBody>
                  <a:tcPr/>
                </a:tc>
              </a:tr>
              <a:tr h="377338">
                <a:tc>
                  <a:txBody>
                    <a:bodyPr/>
                    <a:lstStyle/>
                    <a:p>
                      <a:r>
                        <a:rPr lang="en-US" sz="2000" b="1" kern="1200" baseline="30000" dirty="0" smtClean="0"/>
                        <a:t>         198</a:t>
                      </a:r>
                      <a:r>
                        <a:rPr lang="en-US" sz="2000" b="1" kern="1200" baseline="0" dirty="0" smtClean="0"/>
                        <a:t>Ir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8 (+2,-2)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57.6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377.1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19.1</a:t>
                      </a:r>
                      <a:endParaRPr lang="el-GR" sz="2000" dirty="0"/>
                    </a:p>
                  </a:txBody>
                  <a:tcPr/>
                </a:tc>
              </a:tr>
              <a:tr h="377338">
                <a:tc>
                  <a:txBody>
                    <a:bodyPr/>
                    <a:lstStyle/>
                    <a:p>
                      <a:r>
                        <a:rPr lang="en-US" sz="2000" b="1" kern="1200" baseline="30000" dirty="0" smtClean="0"/>
                        <a:t>         199</a:t>
                      </a:r>
                      <a:r>
                        <a:rPr lang="en-US" sz="2000" b="1" kern="1200" baseline="0" dirty="0" smtClean="0"/>
                        <a:t>Ir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6</a:t>
                      </a:r>
                      <a:r>
                        <a:rPr lang="en-US" sz="2000" dirty="0" smtClean="0"/>
                        <a:t> </a:t>
                      </a:r>
                      <a:r>
                        <a:rPr lang="el-GR" sz="2000" dirty="0" smtClean="0"/>
                        <a:t>(+5,-4)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73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370.6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46.7</a:t>
                      </a:r>
                      <a:endParaRPr lang="el-GR" sz="2000" dirty="0"/>
                    </a:p>
                  </a:txBody>
                  <a:tcPr/>
                </a:tc>
              </a:tr>
              <a:tr h="377338">
                <a:tc>
                  <a:txBody>
                    <a:bodyPr/>
                    <a:lstStyle/>
                    <a:p>
                      <a:r>
                        <a:rPr lang="en-US" sz="2000" b="1" kern="1200" baseline="30000" dirty="0" smtClean="0"/>
                        <a:t>         202</a:t>
                      </a:r>
                      <a:r>
                        <a:rPr lang="en-US" sz="2000" b="1" kern="1200" baseline="0" dirty="0" smtClean="0"/>
                        <a:t>Ir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11 (+3,-3)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8.6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68.4</a:t>
                      </a:r>
                      <a:endParaRPr lang="el-G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9.8</a:t>
                      </a:r>
                      <a:endParaRPr lang="el-GR" sz="2000" dirty="0"/>
                    </a:p>
                  </a:txBody>
                  <a:tcPr/>
                </a:tc>
              </a:tr>
              <a:tr h="377338">
                <a:tc>
                  <a:txBody>
                    <a:bodyPr/>
                    <a:lstStyle/>
                    <a:p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b="1" dirty="0" smtClean="0"/>
                        <a:t>σ</a:t>
                      </a:r>
                      <a:r>
                        <a:rPr lang="en-US" sz="2000" b="1" baseline="-25000" dirty="0" smtClean="0"/>
                        <a:t>rms</a:t>
                      </a:r>
                      <a:r>
                        <a:rPr lang="el-GR" sz="2000" b="1" baseline="0" dirty="0" smtClean="0"/>
                        <a:t> (</a:t>
                      </a:r>
                      <a:r>
                        <a:rPr lang="en-US" sz="2000" b="1" baseline="0" dirty="0" smtClean="0"/>
                        <a:t>Log</a:t>
                      </a:r>
                      <a:r>
                        <a:rPr lang="en-US" sz="2000" b="1" baseline="-25000" dirty="0" smtClean="0"/>
                        <a:t>10</a:t>
                      </a:r>
                      <a:r>
                        <a:rPr lang="en-US" sz="2000" b="1" baseline="0" dirty="0" smtClean="0"/>
                        <a:t>T</a:t>
                      </a:r>
                      <a:r>
                        <a:rPr lang="el-GR" sz="2000" b="1" baseline="-25000" dirty="0" smtClean="0"/>
                        <a:t>β</a:t>
                      </a:r>
                      <a:r>
                        <a:rPr lang="el-GR" sz="2000" b="1" baseline="0" dirty="0" smtClean="0"/>
                        <a:t>-)</a:t>
                      </a:r>
                      <a:endParaRPr lang="el-GR" sz="2000" b="1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b="1" dirty="0" smtClean="0"/>
                        <a:t>0.77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b="1" dirty="0" smtClean="0"/>
                        <a:t>1.33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b="1" dirty="0" smtClean="0"/>
                        <a:t>0.39</a:t>
                      </a:r>
                      <a:endParaRPr lang="el-GR" sz="20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33" name="5 - Πίνακας"/>
          <p:cNvGraphicFramePr>
            <a:graphicFrameLocks noGrp="1"/>
          </p:cNvGraphicFramePr>
          <p:nvPr/>
        </p:nvGraphicFramePr>
        <p:xfrm>
          <a:off x="10413206" y="13324681"/>
          <a:ext cx="9372600" cy="100888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171575"/>
                <a:gridCol w="1495425"/>
                <a:gridCol w="847725"/>
                <a:gridCol w="1171575"/>
                <a:gridCol w="1171575"/>
                <a:gridCol w="1457325"/>
                <a:gridCol w="885825"/>
                <a:gridCol w="117157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kern="1200" baseline="0" dirty="0" err="1" smtClean="0"/>
                        <a:t>Nucl</a:t>
                      </a:r>
                      <a:r>
                        <a:rPr lang="en-US" sz="2400" b="1" kern="1200" baseline="0" dirty="0" smtClean="0"/>
                        <a:t>.</a:t>
                      </a:r>
                      <a:endParaRPr lang="el-GR" sz="24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kern="1200" baseline="0" dirty="0" smtClean="0"/>
                        <a:t>T</a:t>
                      </a:r>
                      <a:r>
                        <a:rPr lang="el-GR" sz="2000" kern="1200" baseline="-25000" dirty="0" smtClean="0"/>
                        <a:t>β</a:t>
                      </a:r>
                      <a:r>
                        <a:rPr lang="en-US" sz="2000" kern="1200" baseline="0" dirty="0" smtClean="0"/>
                        <a:t>− (ms)</a:t>
                      </a:r>
                      <a:endParaRPr lang="el-GR" sz="2000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kern="1200" baseline="0" dirty="0" err="1" smtClean="0"/>
                        <a:t>Nucl</a:t>
                      </a:r>
                      <a:r>
                        <a:rPr lang="en-US" sz="2400" b="1" kern="1200" baseline="0" dirty="0" smtClean="0"/>
                        <a:t>.</a:t>
                      </a:r>
                      <a:endParaRPr lang="el-GR" sz="24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baseline="0" dirty="0" smtClean="0"/>
                        <a:t>T</a:t>
                      </a:r>
                      <a:r>
                        <a:rPr lang="el-GR" sz="2000" kern="1200" baseline="-25000" dirty="0" smtClean="0"/>
                        <a:t>β</a:t>
                      </a:r>
                      <a:r>
                        <a:rPr lang="en-US" sz="2000" kern="1200" baseline="0" dirty="0" smtClean="0"/>
                        <a:t>− (ms)</a:t>
                      </a:r>
                      <a:endParaRPr lang="el-GR" sz="2000" dirty="0" smtClean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baseline="0" dirty="0" smtClean="0"/>
                        <a:t>Exp. [3,9-11]</a:t>
                      </a:r>
                      <a:endParaRPr lang="el-GR" sz="18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baseline="0" dirty="0" smtClean="0"/>
                        <a:t>ANN [2]</a:t>
                      </a:r>
                      <a:endParaRPr lang="el-GR" sz="18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baseline="0" dirty="0" err="1" smtClean="0"/>
                        <a:t>QRPA+ffGT</a:t>
                      </a:r>
                      <a:r>
                        <a:rPr lang="en-US" sz="1800" b="1" kern="1200" baseline="0" dirty="0" smtClean="0"/>
                        <a:t> [5]</a:t>
                      </a:r>
                      <a:endParaRPr lang="el-GR" sz="18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baseline="0" dirty="0" smtClean="0"/>
                        <a:t>Exp.  [3,9-11]</a:t>
                      </a:r>
                      <a:endParaRPr lang="el-GR" sz="18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baseline="0" dirty="0" smtClean="0"/>
                        <a:t>ANN [2]</a:t>
                      </a:r>
                      <a:endParaRPr lang="el-GR" sz="18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baseline="0" dirty="0" err="1" smtClean="0"/>
                        <a:t>QRPA+ffGT</a:t>
                      </a:r>
                      <a:r>
                        <a:rPr lang="en-US" sz="1800" b="1" kern="1200" baseline="0" dirty="0" smtClean="0"/>
                        <a:t> [5]</a:t>
                      </a:r>
                      <a:endParaRPr lang="el-GR" sz="18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baseline="30000" dirty="0" smtClean="0"/>
                        <a:t>70</a:t>
                      </a:r>
                      <a:r>
                        <a:rPr lang="en-US" sz="2000" b="1" kern="1200" baseline="0" dirty="0" smtClean="0"/>
                        <a:t>Fe</a:t>
                      </a:r>
                      <a:endParaRPr lang="en-US" sz="2000" b="1" kern="1200" baseline="0" dirty="0" smtClean="0">
                        <a:solidFill>
                          <a:srgbClr val="2E1D6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94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baseline="0" dirty="0" smtClean="0"/>
                        <a:t>17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180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262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111</a:t>
                      </a:r>
                      <a:r>
                        <a:rPr lang="en-US" sz="2000" b="1" dirty="0" smtClean="0"/>
                        <a:t>Mo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/>
                        <a:t>200 (+40</a:t>
                      </a:r>
                    </a:p>
                    <a:p>
                      <a:r>
                        <a:rPr kumimoji="0" lang="en-US" sz="1800" kern="1200" baseline="0" dirty="0" smtClean="0"/>
                        <a:t>−35)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145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808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baseline="30000" dirty="0" smtClean="0"/>
                        <a:t>73</a:t>
                      </a:r>
                      <a:r>
                        <a:rPr lang="en-US" sz="2000" b="1" kern="1200" baseline="0" dirty="0" smtClean="0"/>
                        <a:t>Co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41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4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104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31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115</a:t>
                      </a:r>
                      <a:r>
                        <a:rPr lang="en-US" sz="2000" b="1" dirty="0" smtClean="0"/>
                        <a:t>Tc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73 (+32,-22)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84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71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baseline="30000" dirty="0" smtClean="0"/>
                        <a:t>78</a:t>
                      </a:r>
                      <a:r>
                        <a:rPr lang="en-US" sz="2000" b="1" kern="1200" baseline="0" dirty="0" smtClean="0"/>
                        <a:t>Ni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110 (+100,-60)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57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224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118</a:t>
                      </a:r>
                      <a:r>
                        <a:rPr lang="en-US" sz="2000" b="1" dirty="0" smtClean="0"/>
                        <a:t>Ru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123 (+48,-35)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69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212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79</a:t>
                      </a:r>
                      <a:r>
                        <a:rPr lang="en-US" sz="2000" b="1" dirty="0" smtClean="0"/>
                        <a:t>Cu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188 ± 25</a:t>
                      </a:r>
                      <a:endParaRPr lang="el-GR" sz="2000" b="0" kern="12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115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157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121</a:t>
                      </a:r>
                      <a:r>
                        <a:rPr lang="en-US" sz="2000" b="1" dirty="0" smtClean="0"/>
                        <a:t>Rh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151(+67,-58)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91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62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81</a:t>
                      </a:r>
                      <a:r>
                        <a:rPr lang="en-US" sz="2000" b="1" dirty="0" smtClean="0"/>
                        <a:t>Zn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kern="1200" baseline="0" dirty="0" smtClean="0"/>
                        <a:t>290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l-GR" sz="2000" kern="1200" baseline="0" dirty="0" smtClean="0"/>
                        <a:t>50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165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</a:t>
                      </a:r>
                      <a:r>
                        <a:rPr lang="el-GR" sz="2000" dirty="0" smtClean="0"/>
                        <a:t>17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124</a:t>
                      </a:r>
                      <a:r>
                        <a:rPr lang="en-US" sz="2000" b="1" dirty="0" smtClean="0"/>
                        <a:t>Pd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38 (+38,-19)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124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289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142081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84</a:t>
                      </a:r>
                      <a:r>
                        <a:rPr lang="en-US" sz="2000" b="1" dirty="0" smtClean="0"/>
                        <a:t>Ga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kern="1200" baseline="0" dirty="0" smtClean="0"/>
                        <a:t>85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l-GR" sz="2000" kern="1200" baseline="0" dirty="0" smtClean="0"/>
                        <a:t>10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214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268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130</a:t>
                      </a:r>
                      <a:r>
                        <a:rPr lang="en-US" sz="2000" b="1" dirty="0" smtClean="0"/>
                        <a:t>Ag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35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10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38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32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85</a:t>
                      </a:r>
                      <a:r>
                        <a:rPr lang="en-US" sz="2000" b="1" dirty="0" smtClean="0"/>
                        <a:t>Ge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kern="1200" baseline="0" dirty="0" smtClean="0"/>
                        <a:t>540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l-GR" sz="2000" kern="1200" baseline="0" dirty="0" smtClean="0"/>
                        <a:t>50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329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806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133</a:t>
                      </a:r>
                      <a:r>
                        <a:rPr lang="en-US" sz="2000" b="1" dirty="0" smtClean="0"/>
                        <a:t>Cd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57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10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57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185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87</a:t>
                      </a:r>
                      <a:r>
                        <a:rPr lang="en-US" sz="2000" b="1" dirty="0" smtClean="0"/>
                        <a:t>As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kern="1200" baseline="0" dirty="0" smtClean="0"/>
                        <a:t>610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l-GR" sz="2000" kern="1200" baseline="0" dirty="0" smtClean="0"/>
                        <a:t>120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448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699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135</a:t>
                      </a:r>
                      <a:r>
                        <a:rPr lang="en-US" sz="2000" b="1" dirty="0" smtClean="0"/>
                        <a:t>In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92 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10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76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70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91</a:t>
                      </a:r>
                      <a:r>
                        <a:rPr lang="en-US" sz="2000" b="1" dirty="0" smtClean="0"/>
                        <a:t>Se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kern="1200" baseline="0" dirty="0" smtClean="0"/>
                        <a:t>270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l-GR" sz="2000" kern="1200" baseline="0" dirty="0" smtClean="0"/>
                        <a:t>50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174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39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138</a:t>
                      </a:r>
                      <a:r>
                        <a:rPr lang="en-US" sz="2000" b="1" dirty="0" smtClean="0"/>
                        <a:t>Sn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150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60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113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336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94</a:t>
                      </a:r>
                      <a:r>
                        <a:rPr lang="en-US" sz="2000" b="1" dirty="0" smtClean="0"/>
                        <a:t>Br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kern="1200" baseline="0" dirty="0" smtClean="0"/>
                        <a:t>70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l-GR" sz="2000" kern="1200" baseline="0" dirty="0" smtClean="0"/>
                        <a:t>20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194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33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137</a:t>
                      </a:r>
                      <a:r>
                        <a:rPr lang="en-US" sz="2000" b="1" dirty="0" smtClean="0"/>
                        <a:t>Sb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450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5</a:t>
                      </a:r>
                      <a:r>
                        <a:rPr lang="en-US" sz="2000" dirty="0" smtClean="0"/>
                        <a:t>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355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1.3 (</a:t>
                      </a:r>
                      <a:r>
                        <a:rPr lang="en-US" sz="2000" dirty="0" err="1" smtClean="0"/>
                        <a:t>s</a:t>
                      </a:r>
                      <a:r>
                        <a:rPr lang="en-US" sz="2000" dirty="0" smtClean="0"/>
                        <a:t>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99</a:t>
                      </a:r>
                      <a:r>
                        <a:rPr lang="en-US" sz="2000" b="1" dirty="0" smtClean="0"/>
                        <a:t>Kr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11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35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61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138</a:t>
                      </a:r>
                      <a:r>
                        <a:rPr lang="en-US" sz="2000" b="1" dirty="0" smtClean="0"/>
                        <a:t>Te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1.4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0.4(s)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1.6 (</a:t>
                      </a:r>
                      <a:r>
                        <a:rPr lang="en-US" sz="2000" dirty="0" err="1" smtClean="0"/>
                        <a:t>s</a:t>
                      </a:r>
                      <a:r>
                        <a:rPr lang="en-US" sz="2000" dirty="0" smtClean="0"/>
                        <a:t>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7.9 (</a:t>
                      </a:r>
                      <a:r>
                        <a:rPr lang="en-US" sz="2000" dirty="0" err="1" smtClean="0"/>
                        <a:t>s</a:t>
                      </a:r>
                      <a:r>
                        <a:rPr lang="en-US" sz="2000" dirty="0" smtClean="0"/>
                        <a:t>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102</a:t>
                      </a:r>
                      <a:r>
                        <a:rPr lang="en-US" sz="2000" b="1" dirty="0" smtClean="0"/>
                        <a:t>Sr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69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6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123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141</a:t>
                      </a:r>
                      <a:r>
                        <a:rPr lang="en-US" sz="2000" b="1" dirty="0" smtClean="0"/>
                        <a:t>I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430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2</a:t>
                      </a:r>
                      <a:r>
                        <a:rPr lang="en-US" sz="2000" dirty="0" smtClean="0"/>
                        <a:t>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569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1.4 (</a:t>
                      </a:r>
                      <a:r>
                        <a:rPr lang="en-US" sz="2000" dirty="0" err="1" smtClean="0"/>
                        <a:t>s</a:t>
                      </a:r>
                      <a:r>
                        <a:rPr lang="en-US" sz="2000" dirty="0" smtClean="0"/>
                        <a:t>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102</a:t>
                      </a:r>
                      <a:r>
                        <a:rPr lang="en-US" sz="2000" b="1" dirty="0" smtClean="0"/>
                        <a:t>Rb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37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5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47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13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147</a:t>
                      </a:r>
                      <a:r>
                        <a:rPr lang="en-US" sz="2000" b="1" dirty="0" smtClean="0"/>
                        <a:t>Xe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130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80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195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89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baseline="30000" dirty="0" smtClean="0"/>
                        <a:t>105</a:t>
                      </a:r>
                      <a:r>
                        <a:rPr lang="en-US" sz="2000" b="1" dirty="0" smtClean="0"/>
                        <a:t>Y</a:t>
                      </a:r>
                      <a:endParaRPr lang="el-GR" sz="2000" b="1" dirty="0" smtClean="0"/>
                    </a:p>
                    <a:p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/>
                        <a:t>160 (+85</a:t>
                      </a:r>
                    </a:p>
                    <a:p>
                      <a:r>
                        <a:rPr kumimoji="0" lang="en-US" sz="1800" kern="1200" baseline="0" dirty="0" smtClean="0"/>
                        <a:t>−60)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58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46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148</a:t>
                      </a:r>
                      <a:r>
                        <a:rPr lang="en-US" sz="2000" b="1" dirty="0" smtClean="0"/>
                        <a:t>Cs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146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6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279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154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107</a:t>
                      </a:r>
                      <a:r>
                        <a:rPr lang="en-US" sz="2000" b="1" dirty="0" smtClean="0"/>
                        <a:t>Zr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/>
                        <a:t>150 (+40</a:t>
                      </a:r>
                    </a:p>
                    <a:p>
                      <a:r>
                        <a:rPr kumimoji="0" lang="en-US" sz="1800" kern="1200" baseline="0" dirty="0" smtClean="0"/>
                        <a:t>−30)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75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177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150</a:t>
                      </a:r>
                      <a:r>
                        <a:rPr lang="en-US" sz="2000" b="1" dirty="0" smtClean="0"/>
                        <a:t>Ba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300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453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402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baseline="30000" dirty="0" smtClean="0"/>
                        <a:t>110</a:t>
                      </a:r>
                      <a:r>
                        <a:rPr lang="en-US" sz="2000" b="1" dirty="0" smtClean="0"/>
                        <a:t>Nb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170 </a:t>
                      </a:r>
                      <a:r>
                        <a:rPr lang="el-GR" sz="2000" kern="1200" baseline="0" dirty="0" smtClean="0">
                          <a:ln>
                            <a:noFill/>
                          </a:ln>
                          <a:effectLst/>
                        </a:rPr>
                        <a:t>±</a:t>
                      </a:r>
                      <a:r>
                        <a:rPr lang="en-US" sz="2000" kern="120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lang="en-US" sz="2000" dirty="0" smtClean="0"/>
                        <a:t>20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100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206</a:t>
                      </a:r>
                      <a:endParaRPr lang="el-GR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l-GR" sz="2000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l-GR" sz="2000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</a:tr>
              <a:tr h="370840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b="1" dirty="0" smtClean="0"/>
                        <a:t>σ</a:t>
                      </a:r>
                      <a:r>
                        <a:rPr lang="en-US" sz="2000" b="1" baseline="-25000" dirty="0" err="1" smtClean="0"/>
                        <a:t>rms</a:t>
                      </a:r>
                      <a:r>
                        <a:rPr lang="el-GR" sz="2000" b="1" baseline="0" dirty="0" smtClean="0"/>
                        <a:t> (</a:t>
                      </a:r>
                      <a:r>
                        <a:rPr lang="en-US" sz="2000" b="1" baseline="0" dirty="0" smtClean="0"/>
                        <a:t>Log</a:t>
                      </a:r>
                      <a:r>
                        <a:rPr lang="en-US" sz="2000" b="1" baseline="-25000" dirty="0" smtClean="0"/>
                        <a:t>10</a:t>
                      </a:r>
                      <a:r>
                        <a:rPr lang="en-US" sz="2000" b="1" baseline="0" dirty="0" smtClean="0"/>
                        <a:t>T</a:t>
                      </a:r>
                      <a:r>
                        <a:rPr lang="el-GR" sz="2000" b="1" baseline="-25000" dirty="0" smtClean="0"/>
                        <a:t>β</a:t>
                      </a:r>
                      <a:r>
                        <a:rPr lang="el-GR" sz="2000" b="1" baseline="0" dirty="0" smtClean="0"/>
                        <a:t>-)</a:t>
                      </a:r>
                      <a:endParaRPr lang="el-GR" sz="2000" b="1" baseline="-250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l-GR" baseline="-25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l-GR" sz="2000" dirty="0">
                        <a:solidFill>
                          <a:srgbClr val="2E1D67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l-GR" sz="2000" dirty="0">
                        <a:solidFill>
                          <a:srgbClr val="2E1D67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aseline="-25000" dirty="0">
                        <a:solidFill>
                          <a:srgbClr val="2E1D67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0.28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0.45</a:t>
                      </a:r>
                      <a:endParaRPr lang="el-GR" sz="2000" b="1" dirty="0">
                        <a:solidFill>
                          <a:srgbClr val="2E1D67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34" name="Text Box 2119"/>
          <p:cNvSpPr txBox="1">
            <a:spLocks noChangeArrowheads="1"/>
          </p:cNvSpPr>
          <p:nvPr/>
        </p:nvSpPr>
        <p:spPr bwMode="auto">
          <a:xfrm>
            <a:off x="10260806" y="23078281"/>
            <a:ext cx="9872048" cy="1466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14640" tIns="314640" rIns="314640" bIns="314640">
            <a:spAutoFit/>
          </a:bodyPr>
          <a:lstStyle/>
          <a:p>
            <a:r>
              <a:rPr lang="en-US" sz="1800" i="1" dirty="0" smtClean="0">
                <a:solidFill>
                  <a:srgbClr val="000000"/>
                </a:solidFill>
              </a:rPr>
              <a:t>Half-lives of the </a:t>
            </a:r>
            <a:r>
              <a:rPr lang="en-US" sz="1800" b="1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heaviest</a:t>
            </a:r>
            <a:r>
              <a:rPr lang="en-US" sz="1800" i="1" dirty="0" smtClean="0">
                <a:solidFill>
                  <a:srgbClr val="000000"/>
                </a:solidFill>
              </a:rPr>
              <a:t> </a:t>
            </a:r>
            <a:r>
              <a:rPr lang="en-US" sz="1800" b="1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measured</a:t>
            </a:r>
            <a:r>
              <a:rPr lang="en-US" sz="1800" i="1" dirty="0" smtClean="0">
                <a:solidFill>
                  <a:srgbClr val="000000"/>
                </a:solidFill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</a:rPr>
              <a:t>r</a:t>
            </a:r>
            <a:r>
              <a:rPr lang="en-US" sz="1800" i="1" dirty="0" smtClean="0">
                <a:solidFill>
                  <a:srgbClr val="000000"/>
                </a:solidFill>
              </a:rPr>
              <a:t>-process nuclides in the region of 26≤Z≤56, derived from the ANN Model [2], are compared with the experimental values and the </a:t>
            </a:r>
            <a:r>
              <a:rPr lang="en-US" sz="1800" i="1" dirty="0" err="1" smtClean="0">
                <a:solidFill>
                  <a:srgbClr val="000000"/>
                </a:solidFill>
              </a:rPr>
              <a:t>pnQRPA+ffGT</a:t>
            </a:r>
            <a:r>
              <a:rPr lang="en-US" sz="1800" i="1" dirty="0" smtClean="0">
                <a:solidFill>
                  <a:srgbClr val="000000"/>
                </a:solidFill>
              </a:rPr>
              <a:t> calculations by </a:t>
            </a:r>
            <a:r>
              <a:rPr lang="en-US" sz="1800" i="1" dirty="0" err="1" smtClean="0">
                <a:solidFill>
                  <a:srgbClr val="000000"/>
                </a:solidFill>
              </a:rPr>
              <a:t>Möller</a:t>
            </a:r>
            <a:r>
              <a:rPr lang="en-US" sz="1800" i="1" dirty="0" smtClean="0">
                <a:solidFill>
                  <a:srgbClr val="000000"/>
                </a:solidFill>
              </a:rPr>
              <a:t> et al. [5].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119" name="Text Box 2112"/>
          <p:cNvSpPr txBox="1">
            <a:spLocks noChangeArrowheads="1"/>
          </p:cNvSpPr>
          <p:nvPr/>
        </p:nvSpPr>
        <p:spPr bwMode="auto">
          <a:xfrm>
            <a:off x="60377" y="29402881"/>
            <a:ext cx="9525000" cy="117403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</a:t>
            </a:r>
            <a:r>
              <a:rPr lang="el-GR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l-GR" sz="35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l-GR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Global Model</a:t>
            </a:r>
            <a:endParaRPr lang="en-US" sz="3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Text Box 2106"/>
          <p:cNvSpPr txBox="1">
            <a:spLocks noChangeArrowheads="1"/>
          </p:cNvSpPr>
          <p:nvPr/>
        </p:nvSpPr>
        <p:spPr bwMode="auto">
          <a:xfrm>
            <a:off x="60377" y="30622082"/>
            <a:ext cx="9525000" cy="2174308"/>
          </a:xfrm>
          <a:prstGeom prst="rect">
            <a:avLst/>
          </a:prstGeom>
          <a:solidFill>
            <a:srgbClr val="E5E3DE"/>
          </a:solidFill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14640" tIns="314640" rIns="314640" bIns="314640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n-US" sz="2000" dirty="0" smtClean="0">
                <a:latin typeface="Arial" charset="0"/>
              </a:rPr>
              <a:t>We have therefore developed, continuing past similar efforts [4], a more sophisticated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Artificial Neural Networks </a:t>
            </a:r>
            <a:r>
              <a:rPr lang="en-US" sz="2000" dirty="0" smtClean="0">
                <a:latin typeface="Arial" charset="0"/>
              </a:rPr>
              <a:t>(</a:t>
            </a:r>
            <a:r>
              <a:rPr lang="en-US" sz="2000" dirty="0" err="1" smtClean="0">
                <a:latin typeface="Arial" charset="0"/>
              </a:rPr>
              <a:t>ANNs</a:t>
            </a:r>
            <a:r>
              <a:rPr lang="en-US" sz="2000" dirty="0" smtClean="0">
                <a:latin typeface="Arial" charset="0"/>
              </a:rPr>
              <a:t>) model for the half-life </a:t>
            </a:r>
            <a:r>
              <a:rPr lang="en-US" sz="2000" dirty="0" err="1" smtClean="0">
                <a:latin typeface="Arial" charset="0"/>
              </a:rPr>
              <a:t>systematics</a:t>
            </a:r>
            <a:r>
              <a:rPr lang="en-US" sz="2000" dirty="0" smtClean="0">
                <a:latin typeface="Arial" charset="0"/>
              </a:rPr>
              <a:t> of nuclei that decay </a:t>
            </a:r>
            <a:r>
              <a:rPr lang="en-US" sz="2000" u="sng" dirty="0" smtClean="0">
                <a:latin typeface="Arial" charset="0"/>
              </a:rPr>
              <a:t>100% by </a:t>
            </a:r>
            <a:r>
              <a:rPr lang="en-US" sz="2000" dirty="0" smtClean="0">
                <a:latin typeface="Arial" charset="0"/>
              </a:rPr>
              <a:t>the </a:t>
            </a:r>
            <a:r>
              <a:rPr lang="el-GR" sz="2000" i="1" dirty="0" smtClean="0">
                <a:solidFill>
                  <a:srgbClr val="000000"/>
                </a:solidFill>
              </a:rPr>
              <a:t>β</a:t>
            </a:r>
            <a:r>
              <a:rPr lang="en-US" sz="2000" i="1" baseline="30000" dirty="0" smtClean="0">
                <a:solidFill>
                  <a:srgbClr val="000000"/>
                </a:solidFill>
              </a:rPr>
              <a:t>−</a:t>
            </a:r>
            <a:r>
              <a:rPr lang="el-GR" sz="2000" baseline="30000" dirty="0" smtClean="0">
                <a:latin typeface="Arial" charset="0"/>
              </a:rPr>
              <a:t> </a:t>
            </a:r>
            <a:r>
              <a:rPr lang="en-US" sz="2000" dirty="0" smtClean="0">
                <a:latin typeface="Arial" charset="0"/>
              </a:rPr>
              <a:t>mode in their ground states, using as input the atomic and neuron numbers (Z,N) and the corresponding parity (</a:t>
            </a:r>
            <a:r>
              <a:rPr lang="el-GR" sz="2000" dirty="0" smtClean="0">
                <a:latin typeface="Arial" charset="0"/>
              </a:rPr>
              <a:t>δ</a:t>
            </a:r>
            <a:r>
              <a:rPr lang="en-US" sz="2000" dirty="0" smtClean="0">
                <a:latin typeface="Arial" charset="0"/>
              </a:rPr>
              <a:t>). The data sets are shown below.</a:t>
            </a:r>
            <a:endParaRPr lang="en-AU" sz="2000" dirty="0" smtClean="0">
              <a:latin typeface="Arial" charset="0"/>
            </a:endParaRPr>
          </a:p>
        </p:txBody>
      </p:sp>
      <p:sp>
        <p:nvSpPr>
          <p:cNvPr id="121" name="Text Box 2119"/>
          <p:cNvSpPr txBox="1">
            <a:spLocks noChangeArrowheads="1"/>
          </p:cNvSpPr>
          <p:nvPr/>
        </p:nvSpPr>
        <p:spPr bwMode="auto">
          <a:xfrm>
            <a:off x="10260806" y="11906658"/>
            <a:ext cx="9753600" cy="1466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14640" tIns="314640" rIns="314640" bIns="314640">
            <a:spAutoFit/>
          </a:bodyPr>
          <a:lstStyle/>
          <a:p>
            <a:r>
              <a:rPr lang="el-GR" sz="1800" i="1" dirty="0" smtClean="0">
                <a:solidFill>
                  <a:srgbClr val="000000"/>
                </a:solidFill>
              </a:rPr>
              <a:t>β</a:t>
            </a:r>
            <a:r>
              <a:rPr lang="en-US" sz="1800" i="1" baseline="30000" dirty="0" smtClean="0">
                <a:solidFill>
                  <a:srgbClr val="000000"/>
                </a:solidFill>
              </a:rPr>
              <a:t>−</a:t>
            </a:r>
            <a:r>
              <a:rPr lang="en-US" sz="1800" i="1" dirty="0" smtClean="0">
                <a:solidFill>
                  <a:srgbClr val="000000"/>
                </a:solidFill>
              </a:rPr>
              <a:t>-decay half-lives (T</a:t>
            </a:r>
            <a:r>
              <a:rPr lang="el-GR" sz="1800" i="1" baseline="-25000" dirty="0" smtClean="0">
                <a:solidFill>
                  <a:srgbClr val="000000"/>
                </a:solidFill>
              </a:rPr>
              <a:t>β</a:t>
            </a:r>
            <a:r>
              <a:rPr lang="en-US" sz="1800" i="1" dirty="0" smtClean="0">
                <a:solidFill>
                  <a:srgbClr val="000000"/>
                </a:solidFill>
              </a:rPr>
              <a:t>−) for main </a:t>
            </a:r>
            <a:r>
              <a:rPr lang="en-US" sz="1800" i="1" dirty="0" err="1" smtClean="0">
                <a:solidFill>
                  <a:srgbClr val="000000"/>
                </a:solidFill>
              </a:rPr>
              <a:t>r</a:t>
            </a:r>
            <a:r>
              <a:rPr lang="en-US" sz="1800" i="1" dirty="0" smtClean="0">
                <a:solidFill>
                  <a:srgbClr val="000000"/>
                </a:solidFill>
              </a:rPr>
              <a:t>-process </a:t>
            </a:r>
            <a:r>
              <a:rPr lang="en-US" sz="1800" b="1" i="1" dirty="0" smtClean="0">
                <a:solidFill>
                  <a:srgbClr val="000000"/>
                </a:solidFill>
              </a:rPr>
              <a:t>waiting-point </a:t>
            </a:r>
            <a:r>
              <a:rPr lang="en-US" sz="1800" i="1" dirty="0" smtClean="0">
                <a:solidFill>
                  <a:srgbClr val="000000"/>
                </a:solidFill>
              </a:rPr>
              <a:t>nuclei at N = 50 and N = 82 regions</a:t>
            </a:r>
            <a:r>
              <a:rPr lang="el-GR" sz="1800" i="1" dirty="0" smtClean="0">
                <a:solidFill>
                  <a:srgbClr val="000000"/>
                </a:solidFill>
              </a:rPr>
              <a:t> </a:t>
            </a:r>
            <a:r>
              <a:rPr lang="en-US" sz="1800" i="1" dirty="0" smtClean="0">
                <a:solidFill>
                  <a:srgbClr val="000000"/>
                </a:solidFill>
              </a:rPr>
              <a:t>as given by the ANN Model [2], in comparison with the experimental values, as well as with the </a:t>
            </a:r>
            <a:r>
              <a:rPr lang="en-US" sz="1800" i="1" dirty="0" err="1" smtClean="0">
                <a:solidFill>
                  <a:srgbClr val="000000"/>
                </a:solidFill>
              </a:rPr>
              <a:t>pnQRPA+ffGT</a:t>
            </a:r>
            <a:r>
              <a:rPr lang="en-US" sz="1800" i="1" dirty="0" smtClean="0">
                <a:solidFill>
                  <a:srgbClr val="000000"/>
                </a:solidFill>
              </a:rPr>
              <a:t> calculations by </a:t>
            </a:r>
            <a:r>
              <a:rPr lang="en-US" sz="1800" i="1" dirty="0" err="1" smtClean="0">
                <a:solidFill>
                  <a:srgbClr val="000000"/>
                </a:solidFill>
              </a:rPr>
              <a:t>Möller</a:t>
            </a:r>
            <a:r>
              <a:rPr lang="en-US" sz="1800" i="1" dirty="0" smtClean="0">
                <a:solidFill>
                  <a:srgbClr val="000000"/>
                </a:solidFill>
              </a:rPr>
              <a:t> et al. [5] and the DF3+CQRPA model by </a:t>
            </a:r>
            <a:r>
              <a:rPr lang="en-US" sz="1800" i="1" dirty="0" err="1" smtClean="0">
                <a:solidFill>
                  <a:srgbClr val="000000"/>
                </a:solidFill>
              </a:rPr>
              <a:t>Borzov</a:t>
            </a:r>
            <a:r>
              <a:rPr lang="en-US" sz="1800" i="1" dirty="0" smtClean="0">
                <a:solidFill>
                  <a:srgbClr val="000000"/>
                </a:solidFill>
              </a:rPr>
              <a:t> et al. [7].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122" name="Text Box 2119"/>
          <p:cNvSpPr txBox="1">
            <a:spLocks noChangeArrowheads="1"/>
          </p:cNvSpPr>
          <p:nvPr/>
        </p:nvSpPr>
        <p:spPr bwMode="auto">
          <a:xfrm>
            <a:off x="10184606" y="28808521"/>
            <a:ext cx="9829800" cy="1743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14640" tIns="314640" rIns="314640" bIns="314640">
            <a:spAutoFit/>
          </a:bodyPr>
          <a:lstStyle/>
          <a:p>
            <a:r>
              <a:rPr lang="en-US" sz="1800" b="1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Recently measured</a:t>
            </a:r>
            <a:r>
              <a:rPr lang="en-US" sz="1800" i="1" dirty="0" smtClean="0">
                <a:solidFill>
                  <a:srgbClr val="000000"/>
                </a:solidFill>
              </a:rPr>
              <a:t>, by T. </a:t>
            </a:r>
            <a:r>
              <a:rPr lang="en-US" sz="1800" i="1" dirty="0" err="1" smtClean="0">
                <a:solidFill>
                  <a:srgbClr val="000000"/>
                </a:solidFill>
              </a:rPr>
              <a:t>Kurtukian</a:t>
            </a:r>
            <a:r>
              <a:rPr lang="en-US" sz="1800" i="1" dirty="0" smtClean="0">
                <a:solidFill>
                  <a:srgbClr val="000000"/>
                </a:solidFill>
              </a:rPr>
              <a:t>-Nieto et al. [8], </a:t>
            </a:r>
            <a:r>
              <a:rPr lang="el-GR" sz="1800" i="1" dirty="0" smtClean="0">
                <a:solidFill>
                  <a:srgbClr val="000000"/>
                </a:solidFill>
              </a:rPr>
              <a:t>β</a:t>
            </a:r>
            <a:r>
              <a:rPr lang="en-US" sz="1800" i="1" baseline="30000" dirty="0" smtClean="0">
                <a:solidFill>
                  <a:srgbClr val="000000"/>
                </a:solidFill>
              </a:rPr>
              <a:t>−</a:t>
            </a:r>
            <a:r>
              <a:rPr lang="en-US" sz="1800" i="1" dirty="0" smtClean="0">
                <a:solidFill>
                  <a:srgbClr val="000000"/>
                </a:solidFill>
              </a:rPr>
              <a:t>-decay half-lives (T</a:t>
            </a:r>
            <a:r>
              <a:rPr lang="el-GR" sz="1800" i="1" baseline="-25000" dirty="0" smtClean="0">
                <a:solidFill>
                  <a:srgbClr val="000000"/>
                </a:solidFill>
              </a:rPr>
              <a:t>β</a:t>
            </a:r>
            <a:r>
              <a:rPr lang="en-US" sz="1800" i="1" dirty="0" smtClean="0">
                <a:solidFill>
                  <a:srgbClr val="000000"/>
                </a:solidFill>
              </a:rPr>
              <a:t>−) of eight </a:t>
            </a:r>
            <a:r>
              <a:rPr lang="en-US" sz="1800" b="1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heavy</a:t>
            </a:r>
            <a:r>
              <a:rPr lang="en-US" sz="1800" i="1" dirty="0" smtClean="0">
                <a:solidFill>
                  <a:srgbClr val="000000"/>
                </a:solidFill>
              </a:rPr>
              <a:t> nuclei close to the neutron shell N = 126 and around A = 195,</a:t>
            </a:r>
            <a:r>
              <a:rPr lang="el-GR" sz="1800" i="1" dirty="0" smtClean="0">
                <a:solidFill>
                  <a:srgbClr val="000000"/>
                </a:solidFill>
              </a:rPr>
              <a:t> </a:t>
            </a:r>
            <a:r>
              <a:rPr lang="en-US" sz="1800" i="1" dirty="0" smtClean="0">
                <a:solidFill>
                  <a:srgbClr val="000000"/>
                </a:solidFill>
              </a:rPr>
              <a:t>are compared with the results derived by the ANN Model [2], the </a:t>
            </a:r>
            <a:r>
              <a:rPr lang="en-US" sz="1800" i="1" dirty="0" err="1" smtClean="0">
                <a:solidFill>
                  <a:srgbClr val="000000"/>
                </a:solidFill>
              </a:rPr>
              <a:t>pnQRPA+ffGT</a:t>
            </a:r>
            <a:r>
              <a:rPr lang="en-US" sz="1800" i="1" dirty="0" smtClean="0">
                <a:solidFill>
                  <a:srgbClr val="000000"/>
                </a:solidFill>
              </a:rPr>
              <a:t> calculations by </a:t>
            </a:r>
            <a:r>
              <a:rPr lang="en-US" sz="1800" i="1" dirty="0" err="1" smtClean="0">
                <a:solidFill>
                  <a:srgbClr val="000000"/>
                </a:solidFill>
              </a:rPr>
              <a:t>Möller</a:t>
            </a:r>
            <a:r>
              <a:rPr lang="en-US" sz="1800" i="1" dirty="0" smtClean="0">
                <a:solidFill>
                  <a:srgbClr val="000000"/>
                </a:solidFill>
              </a:rPr>
              <a:t> et al. [5] and the DF3+CQRPA model by </a:t>
            </a:r>
            <a:r>
              <a:rPr lang="en-US" sz="1800" i="1" dirty="0" err="1" smtClean="0">
                <a:solidFill>
                  <a:srgbClr val="000000"/>
                </a:solidFill>
              </a:rPr>
              <a:t>Borzov</a:t>
            </a:r>
            <a:r>
              <a:rPr lang="en-US" sz="1800" i="1" dirty="0" smtClean="0">
                <a:solidFill>
                  <a:srgbClr val="000000"/>
                </a:solidFill>
              </a:rPr>
              <a:t> et al. [7,8].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126" name="Rectangle 2"/>
          <p:cNvSpPr>
            <a:spLocks noChangeArrowheads="1"/>
          </p:cNvSpPr>
          <p:nvPr/>
        </p:nvSpPr>
        <p:spPr bwMode="auto">
          <a:xfrm>
            <a:off x="20675599" y="12105481"/>
            <a:ext cx="9495960" cy="567297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79919" tIns="39959" rIns="79919" bIns="39959" anchor="ctr"/>
          <a:lstStyle/>
          <a:p>
            <a:endParaRPr lang="el-GR" dirty="0"/>
          </a:p>
        </p:txBody>
      </p:sp>
      <p:sp>
        <p:nvSpPr>
          <p:cNvPr id="127" name="Rectangle 2"/>
          <p:cNvSpPr>
            <a:spLocks noChangeArrowheads="1"/>
          </p:cNvSpPr>
          <p:nvPr/>
        </p:nvSpPr>
        <p:spPr bwMode="auto">
          <a:xfrm>
            <a:off x="20679239" y="18277681"/>
            <a:ext cx="9495960" cy="567297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79919" tIns="39959" rIns="79919" bIns="39959" anchor="ctr"/>
          <a:lstStyle/>
          <a:p>
            <a:endParaRPr lang="el-GR" dirty="0"/>
          </a:p>
        </p:txBody>
      </p:sp>
      <p:sp>
        <p:nvSpPr>
          <p:cNvPr id="128" name="Rectangle 2"/>
          <p:cNvSpPr>
            <a:spLocks noChangeArrowheads="1"/>
          </p:cNvSpPr>
          <p:nvPr/>
        </p:nvSpPr>
        <p:spPr bwMode="auto">
          <a:xfrm>
            <a:off x="20674806" y="24449881"/>
            <a:ext cx="9495960" cy="567297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129" name="Rectangle 2"/>
          <p:cNvSpPr>
            <a:spLocks noChangeArrowheads="1"/>
          </p:cNvSpPr>
          <p:nvPr/>
        </p:nvSpPr>
        <p:spPr bwMode="auto">
          <a:xfrm>
            <a:off x="20687506" y="36794281"/>
            <a:ext cx="9495960" cy="567297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130" name="Rectangle 2"/>
          <p:cNvSpPr>
            <a:spLocks noChangeArrowheads="1"/>
          </p:cNvSpPr>
          <p:nvPr/>
        </p:nvSpPr>
        <p:spPr bwMode="auto">
          <a:xfrm>
            <a:off x="20687506" y="30622081"/>
            <a:ext cx="9495960" cy="567297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79919" tIns="39959" rIns="79919" bIns="39959" anchor="ctr"/>
          <a:lstStyle/>
          <a:p>
            <a:endParaRPr lang="el-GR"/>
          </a:p>
        </p:txBody>
      </p:sp>
      <p:sp>
        <p:nvSpPr>
          <p:cNvPr id="131" name="TextBox 130"/>
          <p:cNvSpPr txBox="1"/>
          <p:nvPr/>
        </p:nvSpPr>
        <p:spPr>
          <a:xfrm>
            <a:off x="1726406" y="4841081"/>
            <a:ext cx="3657600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pple Casual"/>
                <a:cs typeface="Apple Casual"/>
              </a:rPr>
              <a:t>http://</a:t>
            </a:r>
            <a:r>
              <a:rPr lang="en-US" sz="1600" dirty="0" err="1" smtClean="0">
                <a:latin typeface="Apple Casual"/>
                <a:cs typeface="Apple Casual"/>
              </a:rPr>
              <a:t>www.pythaim.phys.uoa.gr</a:t>
            </a:r>
            <a:endParaRPr lang="en-US" sz="1600" dirty="0">
              <a:latin typeface="Apple Casual"/>
              <a:cs typeface="Apple Casual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726406" y="5247481"/>
            <a:ext cx="3657600" cy="33855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>
                <a:latin typeface="Apple Casual"/>
                <a:cs typeface="Apple Casual"/>
              </a:rPr>
              <a:t>E-mail: </a:t>
            </a:r>
            <a:r>
              <a:rPr lang="en-US" altLang="ja-JP" sz="1600" dirty="0" err="1" smtClean="0">
                <a:latin typeface="Apple Casual"/>
                <a:cs typeface="Apple Casual"/>
              </a:rPr>
              <a:t>pythaim@phys.uoa.gr</a:t>
            </a:r>
            <a:endParaRPr lang="en-US" sz="1600" dirty="0">
              <a:latin typeface="Apple Casual"/>
              <a:cs typeface="Apple Casual"/>
            </a:endParaRPr>
          </a:p>
        </p:txBody>
      </p:sp>
      <p:graphicFrame>
        <p:nvGraphicFramePr>
          <p:cNvPr id="134" name="Group 209"/>
          <p:cNvGraphicFramePr>
            <a:graphicFrameLocks noGrp="1"/>
          </p:cNvGraphicFramePr>
          <p:nvPr/>
        </p:nvGraphicFramePr>
        <p:xfrm>
          <a:off x="7235877" y="33774152"/>
          <a:ext cx="2286000" cy="163819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514966"/>
                <a:gridCol w="771034"/>
              </a:tblGrid>
              <a:tr h="6209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Learning</a:t>
                      </a:r>
                      <a:endParaRPr kumimoji="0" lang="el-GR" sz="2000" b="1" kern="12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0.53</a:t>
                      </a:r>
                      <a:endParaRPr kumimoji="0" lang="el-GR" sz="2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</a:tr>
              <a:tr h="6209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Validation</a:t>
                      </a:r>
                      <a:endParaRPr kumimoji="0" lang="el-GR" sz="2000" b="1" kern="12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0.60</a:t>
                      </a:r>
                      <a:endParaRPr kumimoji="0" lang="el-GR" sz="2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</a:tr>
              <a:tr h="3582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Test</a:t>
                      </a:r>
                      <a:endParaRPr kumimoji="0" lang="el-GR" sz="2000" b="1" kern="12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0.65</a:t>
                      </a:r>
                      <a:endParaRPr kumimoji="0" lang="el-GR" sz="20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graphicFrame>
        <p:nvGraphicFramePr>
          <p:cNvPr id="135" name="Group 212"/>
          <p:cNvGraphicFramePr>
            <a:graphicFrameLocks noGrp="1"/>
          </p:cNvGraphicFramePr>
          <p:nvPr/>
        </p:nvGraphicFramePr>
        <p:xfrm>
          <a:off x="7235877" y="35460781"/>
          <a:ext cx="2286000" cy="454729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1524000"/>
                <a:gridCol w="762000"/>
              </a:tblGrid>
              <a:tr h="45472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Overall</a:t>
                      </a:r>
                      <a:endParaRPr kumimoji="0" lang="el-GR" sz="20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0.57</a:t>
                      </a:r>
                      <a:endParaRPr kumimoji="0" lang="el-GR" sz="20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graphicFrame>
        <p:nvGraphicFramePr>
          <p:cNvPr id="136" name="Group 269"/>
          <p:cNvGraphicFramePr>
            <a:graphicFrameLocks noGrp="1"/>
          </p:cNvGraphicFramePr>
          <p:nvPr/>
        </p:nvGraphicFramePr>
        <p:xfrm>
          <a:off x="7235877" y="33266152"/>
          <a:ext cx="2286000" cy="454729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1524000"/>
                <a:gridCol w="762000"/>
              </a:tblGrid>
              <a:tr h="45472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Set</a:t>
                      </a:r>
                      <a:endParaRPr kumimoji="0" lang="el-GR" sz="20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</a:t>
                      </a:r>
                      <a:r>
                        <a:rPr kumimoji="0" lang="en-US" sz="2000" b="1" kern="12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RMS</a:t>
                      </a:r>
                      <a:endParaRPr kumimoji="0" lang="el-GR" sz="2000" b="1" kern="1200" baseline="-250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Fusion" pitchFamily="2" charset="0"/>
                        <a:ea typeface="+mn-ea"/>
                        <a:cs typeface="+mn-cs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138" name="Rectangle 194"/>
          <p:cNvSpPr>
            <a:spLocks noChangeArrowheads="1"/>
          </p:cNvSpPr>
          <p:nvPr/>
        </p:nvSpPr>
        <p:spPr bwMode="auto">
          <a:xfrm>
            <a:off x="7210477" y="32806481"/>
            <a:ext cx="2362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2400" dirty="0" smtClean="0">
                <a:solidFill>
                  <a:srgbClr val="AEA28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usion" pitchFamily="2" charset="0"/>
              </a:rPr>
              <a:t>Performance</a:t>
            </a:r>
            <a:endParaRPr lang="en-US" sz="2400" dirty="0">
              <a:solidFill>
                <a:srgbClr val="AEA28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usion" pitchFamily="2" charset="0"/>
            </a:endParaRPr>
          </a:p>
        </p:txBody>
      </p:sp>
      <p:pic>
        <p:nvPicPr>
          <p:cNvPr id="141" name="Picture 140" descr="ir77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839906" y="36828452"/>
            <a:ext cx="8915400" cy="5717025"/>
          </a:xfrm>
          <a:prstGeom prst="rect">
            <a:avLst/>
          </a:prstGeom>
        </p:spPr>
      </p:pic>
      <p:pic>
        <p:nvPicPr>
          <p:cNvPr id="147" name="Picture 146" descr="n82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56599" y="12139652"/>
            <a:ext cx="8686800" cy="5682407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23214806" y="14391481"/>
            <a:ext cx="6333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[12]</a:t>
            </a:r>
          </a:p>
        </p:txBody>
      </p:sp>
      <p:pic>
        <p:nvPicPr>
          <p:cNvPr id="148" name="Picture 147" descr="n50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962758" y="5876875"/>
            <a:ext cx="8763000" cy="5696988"/>
          </a:xfrm>
          <a:prstGeom prst="rect">
            <a:avLst/>
          </a:prstGeom>
        </p:spPr>
      </p:pic>
      <p:pic>
        <p:nvPicPr>
          <p:cNvPr id="149" name="Picture 148" descr="n126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031199" y="18277681"/>
            <a:ext cx="8686800" cy="5686912"/>
          </a:xfrm>
          <a:prstGeom prst="rect">
            <a:avLst/>
          </a:prstGeom>
        </p:spPr>
      </p:pic>
      <p:pic>
        <p:nvPicPr>
          <p:cNvPr id="150" name="Picture 149" descr="ni28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055806" y="24449881"/>
            <a:ext cx="8534400" cy="5731134"/>
          </a:xfrm>
          <a:prstGeom prst="rect">
            <a:avLst/>
          </a:prstGeom>
        </p:spPr>
      </p:pic>
      <p:sp>
        <p:nvSpPr>
          <p:cNvPr id="151" name="TextBox 150"/>
          <p:cNvSpPr txBox="1"/>
          <p:nvPr/>
        </p:nvSpPr>
        <p:spPr>
          <a:xfrm>
            <a:off x="28718143" y="25034070"/>
            <a:ext cx="11413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[13]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9033072" y="37615547"/>
            <a:ext cx="11413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53" name="Title 10"/>
          <p:cNvSpPr>
            <a:spLocks noGrp="1"/>
          </p:cNvSpPr>
          <p:nvPr>
            <p:ph type="title"/>
          </p:nvPr>
        </p:nvSpPr>
        <p:spPr>
          <a:xfrm>
            <a:off x="60375" y="27660600"/>
            <a:ext cx="9525000" cy="1589881"/>
          </a:xfr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To what extent can mature learning machines (i.e. </a:t>
            </a:r>
            <a:r>
              <a:rPr lang="en-US" sz="20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ANNs</a:t>
            </a:r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) properly </a:t>
            </a:r>
            <a:r>
              <a:rPr lang="en-US" altLang="ja-JP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decode </a:t>
            </a:r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the underlying </a:t>
            </a:r>
            <a:r>
              <a:rPr lang="el-GR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β</a:t>
            </a:r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-decay half-lives </a:t>
            </a:r>
            <a:r>
              <a:rPr lang="en-US" sz="20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systematics</a:t>
            </a:r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by </a:t>
            </a:r>
            <a:r>
              <a:rPr lang="en-US" sz="2000" b="1" u="sng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only</a:t>
            </a:r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utilizing the hidden information inside of the </a:t>
            </a:r>
            <a:r>
              <a:rPr lang="en-US" sz="2000" b="1" u="sng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minimal</a:t>
            </a:r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input Z and N nucleonic numbers?   </a:t>
            </a:r>
            <a:endParaRPr lang="en-US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60375" y="26748581"/>
            <a:ext cx="9525000" cy="877163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"/>
                  <a:alpha val="50000"/>
                </a:schemeClr>
              </a:gs>
              <a:gs pos="68000">
                <a:schemeClr val="accent5">
                  <a:tint val="77000"/>
                  <a:alpha val="50000"/>
                </a:schemeClr>
              </a:gs>
              <a:gs pos="81000">
                <a:schemeClr val="accent5">
                  <a:tint val="79000"/>
                  <a:alpha val="50000"/>
                </a:schemeClr>
              </a:gs>
              <a:gs pos="86000">
                <a:schemeClr val="accent5">
                  <a:tint val="73000"/>
                  <a:alpha val="50000"/>
                </a:schemeClr>
              </a:gs>
              <a:gs pos="100000">
                <a:schemeClr val="accent5">
                  <a:tint val="35000"/>
                  <a:alpha val="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Minimal Input for the Modeling of T</a:t>
            </a:r>
            <a:r>
              <a:rPr lang="el-GR" sz="3500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l-GR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en-US" sz="3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8779073" y="31036949"/>
            <a:ext cx="11413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[14]</a:t>
            </a:r>
          </a:p>
        </p:txBody>
      </p:sp>
      <p:graphicFrame>
        <p:nvGraphicFramePr>
          <p:cNvPr id="143" name="Object 142"/>
          <p:cNvGraphicFramePr>
            <a:graphicFrameLocks noChangeAspect="1"/>
          </p:cNvGraphicFramePr>
          <p:nvPr/>
        </p:nvGraphicFramePr>
        <p:xfrm>
          <a:off x="2563888" y="25610724"/>
          <a:ext cx="4187825" cy="800100"/>
        </p:xfrm>
        <a:graphic>
          <a:graphicData uri="http://schemas.openxmlformats.org/presentationml/2006/ole">
            <p:oleObj spid="_x0000_s14339" name="Equation" r:id="rId16" imgW="2209800" imgH="457200" progId="Equation.3">
              <p:embed/>
            </p:oleObj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5053806" y="22398864"/>
          <a:ext cx="1547018" cy="590517"/>
        </p:xfrm>
        <a:graphic>
          <a:graphicData uri="http://schemas.openxmlformats.org/presentationml/2006/ole">
            <p:oleObj spid="_x0000_s14340" name="Equation" r:id="rId17" imgW="1257300" imgH="495300" progId="Equation.3">
              <p:embed/>
            </p:oleObj>
          </a:graphicData>
        </a:graphic>
      </p:graphicFrame>
      <p:sp>
        <p:nvSpPr>
          <p:cNvPr id="157" name="Rounded Rectangle 156"/>
          <p:cNvSpPr/>
          <p:nvPr/>
        </p:nvSpPr>
        <p:spPr>
          <a:xfrm>
            <a:off x="7235877" y="35956081"/>
            <a:ext cx="2286000" cy="381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6" name="Object 145"/>
          <p:cNvGraphicFramePr>
            <a:graphicFrameLocks noChangeAspect="1"/>
          </p:cNvGraphicFramePr>
          <p:nvPr/>
        </p:nvGraphicFramePr>
        <p:xfrm>
          <a:off x="7312077" y="35979676"/>
          <a:ext cx="2133600" cy="344705"/>
        </p:xfrm>
        <a:graphic>
          <a:graphicData uri="http://schemas.openxmlformats.org/presentationml/2006/ole">
            <p:oleObj spid="_x0000_s14342" name="Equation" r:id="rId18" imgW="2374900" imgH="406400" progId="Equation.3">
              <p:embed/>
            </p:oleObj>
          </a:graphicData>
        </a:graphic>
      </p:graphicFrame>
      <p:sp>
        <p:nvSpPr>
          <p:cNvPr id="158" name="Text Box 2119"/>
          <p:cNvSpPr txBox="1">
            <a:spLocks noChangeArrowheads="1"/>
          </p:cNvSpPr>
          <p:nvPr/>
        </p:nvSpPr>
        <p:spPr bwMode="auto">
          <a:xfrm>
            <a:off x="27863006" y="17456846"/>
            <a:ext cx="2861648" cy="89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14640" tIns="314640" rIns="314640" bIns="314640">
            <a:spAutoFit/>
          </a:bodyPr>
          <a:lstStyle/>
          <a:p>
            <a:r>
              <a:rPr lang="en-US" sz="1700" i="1" dirty="0" smtClean="0">
                <a:solidFill>
                  <a:srgbClr val="000000"/>
                </a:solidFill>
              </a:rPr>
              <a:t>Isotonic chain of N=82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159" name="Text Box 2119"/>
          <p:cNvSpPr txBox="1">
            <a:spLocks noChangeArrowheads="1"/>
          </p:cNvSpPr>
          <p:nvPr/>
        </p:nvSpPr>
        <p:spPr bwMode="auto">
          <a:xfrm>
            <a:off x="27744558" y="23637081"/>
            <a:ext cx="2861648" cy="89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14640" tIns="314640" rIns="314640" bIns="314640">
            <a:spAutoFit/>
          </a:bodyPr>
          <a:lstStyle/>
          <a:p>
            <a:r>
              <a:rPr lang="en-US" sz="1700" i="1" dirty="0" smtClean="0">
                <a:solidFill>
                  <a:srgbClr val="000000"/>
                </a:solidFill>
              </a:rPr>
              <a:t>Isotonic chain of N=126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160" name="Text Box 2119"/>
          <p:cNvSpPr txBox="1">
            <a:spLocks noChangeArrowheads="1"/>
          </p:cNvSpPr>
          <p:nvPr/>
        </p:nvSpPr>
        <p:spPr bwMode="auto">
          <a:xfrm>
            <a:off x="27795358" y="29800015"/>
            <a:ext cx="2861648" cy="89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14640" tIns="314640" rIns="314640" bIns="314640">
            <a:spAutoFit/>
          </a:bodyPr>
          <a:lstStyle/>
          <a:p>
            <a:r>
              <a:rPr lang="en-US" sz="1700" i="1" dirty="0" smtClean="0">
                <a:solidFill>
                  <a:srgbClr val="000000"/>
                </a:solidFill>
              </a:rPr>
              <a:t>Isotopic chain of Nickel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161" name="Text Box 2119"/>
          <p:cNvSpPr txBox="1">
            <a:spLocks noChangeArrowheads="1"/>
          </p:cNvSpPr>
          <p:nvPr/>
        </p:nvSpPr>
        <p:spPr bwMode="auto">
          <a:xfrm>
            <a:off x="27545506" y="35956081"/>
            <a:ext cx="3048000" cy="89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14640" tIns="314640" rIns="314640" bIns="314640">
            <a:spAutoFit/>
          </a:bodyPr>
          <a:lstStyle/>
          <a:p>
            <a:r>
              <a:rPr lang="en-US" sz="1700" i="1" dirty="0" smtClean="0">
                <a:solidFill>
                  <a:srgbClr val="000000"/>
                </a:solidFill>
              </a:rPr>
              <a:t>Isotopic chain of Cadmium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162" name="Text Box 2119"/>
          <p:cNvSpPr txBox="1">
            <a:spLocks noChangeArrowheads="1"/>
          </p:cNvSpPr>
          <p:nvPr/>
        </p:nvSpPr>
        <p:spPr bwMode="auto">
          <a:xfrm>
            <a:off x="27710606" y="42145646"/>
            <a:ext cx="3048000" cy="89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14640" tIns="314640" rIns="314640" bIns="314640">
            <a:spAutoFit/>
          </a:bodyPr>
          <a:lstStyle/>
          <a:p>
            <a:r>
              <a:rPr lang="en-US" sz="1700" i="1" dirty="0" smtClean="0">
                <a:solidFill>
                  <a:srgbClr val="000000"/>
                </a:solidFill>
              </a:rPr>
              <a:t>Isotopic chain of Iridium</a:t>
            </a:r>
            <a:endParaRPr lang="en-AU" sz="1700" i="1" dirty="0">
              <a:solidFill>
                <a:srgbClr val="000000"/>
              </a:solidFill>
            </a:endParaRPr>
          </a:p>
        </p:txBody>
      </p:sp>
      <p:sp>
        <p:nvSpPr>
          <p:cNvPr id="163" name="Rectangle 194"/>
          <p:cNvSpPr>
            <a:spLocks noChangeArrowheads="1"/>
          </p:cNvSpPr>
          <p:nvPr/>
        </p:nvSpPr>
        <p:spPr bwMode="auto">
          <a:xfrm>
            <a:off x="10413206" y="38089681"/>
            <a:ext cx="9525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/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[1] N. J. Costiris, E.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Mavrommatis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, K. A.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Gernoth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and J. W. Clark, to be submitted to Phys. Rev. C</a:t>
            </a:r>
          </a:p>
          <a:p>
            <a:pPr algn="just"/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[2] N. J. Costiris, E.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Mavrommatis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, K. A.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Gernoth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and J. W. Clark, Phys. Rev.</a:t>
            </a:r>
            <a:r>
              <a:rPr lang="en-US" sz="1700" b="1" dirty="0" smtClean="0">
                <a:solidFill>
                  <a:srgbClr val="000000"/>
                </a:solidFill>
                <a:latin typeface="Fusion" pitchFamily="2" charset="0"/>
              </a:rPr>
              <a:t> C80 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(2009) 044332</a:t>
            </a:r>
          </a:p>
          <a:p>
            <a:pPr algn="just"/>
            <a:r>
              <a:rPr lang="en-GB" sz="1700" dirty="0" smtClean="0">
                <a:solidFill>
                  <a:srgbClr val="000000"/>
                </a:solidFill>
                <a:latin typeface="Fusion" pitchFamily="2" charset="0"/>
              </a:rPr>
              <a:t>[3] 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G. Audi, O.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Bersillon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, J.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Blachot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and A.H.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Wapstra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,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Nucl.Phys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. </a:t>
            </a:r>
            <a:r>
              <a:rPr lang="en-US" sz="1700" b="1" dirty="0" smtClean="0">
                <a:solidFill>
                  <a:srgbClr val="000000"/>
                </a:solidFill>
                <a:latin typeface="Fusion" pitchFamily="2" charset="0"/>
              </a:rPr>
              <a:t>A729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(2003) 3</a:t>
            </a:r>
          </a:p>
          <a:p>
            <a:pPr algn="just"/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[4] E.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Mavrommatis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, A.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Dakos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, K. A.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Gernoth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and J. W. Clark, in Condensed Matter Theories, Vol. 13, ed. by J.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da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Providencia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and F. B.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Malik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(Nova Sciences Pub., Commack, NY, 1998), p.423.</a:t>
            </a:r>
          </a:p>
          <a:p>
            <a:pPr algn="just"/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[5] </a:t>
            </a:r>
            <a:r>
              <a:rPr lang="de-DE" sz="1700" dirty="0" smtClean="0">
                <a:solidFill>
                  <a:srgbClr val="000000"/>
                </a:solidFill>
                <a:latin typeface="Fusion" pitchFamily="2" charset="0"/>
              </a:rPr>
              <a:t>P. M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ö</a:t>
            </a:r>
            <a:r>
              <a:rPr lang="de-DE" sz="1700" dirty="0" err="1" smtClean="0">
                <a:solidFill>
                  <a:srgbClr val="000000"/>
                </a:solidFill>
                <a:latin typeface="Fusion" pitchFamily="2" charset="0"/>
              </a:rPr>
              <a:t>ller</a:t>
            </a:r>
            <a:r>
              <a:rPr lang="de-DE" sz="1700" dirty="0" smtClean="0">
                <a:solidFill>
                  <a:srgbClr val="000000"/>
                </a:solidFill>
                <a:latin typeface="Fusion" pitchFamily="2" charset="0"/>
              </a:rPr>
              <a:t>, B. Pfeiffer, K.-L. Kratz, Phys. Rev. </a:t>
            </a:r>
            <a:r>
              <a:rPr lang="de-DE" sz="1700" b="1" dirty="0" smtClean="0">
                <a:solidFill>
                  <a:srgbClr val="000000"/>
                </a:solidFill>
                <a:latin typeface="Fusion" pitchFamily="2" charset="0"/>
              </a:rPr>
              <a:t>C67 </a:t>
            </a:r>
            <a:r>
              <a:rPr lang="de-DE" sz="1700" dirty="0" smtClean="0">
                <a:solidFill>
                  <a:srgbClr val="000000"/>
                </a:solidFill>
                <a:latin typeface="Fusion" pitchFamily="2" charset="0"/>
              </a:rPr>
              <a:t>(2003) 055802</a:t>
            </a:r>
          </a:p>
          <a:p>
            <a:pPr algn="just"/>
            <a:r>
              <a:rPr lang="de-DE" sz="1700" dirty="0" smtClean="0">
                <a:solidFill>
                  <a:srgbClr val="000000"/>
                </a:solidFill>
                <a:latin typeface="Fusion" pitchFamily="2" charset="0"/>
              </a:rPr>
              <a:t>[6] 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T.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Marketin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and N.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Paar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, private communication (2010)</a:t>
            </a:r>
            <a:endParaRPr lang="de-DE" sz="1700" dirty="0" smtClean="0">
              <a:solidFill>
                <a:srgbClr val="000000"/>
              </a:solidFill>
              <a:latin typeface="Fusion" pitchFamily="2" charset="0"/>
            </a:endParaRPr>
          </a:p>
          <a:p>
            <a:pPr algn="just"/>
            <a:r>
              <a:rPr lang="de-DE" sz="1700" dirty="0" smtClean="0">
                <a:solidFill>
                  <a:srgbClr val="000000"/>
                </a:solidFill>
                <a:latin typeface="Fusion" pitchFamily="2" charset="0"/>
              </a:rPr>
              <a:t>[7] 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I. N.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Borzov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, Phys. Rev. </a:t>
            </a:r>
            <a:r>
              <a:rPr lang="en-US" sz="1700" b="1" dirty="0" smtClean="0">
                <a:solidFill>
                  <a:srgbClr val="000000"/>
                </a:solidFill>
                <a:latin typeface="Fusion" pitchFamily="2" charset="0"/>
              </a:rPr>
              <a:t>C67 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(2003) 025802; private communication</a:t>
            </a:r>
            <a:endParaRPr lang="de-DE" sz="1700" dirty="0" smtClean="0">
              <a:solidFill>
                <a:srgbClr val="000000"/>
              </a:solidFill>
              <a:latin typeface="Fusion" pitchFamily="2" charset="0"/>
            </a:endParaRPr>
          </a:p>
          <a:p>
            <a:r>
              <a:rPr lang="de-DE" sz="1700" dirty="0" smtClean="0">
                <a:solidFill>
                  <a:srgbClr val="000000"/>
                </a:solidFill>
                <a:latin typeface="Fusion" pitchFamily="2" charset="0"/>
              </a:rPr>
              <a:t>[8]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T.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Kurtukian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-Nieto et al.,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Nucl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. Phys. </a:t>
            </a:r>
            <a:r>
              <a:rPr lang="en-US" sz="1700" b="1" dirty="0" smtClean="0">
                <a:solidFill>
                  <a:srgbClr val="000000"/>
                </a:solidFill>
                <a:latin typeface="Fusion" pitchFamily="2" charset="0"/>
              </a:rPr>
              <a:t>A827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(2009) 587c</a:t>
            </a:r>
            <a:endParaRPr lang="de-DE" sz="1700" dirty="0" smtClean="0">
              <a:solidFill>
                <a:srgbClr val="000000"/>
              </a:solidFill>
              <a:latin typeface="Fusion" pitchFamily="2" charset="0"/>
            </a:endParaRPr>
          </a:p>
          <a:p>
            <a:r>
              <a:rPr lang="de-DE" sz="1700" dirty="0" smtClean="0">
                <a:solidFill>
                  <a:srgbClr val="000000"/>
                </a:solidFill>
                <a:latin typeface="Fusion" pitchFamily="2" charset="0"/>
              </a:rPr>
              <a:t>[9] 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NUDAT (2.5), http://www.nndc.bnl.gov</a:t>
            </a:r>
          </a:p>
          <a:p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[10] J. Pereira et al., Phys. Rev. </a:t>
            </a:r>
            <a:r>
              <a:rPr lang="en-US" sz="1700" b="1" dirty="0" smtClean="0">
                <a:solidFill>
                  <a:srgbClr val="000000"/>
                </a:solidFill>
                <a:latin typeface="Fusion" pitchFamily="2" charset="0"/>
              </a:rPr>
              <a:t>C79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(2009) 35806</a:t>
            </a:r>
          </a:p>
          <a:p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[11] F. Montes et al., Phys. Rev. </a:t>
            </a:r>
            <a:r>
              <a:rPr lang="en-US" sz="1700" b="1" dirty="0" smtClean="0">
                <a:solidFill>
                  <a:srgbClr val="000000"/>
                </a:solidFill>
                <a:latin typeface="Fusion" pitchFamily="2" charset="0"/>
              </a:rPr>
              <a:t>C73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(2006) 035801</a:t>
            </a:r>
          </a:p>
          <a:p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[12] J. J. Cuenca-Garcia et al., Eur. Phys. J. </a:t>
            </a:r>
            <a:r>
              <a:rPr lang="en-US" sz="1700" b="1" dirty="0" smtClean="0">
                <a:solidFill>
                  <a:srgbClr val="000000"/>
                </a:solidFill>
                <a:latin typeface="Fusion" pitchFamily="2" charset="0"/>
              </a:rPr>
              <a:t>A34 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(2007) 99</a:t>
            </a:r>
          </a:p>
          <a:p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[13] P. T.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Hosmer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et al., Phys. Rev.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Lett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. </a:t>
            </a:r>
            <a:r>
              <a:rPr lang="en-US" sz="1700" b="1" dirty="0" smtClean="0">
                <a:solidFill>
                  <a:srgbClr val="000000"/>
                </a:solidFill>
                <a:latin typeface="Fusion" pitchFamily="2" charset="0"/>
              </a:rPr>
              <a:t>94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(2005) 112501</a:t>
            </a:r>
          </a:p>
          <a:p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[14] K.-L. </a:t>
            </a:r>
            <a:r>
              <a:rPr lang="en-US" sz="1700" dirty="0" err="1" smtClean="0">
                <a:solidFill>
                  <a:srgbClr val="000000"/>
                </a:solidFill>
                <a:latin typeface="Fusion" pitchFamily="2" charset="0"/>
              </a:rPr>
              <a:t>Kratz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 et al., Eur. Phys. J. </a:t>
            </a:r>
            <a:r>
              <a:rPr lang="en-US" sz="1700" b="1" dirty="0" smtClean="0">
                <a:solidFill>
                  <a:srgbClr val="000000"/>
                </a:solidFill>
                <a:latin typeface="Fusion" pitchFamily="2" charset="0"/>
              </a:rPr>
              <a:t>A25</a:t>
            </a:r>
            <a:r>
              <a:rPr lang="en-US" sz="1700" dirty="0" smtClean="0">
                <a:solidFill>
                  <a:srgbClr val="000000"/>
                </a:solidFill>
                <a:latin typeface="Fusion" pitchFamily="2" charset="0"/>
              </a:rPr>
              <a:t>, (2005) s1.633 </a:t>
            </a:r>
          </a:p>
        </p:txBody>
      </p:sp>
      <p:pic>
        <p:nvPicPr>
          <p:cNvPr id="164" name="Picture 163" descr="cd482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1144706" y="30710981"/>
            <a:ext cx="8534400" cy="5602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4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9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4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812FE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0" animBg="1"/>
      <p:bldP spid="266" grpId="1" animBg="1"/>
      <p:bldP spid="267" grpId="0" animBg="1"/>
      <p:bldP spid="267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131" grpId="0" animBg="1"/>
      <p:bldP spid="132" grpId="0" animBg="1"/>
    </p:bldLst>
  </p:timing>
</p:sld>
</file>

<file path=ppt/theme/theme1.xml><?xml version="1.0" encoding="utf-8"?>
<a:theme xmlns:a="http://schemas.openxmlformats.org/drawingml/2006/main" name="Technic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9004</TotalTime>
  <Words>2342</Words>
  <Application>Microsoft Macintosh PowerPoint</Application>
  <PresentationFormat>Custom</PresentationFormat>
  <Paragraphs>374</Paragraphs>
  <Slides>1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Technic</vt:lpstr>
      <vt:lpstr>Equation</vt:lpstr>
      <vt:lpstr>Microsoft Equation</vt:lpstr>
      <vt:lpstr>To what extent can mature learning machines (i.e. ANNs) properly decode the underlying β-decay half-lives systematics by only utilizing the hidden information inside of the minimal input Z and N nucleonic numbers?   </vt:lpstr>
    </vt:vector>
  </TitlesOfParts>
  <Manager>E. Mavrommatis</Manager>
  <Company>UOA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Half-Lives for R-Process Nucleosynthesis Using the ANN Statistical Global Model </dc:title>
  <dc:subject>Theoretical Nuclear Astrophysics</dc:subject>
  <dc:creator>Nick J. Costiris</dc:creator>
  <cp:keywords>beta-decay, half-lives, r-process, neural netwoks </cp:keywords>
  <dc:description/>
  <cp:lastModifiedBy>Nick J. Costiris</cp:lastModifiedBy>
  <cp:revision>915</cp:revision>
  <cp:lastPrinted>2010-07-15T19:52:24Z</cp:lastPrinted>
  <dcterms:created xsi:type="dcterms:W3CDTF">2010-07-16T02:13:30Z</dcterms:created>
  <dcterms:modified xsi:type="dcterms:W3CDTF">2010-07-16T02:19:47Z</dcterms:modified>
  <cp:category/>
</cp:coreProperties>
</file>