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sigs" ContentType="application/vnd.openxmlformats-package.digital-signature-origin"/>
  <Default Extension="xlsx" ContentType="application/vnd.openxmlformats-officedocument.spreadsheetml.sheet"/>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_xmlsignatures/sig1.xml" ContentType="application/vnd.openxmlformats-package.digital-signature-xmlsignature+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package/2006/relationships/digital-signature/origin" Target="_xmlsignatures/origin.sigs"/><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76" r:id="rId1"/>
  </p:sldMasterIdLst>
  <p:notesMasterIdLst>
    <p:notesMasterId r:id="rId3"/>
  </p:notesMasterIdLst>
  <p:handoutMasterIdLst>
    <p:handoutMasterId r:id="rId4"/>
  </p:handoutMasterIdLst>
  <p:sldIdLst>
    <p:sldId id="262" r:id="rId2"/>
  </p:sldIdLst>
  <p:sldSz cx="32404050" cy="43205400"/>
  <p:notesSz cx="10234613" cy="14663738"/>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FF9900"/>
    <a:srgbClr val="A50021"/>
    <a:srgbClr val="CC6600"/>
    <a:srgbClr val="FFCC00"/>
    <a:srgbClr val="FFC98D"/>
    <a:srgbClr val="006699"/>
    <a:srgbClr val="FFFFCC"/>
  </p:clrMru>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Στυλ με θέμα 2 - Έμφαση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32787"/>
    <p:restoredTop sz="98167" autoAdjust="0"/>
  </p:normalViewPr>
  <p:slideViewPr>
    <p:cSldViewPr>
      <p:cViewPr>
        <p:scale>
          <a:sx n="23" d="100"/>
          <a:sy n="23" d="100"/>
        </p:scale>
        <p:origin x="-1092" y="3294"/>
      </p:cViewPr>
      <p:guideLst>
        <p:guide orient="horz" pos="5207"/>
        <p:guide orient="horz" pos="26458"/>
        <p:guide orient="horz" pos="3076"/>
        <p:guide orient="horz" pos="710"/>
        <p:guide orient="horz" pos="6012"/>
        <p:guide orient="horz" pos="5490"/>
        <p:guide pos="758"/>
        <p:guide pos="6720"/>
        <p:guide pos="7225"/>
        <p:guide pos="13187"/>
        <p:guide pos="13692"/>
        <p:guide pos="19654"/>
        <p:guide pos="19402"/>
        <p:guide pos="74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view3D>
      <c:depthPercent val="100"/>
      <c:rAngAx val="1"/>
    </c:view3D>
    <c:plotArea>
      <c:layout/>
      <c:bar3DChart>
        <c:barDir val="col"/>
        <c:grouping val="clustered"/>
        <c:ser>
          <c:idx val="0"/>
          <c:order val="0"/>
          <c:tx>
            <c:v>Learning</c:v>
          </c:tx>
          <c:dLbls>
            <c:showVal val="1"/>
          </c:dLbls>
          <c:cat>
            <c:strRef>
              <c:f>Sheet2!$F$41:$F$45</c:f>
              <c:strCache>
                <c:ptCount val="5"/>
                <c:pt idx="0">
                  <c:v>ms</c:v>
                </c:pt>
                <c:pt idx="1">
                  <c:v>sec</c:v>
                </c:pt>
                <c:pt idx="2">
                  <c:v>min</c:v>
                </c:pt>
                <c:pt idx="3">
                  <c:v>hours</c:v>
                </c:pt>
                <c:pt idx="4">
                  <c:v>days</c:v>
                </c:pt>
              </c:strCache>
            </c:strRef>
          </c:cat>
          <c:val>
            <c:numRef>
              <c:f>Sheet2!$H$41:$H$45</c:f>
              <c:numCache>
                <c:formatCode>General</c:formatCode>
                <c:ptCount val="5"/>
                <c:pt idx="0">
                  <c:v>238</c:v>
                </c:pt>
                <c:pt idx="1">
                  <c:v>170</c:v>
                </c:pt>
                <c:pt idx="2">
                  <c:v>134</c:v>
                </c:pt>
                <c:pt idx="3">
                  <c:v>82</c:v>
                </c:pt>
                <c:pt idx="4">
                  <c:v>48</c:v>
                </c:pt>
              </c:numCache>
            </c:numRef>
          </c:val>
        </c:ser>
        <c:ser>
          <c:idx val="1"/>
          <c:order val="1"/>
          <c:tx>
            <c:v>Validation</c:v>
          </c:tx>
          <c:dLbls>
            <c:showVal val="1"/>
          </c:dLbls>
          <c:cat>
            <c:strRef>
              <c:f>Sheet2!$F$41:$F$45</c:f>
              <c:strCache>
                <c:ptCount val="5"/>
                <c:pt idx="0">
                  <c:v>ms</c:v>
                </c:pt>
                <c:pt idx="1">
                  <c:v>sec</c:v>
                </c:pt>
                <c:pt idx="2">
                  <c:v>min</c:v>
                </c:pt>
                <c:pt idx="3">
                  <c:v>hours</c:v>
                </c:pt>
                <c:pt idx="4">
                  <c:v>days</c:v>
                </c:pt>
              </c:strCache>
            </c:strRef>
          </c:cat>
          <c:val>
            <c:numRef>
              <c:f>Sheet2!$I$41:$I$45</c:f>
              <c:numCache>
                <c:formatCode>General</c:formatCode>
                <c:ptCount val="5"/>
                <c:pt idx="0">
                  <c:v>6</c:v>
                </c:pt>
                <c:pt idx="1">
                  <c:v>42</c:v>
                </c:pt>
                <c:pt idx="2">
                  <c:v>34</c:v>
                </c:pt>
                <c:pt idx="3">
                  <c:v>1</c:v>
                </c:pt>
                <c:pt idx="4">
                  <c:v>0</c:v>
                </c:pt>
              </c:numCache>
            </c:numRef>
          </c:val>
        </c:ser>
        <c:ser>
          <c:idx val="2"/>
          <c:order val="2"/>
          <c:tx>
            <c:v>Test</c:v>
          </c:tx>
          <c:dLbls>
            <c:showVal val="1"/>
          </c:dLbls>
          <c:cat>
            <c:strRef>
              <c:f>Sheet2!$F$41:$F$45</c:f>
              <c:strCache>
                <c:ptCount val="5"/>
                <c:pt idx="0">
                  <c:v>ms</c:v>
                </c:pt>
                <c:pt idx="1">
                  <c:v>sec</c:v>
                </c:pt>
                <c:pt idx="2">
                  <c:v>min</c:v>
                </c:pt>
                <c:pt idx="3">
                  <c:v>hours</c:v>
                </c:pt>
                <c:pt idx="4">
                  <c:v>days</c:v>
                </c:pt>
              </c:strCache>
            </c:strRef>
          </c:cat>
          <c:val>
            <c:numRef>
              <c:f>Sheet2!$J$41:$J$45</c:f>
              <c:numCache>
                <c:formatCode>General</c:formatCode>
                <c:ptCount val="5"/>
                <c:pt idx="0">
                  <c:v>8</c:v>
                </c:pt>
                <c:pt idx="1">
                  <c:v>44</c:v>
                </c:pt>
                <c:pt idx="2">
                  <c:v>30</c:v>
                </c:pt>
                <c:pt idx="3">
                  <c:v>1</c:v>
                </c:pt>
                <c:pt idx="4">
                  <c:v>0</c:v>
                </c:pt>
              </c:numCache>
            </c:numRef>
          </c:val>
        </c:ser>
        <c:dLbls>
          <c:showVal val="1"/>
        </c:dLbls>
        <c:shape val="cylinder"/>
        <c:axId val="40166144"/>
        <c:axId val="40168064"/>
        <c:axId val="0"/>
      </c:bar3DChart>
      <c:catAx>
        <c:axId val="40166144"/>
        <c:scaling>
          <c:orientation val="minMax"/>
        </c:scaling>
        <c:axPos val="b"/>
        <c:numFmt formatCode="General" sourceLinked="1"/>
        <c:majorTickMark val="none"/>
        <c:tickLblPos val="nextTo"/>
        <c:txPr>
          <a:bodyPr rot="0" vert="horz"/>
          <a:lstStyle/>
          <a:p>
            <a:pPr>
              <a:defRPr/>
            </a:pPr>
            <a:endParaRPr lang="el-GR"/>
          </a:p>
        </c:txPr>
        <c:crossAx val="40168064"/>
        <c:crosses val="autoZero"/>
        <c:auto val="1"/>
        <c:lblAlgn val="ctr"/>
        <c:lblOffset val="100"/>
        <c:tickLblSkip val="1"/>
        <c:tickMarkSkip val="1"/>
      </c:catAx>
      <c:valAx>
        <c:axId val="40168064"/>
        <c:scaling>
          <c:orientation val="minMax"/>
        </c:scaling>
        <c:delete val="1"/>
        <c:axPos val="l"/>
        <c:numFmt formatCode="General" sourceLinked="1"/>
        <c:majorTickMark val="none"/>
        <c:tickLblPos val="nextTo"/>
        <c:crossAx val="40166144"/>
        <c:crosses val="autoZero"/>
        <c:crossBetween val="between"/>
      </c:valAx>
      <c:spPr>
        <a:gradFill rotWithShape="1">
          <a:gsLst>
            <a:gs pos="0">
              <a:schemeClr val="accent1">
                <a:tint val="73000"/>
                <a:satMod val="150000"/>
              </a:schemeClr>
            </a:gs>
            <a:gs pos="25000">
              <a:schemeClr val="accent1">
                <a:tint val="96000"/>
                <a:shade val="80000"/>
                <a:satMod val="105000"/>
              </a:schemeClr>
            </a:gs>
            <a:gs pos="38000">
              <a:schemeClr val="accent1">
                <a:tint val="96000"/>
                <a:shade val="59000"/>
                <a:satMod val="120000"/>
              </a:schemeClr>
            </a:gs>
            <a:gs pos="55000">
              <a:schemeClr val="accent1">
                <a:shade val="57000"/>
                <a:satMod val="120000"/>
              </a:schemeClr>
            </a:gs>
            <a:gs pos="80000">
              <a:schemeClr val="accent1">
                <a:shade val="56000"/>
                <a:satMod val="145000"/>
              </a:schemeClr>
            </a:gs>
            <a:gs pos="88000">
              <a:schemeClr val="accent1">
                <a:shade val="63000"/>
                <a:satMod val="160000"/>
              </a:schemeClr>
            </a:gs>
            <a:gs pos="100000">
              <a:schemeClr val="accent1">
                <a:tint val="99555"/>
                <a:satMod val="155000"/>
              </a:schemeClr>
            </a:gs>
          </a:gsLst>
          <a:lin ang="5400000" scaled="1"/>
        </a:gradFill>
        <a:ln w="9525" cap="flat" cmpd="sng" algn="ctr">
          <a:solidFill>
            <a:schemeClr val="accent1">
              <a:shade val="60000"/>
              <a:satMod val="300000"/>
            </a:schemeClr>
          </a:solidFill>
          <a:prstDash val="solid"/>
        </a:ln>
        <a:effectLst>
          <a:glow rad="70000">
            <a:schemeClr val="accent1">
              <a:tint val="30000"/>
              <a:shade val="95000"/>
              <a:satMod val="300000"/>
              <a:alpha val="50000"/>
            </a:schemeClr>
          </a:glow>
        </a:effectLst>
      </c:spPr>
    </c:plotArea>
    <c:legend>
      <c:legendPos val="t"/>
      <c:layout/>
      <c:txPr>
        <a:bodyPr/>
        <a:lstStyle/>
        <a:p>
          <a:pPr>
            <a:defRPr b="1" i="1">
              <a:solidFill>
                <a:schemeClr val="accent1">
                  <a:lumMod val="50000"/>
                </a:schemeClr>
              </a:solidFill>
              <a:effectLst/>
            </a:defRPr>
          </a:pPr>
          <a:endParaRPr lang="el-GR"/>
        </a:p>
      </c:txPr>
    </c:legend>
    <c:plotVisOnly val="1"/>
    <c:dispBlanksAs val="gap"/>
  </c:chart>
  <c:txPr>
    <a:bodyPr/>
    <a:lstStyle/>
    <a:p>
      <a:pPr>
        <a:defRPr sz="1800"/>
      </a:pPr>
      <a:endParaRPr lang="el-G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0"/>
            <a:ext cx="4420295" cy="768965"/>
          </a:xfrm>
          <a:prstGeom prst="rect">
            <a:avLst/>
          </a:prstGeom>
          <a:noFill/>
          <a:ln w="9525">
            <a:noFill/>
            <a:miter lim="800000"/>
            <a:headEnd/>
            <a:tailEnd/>
          </a:ln>
          <a:effectLst/>
        </p:spPr>
        <p:txBody>
          <a:bodyPr vert="horz" wrap="square" lIns="131877" tIns="65939" rIns="131877" bIns="65939" numCol="1" anchor="t" anchorCtr="0" compatLnSpc="1">
            <a:prstTxWarp prst="textNoShape">
              <a:avLst/>
            </a:prstTxWarp>
          </a:bodyPr>
          <a:lstStyle>
            <a:lvl1pPr defTabSz="1320607">
              <a:defRPr sz="1700" smtClean="0"/>
            </a:lvl1pPr>
          </a:lstStyle>
          <a:p>
            <a:pPr>
              <a:defRPr/>
            </a:pPr>
            <a:endParaRPr lang="en-AU"/>
          </a:p>
        </p:txBody>
      </p:sp>
      <p:sp>
        <p:nvSpPr>
          <p:cNvPr id="4099" name="Rectangle 3"/>
          <p:cNvSpPr>
            <a:spLocks noGrp="1" noChangeArrowheads="1"/>
          </p:cNvSpPr>
          <p:nvPr>
            <p:ph type="dt" sz="quarter" idx="1"/>
          </p:nvPr>
        </p:nvSpPr>
        <p:spPr bwMode="auto">
          <a:xfrm>
            <a:off x="5745912" y="0"/>
            <a:ext cx="4528799" cy="768965"/>
          </a:xfrm>
          <a:prstGeom prst="rect">
            <a:avLst/>
          </a:prstGeom>
          <a:noFill/>
          <a:ln w="9525">
            <a:noFill/>
            <a:miter lim="800000"/>
            <a:headEnd/>
            <a:tailEnd/>
          </a:ln>
          <a:effectLst/>
        </p:spPr>
        <p:txBody>
          <a:bodyPr vert="horz" wrap="square" lIns="131877" tIns="65939" rIns="131877" bIns="65939" numCol="1" anchor="t" anchorCtr="0" compatLnSpc="1">
            <a:prstTxWarp prst="textNoShape">
              <a:avLst/>
            </a:prstTxWarp>
          </a:bodyPr>
          <a:lstStyle>
            <a:lvl1pPr algn="r" defTabSz="1320607">
              <a:defRPr sz="1700" smtClean="0"/>
            </a:lvl1pPr>
          </a:lstStyle>
          <a:p>
            <a:pPr>
              <a:defRPr/>
            </a:pPr>
            <a:endParaRPr lang="en-AU"/>
          </a:p>
        </p:txBody>
      </p:sp>
      <p:sp>
        <p:nvSpPr>
          <p:cNvPr id="4100" name="Rectangle 4"/>
          <p:cNvSpPr>
            <a:spLocks noGrp="1" noChangeArrowheads="1"/>
          </p:cNvSpPr>
          <p:nvPr>
            <p:ph type="ftr" sz="quarter" idx="2"/>
          </p:nvPr>
        </p:nvSpPr>
        <p:spPr bwMode="auto">
          <a:xfrm>
            <a:off x="2" y="13931946"/>
            <a:ext cx="4420295" cy="766641"/>
          </a:xfrm>
          <a:prstGeom prst="rect">
            <a:avLst/>
          </a:prstGeom>
          <a:noFill/>
          <a:ln w="9525">
            <a:noFill/>
            <a:miter lim="800000"/>
            <a:headEnd/>
            <a:tailEnd/>
          </a:ln>
          <a:effectLst/>
        </p:spPr>
        <p:txBody>
          <a:bodyPr vert="horz" wrap="square" lIns="131877" tIns="65939" rIns="131877" bIns="65939" numCol="1" anchor="b" anchorCtr="0" compatLnSpc="1">
            <a:prstTxWarp prst="textNoShape">
              <a:avLst/>
            </a:prstTxWarp>
          </a:bodyPr>
          <a:lstStyle>
            <a:lvl1pPr defTabSz="1320607">
              <a:defRPr sz="1700" smtClean="0"/>
            </a:lvl1pPr>
          </a:lstStyle>
          <a:p>
            <a:pPr>
              <a:defRPr/>
            </a:pPr>
            <a:endParaRPr lang="en-AU"/>
          </a:p>
        </p:txBody>
      </p:sp>
      <p:sp>
        <p:nvSpPr>
          <p:cNvPr id="4101" name="Rectangle 5"/>
          <p:cNvSpPr>
            <a:spLocks noGrp="1" noChangeArrowheads="1"/>
          </p:cNvSpPr>
          <p:nvPr>
            <p:ph type="sldNum" sz="quarter" idx="3"/>
          </p:nvPr>
        </p:nvSpPr>
        <p:spPr bwMode="auto">
          <a:xfrm>
            <a:off x="5745912" y="13931946"/>
            <a:ext cx="4528799" cy="766641"/>
          </a:xfrm>
          <a:prstGeom prst="rect">
            <a:avLst/>
          </a:prstGeom>
          <a:noFill/>
          <a:ln w="9525">
            <a:noFill/>
            <a:miter lim="800000"/>
            <a:headEnd/>
            <a:tailEnd/>
          </a:ln>
          <a:effectLst/>
        </p:spPr>
        <p:txBody>
          <a:bodyPr vert="horz" wrap="square" lIns="131877" tIns="65939" rIns="131877" bIns="65939" numCol="1" anchor="b" anchorCtr="0" compatLnSpc="1">
            <a:prstTxWarp prst="textNoShape">
              <a:avLst/>
            </a:prstTxWarp>
          </a:bodyPr>
          <a:lstStyle>
            <a:lvl1pPr algn="r" defTabSz="1320607">
              <a:defRPr sz="1700" smtClean="0"/>
            </a:lvl1pPr>
          </a:lstStyle>
          <a:p>
            <a:pPr>
              <a:defRPr/>
            </a:pPr>
            <a:fld id="{2BE9ABE6-9F0B-4F02-A82E-CE0B6B9792C9}" type="slidenum">
              <a:rPr lang="en-AU"/>
              <a:pPr>
                <a:defRPr/>
              </a:pPr>
              <a:t>‹#›</a:t>
            </a:fld>
            <a:endParaRPr lang="en-A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0"/>
            <a:ext cx="4420295" cy="768965"/>
          </a:xfrm>
          <a:prstGeom prst="rect">
            <a:avLst/>
          </a:prstGeom>
          <a:noFill/>
          <a:ln w="9525">
            <a:noFill/>
            <a:miter lim="800000"/>
            <a:headEnd/>
            <a:tailEnd/>
          </a:ln>
          <a:effectLst/>
        </p:spPr>
        <p:txBody>
          <a:bodyPr vert="horz" wrap="square" lIns="131877" tIns="65939" rIns="131877" bIns="65939" numCol="1" anchor="t" anchorCtr="0" compatLnSpc="1">
            <a:prstTxWarp prst="textNoShape">
              <a:avLst/>
            </a:prstTxWarp>
          </a:bodyPr>
          <a:lstStyle>
            <a:lvl1pPr defTabSz="1320607">
              <a:defRPr sz="1700" smtClean="0"/>
            </a:lvl1pPr>
          </a:lstStyle>
          <a:p>
            <a:pPr>
              <a:defRPr/>
            </a:pPr>
            <a:endParaRPr lang="en-AU"/>
          </a:p>
        </p:txBody>
      </p:sp>
      <p:sp>
        <p:nvSpPr>
          <p:cNvPr id="3075" name="Rectangle 3"/>
          <p:cNvSpPr>
            <a:spLocks noGrp="1" noChangeArrowheads="1"/>
          </p:cNvSpPr>
          <p:nvPr>
            <p:ph type="dt" idx="1"/>
          </p:nvPr>
        </p:nvSpPr>
        <p:spPr bwMode="auto">
          <a:xfrm>
            <a:off x="5745912" y="0"/>
            <a:ext cx="4528799" cy="768965"/>
          </a:xfrm>
          <a:prstGeom prst="rect">
            <a:avLst/>
          </a:prstGeom>
          <a:noFill/>
          <a:ln w="9525">
            <a:noFill/>
            <a:miter lim="800000"/>
            <a:headEnd/>
            <a:tailEnd/>
          </a:ln>
          <a:effectLst/>
        </p:spPr>
        <p:txBody>
          <a:bodyPr vert="horz" wrap="square" lIns="131877" tIns="65939" rIns="131877" bIns="65939" numCol="1" anchor="t" anchorCtr="0" compatLnSpc="1">
            <a:prstTxWarp prst="textNoShape">
              <a:avLst/>
            </a:prstTxWarp>
          </a:bodyPr>
          <a:lstStyle>
            <a:lvl1pPr algn="r" defTabSz="1320607">
              <a:defRPr sz="1700" smtClean="0"/>
            </a:lvl1pPr>
          </a:lstStyle>
          <a:p>
            <a:pPr>
              <a:defRPr/>
            </a:pPr>
            <a:endParaRPr lang="en-AU"/>
          </a:p>
        </p:txBody>
      </p:sp>
      <p:sp>
        <p:nvSpPr>
          <p:cNvPr id="8196" name="Rectangle 4"/>
          <p:cNvSpPr>
            <a:spLocks noGrp="1" noRot="1" noChangeAspect="1" noChangeArrowheads="1" noTextEdit="1"/>
          </p:cNvSpPr>
          <p:nvPr>
            <p:ph type="sldImg" idx="2"/>
          </p:nvPr>
        </p:nvSpPr>
        <p:spPr bwMode="auto">
          <a:xfrm>
            <a:off x="3027363" y="1096963"/>
            <a:ext cx="4113212" cy="5484812"/>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325617" y="7020567"/>
            <a:ext cx="7512617" cy="6581492"/>
          </a:xfrm>
          <a:prstGeom prst="rect">
            <a:avLst/>
          </a:prstGeom>
          <a:noFill/>
          <a:ln w="9525">
            <a:noFill/>
            <a:miter lim="800000"/>
            <a:headEnd/>
            <a:tailEnd/>
          </a:ln>
          <a:effectLst/>
        </p:spPr>
        <p:txBody>
          <a:bodyPr vert="horz" wrap="square" lIns="131877" tIns="65939" rIns="131877" bIns="65939"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3078" name="Rectangle 6"/>
          <p:cNvSpPr>
            <a:spLocks noGrp="1" noChangeArrowheads="1"/>
          </p:cNvSpPr>
          <p:nvPr>
            <p:ph type="ftr" sz="quarter" idx="4"/>
          </p:nvPr>
        </p:nvSpPr>
        <p:spPr bwMode="auto">
          <a:xfrm>
            <a:off x="2" y="13931946"/>
            <a:ext cx="4420295" cy="766641"/>
          </a:xfrm>
          <a:prstGeom prst="rect">
            <a:avLst/>
          </a:prstGeom>
          <a:noFill/>
          <a:ln w="9525">
            <a:noFill/>
            <a:miter lim="800000"/>
            <a:headEnd/>
            <a:tailEnd/>
          </a:ln>
          <a:effectLst/>
        </p:spPr>
        <p:txBody>
          <a:bodyPr vert="horz" wrap="square" lIns="131877" tIns="65939" rIns="131877" bIns="65939" numCol="1" anchor="b" anchorCtr="0" compatLnSpc="1">
            <a:prstTxWarp prst="textNoShape">
              <a:avLst/>
            </a:prstTxWarp>
          </a:bodyPr>
          <a:lstStyle>
            <a:lvl1pPr defTabSz="1320607">
              <a:defRPr sz="1700" smtClean="0"/>
            </a:lvl1pPr>
          </a:lstStyle>
          <a:p>
            <a:pPr>
              <a:defRPr/>
            </a:pPr>
            <a:endParaRPr lang="en-AU"/>
          </a:p>
        </p:txBody>
      </p:sp>
      <p:sp>
        <p:nvSpPr>
          <p:cNvPr id="3079" name="Rectangle 7"/>
          <p:cNvSpPr>
            <a:spLocks noGrp="1" noChangeArrowheads="1"/>
          </p:cNvSpPr>
          <p:nvPr>
            <p:ph type="sldNum" sz="quarter" idx="5"/>
          </p:nvPr>
        </p:nvSpPr>
        <p:spPr bwMode="auto">
          <a:xfrm>
            <a:off x="5745912" y="13931946"/>
            <a:ext cx="4528799" cy="766641"/>
          </a:xfrm>
          <a:prstGeom prst="rect">
            <a:avLst/>
          </a:prstGeom>
          <a:noFill/>
          <a:ln w="9525">
            <a:noFill/>
            <a:miter lim="800000"/>
            <a:headEnd/>
            <a:tailEnd/>
          </a:ln>
          <a:effectLst/>
        </p:spPr>
        <p:txBody>
          <a:bodyPr vert="horz" wrap="square" lIns="131877" tIns="65939" rIns="131877" bIns="65939" numCol="1" anchor="b" anchorCtr="0" compatLnSpc="1">
            <a:prstTxWarp prst="textNoShape">
              <a:avLst/>
            </a:prstTxWarp>
          </a:bodyPr>
          <a:lstStyle>
            <a:lvl1pPr algn="r" defTabSz="1320607">
              <a:defRPr sz="1700" smtClean="0"/>
            </a:lvl1pPr>
          </a:lstStyle>
          <a:p>
            <a:pPr>
              <a:defRPr/>
            </a:pPr>
            <a:fld id="{085BA010-B75B-49C1-8C54-DE41D134C388}"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7363" y="1096963"/>
            <a:ext cx="4113212" cy="5484812"/>
          </a:xfrm>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085BA010-B75B-49C1-8C54-DE41D134C388}" type="slidenum">
              <a:rPr lang="en-AU" smtClean="0"/>
              <a:pPr>
                <a:defRPr/>
              </a:pPr>
              <a:t>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29938119"/>
            <a:ext cx="32404050" cy="13311485"/>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477774" tIns="238887" rIns="477774" bIns="238887"/>
          <a:lstStyle/>
          <a:p>
            <a:pPr>
              <a:defRPr/>
            </a:pPr>
            <a:endParaRPr lang="en-US"/>
          </a:p>
        </p:txBody>
      </p:sp>
      <p:sp>
        <p:nvSpPr>
          <p:cNvPr id="5" name="Freeform 4"/>
          <p:cNvSpPr>
            <a:spLocks/>
          </p:cNvSpPr>
          <p:nvPr/>
        </p:nvSpPr>
        <p:spPr bwMode="auto">
          <a:xfrm>
            <a:off x="21636038" y="0"/>
            <a:ext cx="10768012" cy="432054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477774" tIns="238887" rIns="477774" bIns="238887"/>
          <a:lstStyle/>
          <a:p>
            <a:pPr>
              <a:defRPr/>
            </a:pPr>
            <a:endParaRPr lang="en-US"/>
          </a:p>
        </p:txBody>
      </p:sp>
      <p:sp>
        <p:nvSpPr>
          <p:cNvPr id="9" name="Title 8"/>
          <p:cNvSpPr>
            <a:spLocks noGrp="1"/>
          </p:cNvSpPr>
          <p:nvPr>
            <p:ph type="ctrTitle"/>
          </p:nvPr>
        </p:nvSpPr>
        <p:spPr>
          <a:xfrm>
            <a:off x="1520497" y="21026628"/>
            <a:ext cx="22963670" cy="14497812"/>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1534622" y="9732315"/>
            <a:ext cx="22963670" cy="11041380"/>
          </a:xfrm>
        </p:spPr>
        <p:txBody>
          <a:bodyPr tIns="0" rIns="238887" bIns="0" anchor="b">
            <a:normAutofit/>
          </a:bodyPr>
          <a:lstStyle>
            <a:lvl1pPr marL="0" indent="0" algn="r">
              <a:buNone/>
              <a:defRPr sz="10500">
                <a:solidFill>
                  <a:schemeClr val="tx1"/>
                </a:solidFill>
                <a:effectLst/>
              </a:defRPr>
            </a:lvl1pPr>
            <a:lvl2pPr marL="2388870" indent="0" algn="ctr">
              <a:buNone/>
            </a:lvl2pPr>
            <a:lvl3pPr marL="4777740" indent="0" algn="ctr">
              <a:buNone/>
            </a:lvl3pPr>
            <a:lvl4pPr marL="7166610" indent="0" algn="ctr">
              <a:buNone/>
            </a:lvl4pPr>
            <a:lvl5pPr marL="9555480" indent="0" algn="ctr">
              <a:buNone/>
            </a:lvl5pPr>
            <a:lvl6pPr marL="11944350" indent="0" algn="ctr">
              <a:buNone/>
            </a:lvl6pPr>
            <a:lvl7pPr marL="14333220" indent="0" algn="ctr">
              <a:buNone/>
            </a:lvl7pPr>
            <a:lvl8pPr marL="16722090" indent="0" algn="ctr">
              <a:buNone/>
            </a:lvl8pPr>
            <a:lvl9pPr marL="1911096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20362507-CA7C-4FB5-8DAB-E3BC5B59058C}"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88447D4-3D6F-4A07-B79A-CA625C9940A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29938119"/>
            <a:ext cx="32404050" cy="13311485"/>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477774" tIns="238887" rIns="477774" bIns="238887"/>
          <a:lstStyle/>
          <a:p>
            <a:pPr>
              <a:defRPr/>
            </a:pPr>
            <a:endParaRPr lang="en-US"/>
          </a:p>
        </p:txBody>
      </p:sp>
      <p:sp>
        <p:nvSpPr>
          <p:cNvPr id="5" name="Freeform 4"/>
          <p:cNvSpPr>
            <a:spLocks/>
          </p:cNvSpPr>
          <p:nvPr/>
        </p:nvSpPr>
        <p:spPr bwMode="auto">
          <a:xfrm>
            <a:off x="21636038" y="0"/>
            <a:ext cx="10768012" cy="432054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477774" tIns="238887" rIns="477774" bIns="238887"/>
          <a:lstStyle/>
          <a:p>
            <a:pPr>
              <a:defRPr/>
            </a:pPr>
            <a:endParaRPr lang="en-US"/>
          </a:p>
        </p:txBody>
      </p:sp>
      <p:sp>
        <p:nvSpPr>
          <p:cNvPr id="2" name="Title 1"/>
          <p:cNvSpPr>
            <a:spLocks noGrp="1"/>
          </p:cNvSpPr>
          <p:nvPr>
            <p:ph type="title"/>
          </p:nvPr>
        </p:nvSpPr>
        <p:spPr>
          <a:xfrm>
            <a:off x="2430304" y="22578176"/>
            <a:ext cx="23492936" cy="11506087"/>
          </a:xfrm>
        </p:spPr>
        <p:txBody>
          <a:bodyPr tIns="0" bIns="0" anchor="t"/>
          <a:lstStyle>
            <a:lvl1pPr algn="l">
              <a:buNone/>
              <a:defRPr sz="219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2430304" y="15660540"/>
            <a:ext cx="23492936" cy="6720135"/>
          </a:xfrm>
        </p:spPr>
        <p:txBody>
          <a:bodyPr lIns="238887" tIns="0" rIns="238887" bIns="0" anchor="b"/>
          <a:lstStyle>
            <a:lvl1pPr marL="0" indent="0" algn="l">
              <a:buNone/>
              <a:defRPr sz="10500">
                <a:solidFill>
                  <a:schemeClr val="tx1"/>
                </a:solidFill>
                <a:effectLst/>
              </a:defRPr>
            </a:lvl1pPr>
            <a:lvl2pPr>
              <a:buNone/>
              <a:defRPr sz="9400">
                <a:solidFill>
                  <a:schemeClr val="tx1">
                    <a:tint val="75000"/>
                  </a:schemeClr>
                </a:solidFill>
              </a:defRPr>
            </a:lvl2pPr>
            <a:lvl3pPr>
              <a:buNone/>
              <a:defRPr sz="8400">
                <a:solidFill>
                  <a:schemeClr val="tx1">
                    <a:tint val="75000"/>
                  </a:schemeClr>
                </a:solidFill>
              </a:defRPr>
            </a:lvl3pPr>
            <a:lvl4pPr>
              <a:buNone/>
              <a:defRPr sz="7300">
                <a:solidFill>
                  <a:schemeClr val="tx1">
                    <a:tint val="75000"/>
                  </a:schemeClr>
                </a:solidFill>
              </a:defRPr>
            </a:lvl4pPr>
            <a:lvl5pPr>
              <a:buNone/>
              <a:defRPr sz="73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55ECF4AE-1070-42CB-80B8-C83247EBF85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20202" y="1730219"/>
            <a:ext cx="26463308" cy="7200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620203" y="10081265"/>
            <a:ext cx="12961620" cy="28513567"/>
          </a:xfrm>
        </p:spPr>
        <p:txBody>
          <a:bodyPr/>
          <a:lstStyle>
            <a:lvl1pPr>
              <a:defRPr sz="13600"/>
            </a:lvl1pPr>
            <a:lvl2pPr>
              <a:defRPr sz="11500"/>
            </a:lvl2pPr>
            <a:lvl3pPr>
              <a:defRPr sz="10500"/>
            </a:lvl3pPr>
            <a:lvl4pPr>
              <a:defRPr sz="9400"/>
            </a:lvl4pPr>
            <a:lvl5pPr>
              <a:defRPr sz="9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121890" y="10081265"/>
            <a:ext cx="12961620" cy="28513567"/>
          </a:xfrm>
        </p:spPr>
        <p:txBody>
          <a:bodyPr/>
          <a:lstStyle>
            <a:lvl1pPr>
              <a:defRPr sz="13600"/>
            </a:lvl1pPr>
            <a:lvl2pPr>
              <a:defRPr sz="11500"/>
            </a:lvl2pPr>
            <a:lvl3pPr>
              <a:defRPr sz="10500"/>
            </a:lvl3pPr>
            <a:lvl4pPr>
              <a:defRPr sz="9400"/>
            </a:lvl4pPr>
            <a:lvl5pPr>
              <a:defRPr sz="9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9DB473EC-4B2F-49EB-9106-AF53667CAB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205" y="1720215"/>
            <a:ext cx="29163645" cy="72009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0203" y="34564320"/>
            <a:ext cx="14317416" cy="5280660"/>
          </a:xfrm>
        </p:spPr>
        <p:txBody>
          <a:bodyPr/>
          <a:lstStyle>
            <a:lvl1pPr marL="0" indent="0">
              <a:buNone/>
              <a:defRPr sz="12500" b="1">
                <a:solidFill>
                  <a:schemeClr val="accent1"/>
                </a:solidFill>
              </a:defRPr>
            </a:lvl1pPr>
            <a:lvl2pPr>
              <a:buNone/>
              <a:defRPr sz="10500" b="1"/>
            </a:lvl2pPr>
            <a:lvl3pPr>
              <a:buNone/>
              <a:defRPr sz="9400" b="1"/>
            </a:lvl3pPr>
            <a:lvl4pPr>
              <a:buNone/>
              <a:defRPr sz="8400" b="1"/>
            </a:lvl4pPr>
            <a:lvl5pPr>
              <a:buNone/>
              <a:defRPr sz="8400" b="1"/>
            </a:lvl5pPr>
          </a:lstStyle>
          <a:p>
            <a:pPr lvl="0"/>
            <a:r>
              <a:rPr lang="en-US" smtClean="0"/>
              <a:t>Click to edit Master text styles</a:t>
            </a:r>
          </a:p>
        </p:txBody>
      </p:sp>
      <p:sp>
        <p:nvSpPr>
          <p:cNvPr id="4" name="Text Placeholder 3"/>
          <p:cNvSpPr>
            <a:spLocks noGrp="1"/>
          </p:cNvSpPr>
          <p:nvPr>
            <p:ph type="body" sz="half" idx="3"/>
          </p:nvPr>
        </p:nvSpPr>
        <p:spPr>
          <a:xfrm>
            <a:off x="16460810" y="34564320"/>
            <a:ext cx="14323040" cy="5280660"/>
          </a:xfrm>
        </p:spPr>
        <p:txBody>
          <a:bodyPr/>
          <a:lstStyle>
            <a:lvl1pPr marL="0" indent="0">
              <a:buNone/>
              <a:defRPr sz="12500" b="1">
                <a:solidFill>
                  <a:schemeClr val="accent1"/>
                </a:solidFill>
              </a:defRPr>
            </a:lvl1pPr>
            <a:lvl2pPr>
              <a:buNone/>
              <a:defRPr sz="10500" b="1"/>
            </a:lvl2pPr>
            <a:lvl3pPr>
              <a:buNone/>
              <a:defRPr sz="9400" b="1"/>
            </a:lvl3pPr>
            <a:lvl4pPr>
              <a:buNone/>
              <a:defRPr sz="8400" b="1"/>
            </a:lvl4pPr>
            <a:lvl5pPr>
              <a:buNone/>
              <a:defRPr sz="8400" b="1"/>
            </a:lvl5pPr>
          </a:lstStyle>
          <a:p>
            <a:pPr lvl="0"/>
            <a:r>
              <a:rPr lang="en-US" smtClean="0"/>
              <a:t>Click to edit Master text styles</a:t>
            </a:r>
          </a:p>
        </p:txBody>
      </p:sp>
      <p:sp>
        <p:nvSpPr>
          <p:cNvPr id="5" name="Content Placeholder 4"/>
          <p:cNvSpPr>
            <a:spLocks noGrp="1"/>
          </p:cNvSpPr>
          <p:nvPr>
            <p:ph sz="quarter" idx="2"/>
          </p:nvPr>
        </p:nvSpPr>
        <p:spPr>
          <a:xfrm>
            <a:off x="1620203" y="9556549"/>
            <a:ext cx="14317416" cy="24833107"/>
          </a:xfrm>
        </p:spPr>
        <p:txBody>
          <a:bodyPr/>
          <a:lstStyle>
            <a:lvl1pPr>
              <a:defRPr sz="12500"/>
            </a:lvl1pPr>
            <a:lvl2pPr>
              <a:defRPr sz="10500"/>
            </a:lvl2pPr>
            <a:lvl3pPr>
              <a:defRPr sz="9400"/>
            </a:lvl3pPr>
            <a:lvl4pPr>
              <a:defRPr sz="8400"/>
            </a:lvl4pPr>
            <a:lvl5pPr>
              <a:defRPr sz="8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16460810" y="9556549"/>
            <a:ext cx="14323040" cy="24833107"/>
          </a:xfrm>
        </p:spPr>
        <p:txBody>
          <a:bodyPr/>
          <a:lstStyle>
            <a:lvl1pPr>
              <a:defRPr sz="12500"/>
            </a:lvl1pPr>
            <a:lvl2pPr>
              <a:defRPr sz="10500"/>
            </a:lvl2pPr>
            <a:lvl3pPr>
              <a:defRPr sz="9400"/>
            </a:lvl3pPr>
            <a:lvl4pPr>
              <a:defRPr sz="8400"/>
            </a:lvl4pPr>
            <a:lvl5pPr>
              <a:defRPr sz="8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A10B8387-9DB7-4B57-B4D2-9BDAAC66D6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20204" y="1728216"/>
            <a:ext cx="26474109" cy="7200900"/>
          </a:xfrm>
        </p:spPr>
        <p:txBody>
          <a:bodyPr/>
          <a:lstStyle>
            <a:lvl1pPr algn="l">
              <a:defRPr sz="240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D26DAA0-9E93-4A8C-9AA6-0C04C9B9EC6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213B6739-933E-43AE-833F-155F79951A5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02" y="7468829"/>
            <a:ext cx="11341418" cy="4600575"/>
          </a:xfrm>
        </p:spPr>
        <p:txBody>
          <a:bodyPr tIns="0" bIns="0" anchor="t"/>
          <a:lstStyle>
            <a:lvl1pPr algn="l">
              <a:buNone/>
              <a:defRPr sz="94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1620204" y="1350872"/>
            <a:ext cx="9721215" cy="5760720"/>
          </a:xfrm>
        </p:spPr>
        <p:txBody>
          <a:bodyPr lIns="238887" tIns="0" rIns="238887" bIns="0" anchor="b"/>
          <a:lstStyle>
            <a:lvl1pPr marL="0" indent="0" algn="l">
              <a:buNone/>
              <a:defRPr sz="7300"/>
            </a:lvl1pPr>
            <a:lvl2pPr>
              <a:buNone/>
              <a:defRPr sz="6300"/>
            </a:lvl2pPr>
            <a:lvl3pPr>
              <a:buNone/>
              <a:defRPr sz="5200"/>
            </a:lvl3pPr>
            <a:lvl4pPr>
              <a:buNone/>
              <a:defRPr sz="4700"/>
            </a:lvl4pPr>
            <a:lvl5pPr>
              <a:buNone/>
              <a:defRPr sz="4700"/>
            </a:lvl5pPr>
          </a:lstStyle>
          <a:p>
            <a:pPr lvl="0"/>
            <a:r>
              <a:rPr lang="en-US" smtClean="0"/>
              <a:t>Click to edit Master text styles</a:t>
            </a:r>
          </a:p>
        </p:txBody>
      </p:sp>
      <p:sp>
        <p:nvSpPr>
          <p:cNvPr id="4" name="Content Placeholder 3"/>
          <p:cNvSpPr>
            <a:spLocks noGrp="1"/>
          </p:cNvSpPr>
          <p:nvPr>
            <p:ph sz="half" idx="1"/>
          </p:nvPr>
        </p:nvSpPr>
        <p:spPr>
          <a:xfrm>
            <a:off x="1620204" y="12481560"/>
            <a:ext cx="25113139" cy="24003000"/>
          </a:xfrm>
        </p:spPr>
        <p:txBody>
          <a:bodyPr/>
          <a:lstStyle>
            <a:lvl1pPr>
              <a:defRPr sz="14600"/>
            </a:lvl1pPr>
            <a:lvl2pPr>
              <a:defRPr sz="12500"/>
            </a:lvl2pPr>
            <a:lvl3pPr>
              <a:defRPr sz="11500"/>
            </a:lvl3pPr>
            <a:lvl4pPr>
              <a:defRPr sz="10500"/>
            </a:lvl4pPr>
            <a:lvl5pPr>
              <a:defRPr sz="10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28905201" y="40459521"/>
            <a:ext cx="2700338" cy="2299841"/>
          </a:xfrm>
        </p:spPr>
        <p:txBody>
          <a:bodyPr/>
          <a:lstStyle>
            <a:lvl1pPr>
              <a:defRPr/>
            </a:lvl1pPr>
          </a:lstStyle>
          <a:p>
            <a:pPr>
              <a:defRPr/>
            </a:pPr>
            <a:fld id="{DAA5220A-9051-4BC0-B25B-C4A43602EAD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691671" y="10745967"/>
            <a:ext cx="10822145" cy="7898990"/>
          </a:xfrm>
        </p:spPr>
        <p:txBody>
          <a:bodyPr anchor="b"/>
          <a:lstStyle>
            <a:lvl1pPr algn="l">
              <a:buNone/>
              <a:defRPr sz="115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776321" y="6425414"/>
            <a:ext cx="14581823" cy="2592324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167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9691676" y="18892220"/>
            <a:ext cx="10822138" cy="16779936"/>
          </a:xfrm>
        </p:spPr>
        <p:txBody>
          <a:bodyPr lIns="238887" rIns="238887"/>
          <a:lstStyle>
            <a:lvl1pPr marL="0" indent="0">
              <a:buFontTx/>
              <a:buNone/>
              <a:defRPr sz="6300"/>
            </a:lvl1pPr>
            <a:lvl2pPr>
              <a:buFontTx/>
              <a:buNone/>
              <a:defRPr sz="6300"/>
            </a:lvl2pPr>
            <a:lvl3pPr>
              <a:buFontTx/>
              <a:buNone/>
              <a:defRPr sz="5200"/>
            </a:lvl3pPr>
            <a:lvl4pPr>
              <a:buFontTx/>
              <a:buNone/>
              <a:defRPr sz="4700"/>
            </a:lvl4pPr>
            <a:lvl5pPr>
              <a:buFontTx/>
              <a:buNone/>
              <a:defRPr sz="47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B668B7B-E047-4EA4-90EF-475BC6D5DF2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A8E6999-FDFB-49C7-9EA9-A70E42AFA6A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92937" y="1730224"/>
            <a:ext cx="7290911" cy="3686460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20203" y="1730224"/>
            <a:ext cx="21332666" cy="3686460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D1D5537-60AE-4D53-8249-F502084245B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29938119"/>
            <a:ext cx="32404050" cy="13311485"/>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477774" tIns="238887" rIns="477774" bIns="238887"/>
          <a:lstStyle/>
          <a:p>
            <a:pPr>
              <a:defRPr/>
            </a:pPr>
            <a:endParaRPr lang="en-US"/>
          </a:p>
        </p:txBody>
      </p:sp>
      <p:sp>
        <p:nvSpPr>
          <p:cNvPr id="16" name="Freeform 15"/>
          <p:cNvSpPr>
            <a:spLocks/>
          </p:cNvSpPr>
          <p:nvPr/>
        </p:nvSpPr>
        <p:spPr bwMode="auto">
          <a:xfrm>
            <a:off x="25923877" y="0"/>
            <a:ext cx="6480175" cy="432054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477774" tIns="238887" rIns="477774" bIns="238887"/>
          <a:lstStyle/>
          <a:p>
            <a:pPr>
              <a:defRPr/>
            </a:pPr>
            <a:endParaRPr lang="en-US"/>
          </a:p>
        </p:txBody>
      </p:sp>
      <p:sp>
        <p:nvSpPr>
          <p:cNvPr id="1028" name="Title Placeholder 8"/>
          <p:cNvSpPr>
            <a:spLocks noGrp="1"/>
          </p:cNvSpPr>
          <p:nvPr>
            <p:ph type="title"/>
          </p:nvPr>
        </p:nvSpPr>
        <p:spPr bwMode="auto">
          <a:xfrm>
            <a:off x="1620838" y="1730573"/>
            <a:ext cx="26462037" cy="7200900"/>
          </a:xfrm>
          <a:prstGeom prst="rect">
            <a:avLst/>
          </a:prstGeom>
          <a:noFill/>
          <a:ln w="9525">
            <a:noFill/>
            <a:miter lim="800000"/>
            <a:headEnd/>
            <a:tailEnd/>
          </a:ln>
        </p:spPr>
        <p:txBody>
          <a:bodyPr vert="horz" wrap="square" lIns="238887" tIns="238887" rIns="238887" bIns="238887" numCol="1" anchor="ctr"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1620838" y="10080724"/>
            <a:ext cx="26462037" cy="28514278"/>
          </a:xfrm>
          <a:prstGeom prst="rect">
            <a:avLst/>
          </a:prstGeom>
          <a:noFill/>
          <a:ln w="9525">
            <a:noFill/>
            <a:miter lim="800000"/>
            <a:headEnd/>
            <a:tailEnd/>
          </a:ln>
        </p:spPr>
        <p:txBody>
          <a:bodyPr vert="horz" wrap="square" lIns="477774" tIns="238887" rIns="477774" bIns="23888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1620840" y="40459521"/>
            <a:ext cx="7559675" cy="2299841"/>
          </a:xfrm>
          <a:prstGeom prst="rect">
            <a:avLst/>
          </a:prstGeom>
        </p:spPr>
        <p:txBody>
          <a:bodyPr vert="horz" lIns="477774" tIns="238887" rIns="477774" bIns="0" anchor="b"/>
          <a:lstStyle>
            <a:lvl1pPr algn="l" eaLnBrk="1" latinLnBrk="0" hangingPunct="1">
              <a:defRPr kumimoji="0" sz="5200">
                <a:solidFill>
                  <a:schemeClr val="tx2">
                    <a:shade val="50000"/>
                  </a:schemeClr>
                </a:solidFill>
              </a:defRPr>
            </a:lvl1pPr>
          </a:lstStyle>
          <a:p>
            <a:pPr>
              <a:defRPr/>
            </a:pPr>
            <a:endParaRPr lang="en-US"/>
          </a:p>
        </p:txBody>
      </p:sp>
      <p:sp>
        <p:nvSpPr>
          <p:cNvPr id="22" name="Footer Placeholder 21"/>
          <p:cNvSpPr>
            <a:spLocks noGrp="1"/>
          </p:cNvSpPr>
          <p:nvPr>
            <p:ph type="ftr" sz="quarter" idx="3"/>
          </p:nvPr>
        </p:nvSpPr>
        <p:spPr>
          <a:xfrm>
            <a:off x="11071225" y="40459521"/>
            <a:ext cx="10261600" cy="2299841"/>
          </a:xfrm>
          <a:prstGeom prst="rect">
            <a:avLst/>
          </a:prstGeom>
        </p:spPr>
        <p:txBody>
          <a:bodyPr vert="horz" lIns="0" tIns="238887" rIns="0" bIns="0" anchor="b"/>
          <a:lstStyle>
            <a:lvl1pPr algn="ctr" eaLnBrk="1" latinLnBrk="0" hangingPunct="1">
              <a:defRPr kumimoji="0" sz="5200">
                <a:solidFill>
                  <a:schemeClr val="tx2">
                    <a:shade val="50000"/>
                  </a:schemeClr>
                </a:solidFill>
              </a:defRPr>
            </a:lvl1pPr>
          </a:lstStyle>
          <a:p>
            <a:pPr>
              <a:defRPr/>
            </a:pPr>
            <a:endParaRPr lang="en-US"/>
          </a:p>
        </p:txBody>
      </p:sp>
      <p:sp>
        <p:nvSpPr>
          <p:cNvPr id="18" name="Slide Number Placeholder 17"/>
          <p:cNvSpPr>
            <a:spLocks noGrp="1"/>
          </p:cNvSpPr>
          <p:nvPr>
            <p:ph type="sldNum" sz="quarter" idx="4"/>
          </p:nvPr>
        </p:nvSpPr>
        <p:spPr>
          <a:xfrm>
            <a:off x="28894090" y="40459521"/>
            <a:ext cx="2700337" cy="2299841"/>
          </a:xfrm>
          <a:prstGeom prst="rect">
            <a:avLst/>
          </a:prstGeom>
        </p:spPr>
        <p:txBody>
          <a:bodyPr vert="horz" lIns="0" tIns="0" rIns="0" bIns="0" anchor="b"/>
          <a:lstStyle>
            <a:lvl1pPr algn="r" eaLnBrk="1" latinLnBrk="0" hangingPunct="1">
              <a:defRPr kumimoji="0" sz="5200" smtClean="0">
                <a:solidFill>
                  <a:schemeClr val="tx2">
                    <a:shade val="50000"/>
                  </a:schemeClr>
                </a:solidFill>
              </a:defRPr>
            </a:lvl1pPr>
          </a:lstStyle>
          <a:p>
            <a:pPr>
              <a:defRPr/>
            </a:pPr>
            <a:fld id="{0436E5F5-D370-4B67-9F51-A8FCA942E90F}" type="slidenum">
              <a:rPr lang="en-US"/>
              <a:pPr>
                <a:defRPr/>
              </a:pPr>
              <a:t>‹#›</a:t>
            </a:fld>
            <a:endParaRPr lang="en-US"/>
          </a:p>
        </p:txBody>
      </p:sp>
      <p:sp>
        <p:nvSpPr>
          <p:cNvPr id="11" name="Rectangle 10"/>
          <p:cNvSpPr>
            <a:spLocks noChangeArrowheads="1"/>
          </p:cNvSpPr>
          <p:nvPr userDrawn="1"/>
        </p:nvSpPr>
        <p:spPr bwMode="auto">
          <a:xfrm>
            <a:off x="1203326" y="8265766"/>
            <a:ext cx="9464675" cy="33736805"/>
          </a:xfrm>
          <a:prstGeom prst="rect">
            <a:avLst/>
          </a:prstGeom>
          <a:solidFill>
            <a:schemeClr val="bg1"/>
          </a:solidFill>
          <a:ln w="9525">
            <a:noFill/>
            <a:miter lim="800000"/>
            <a:headEnd/>
            <a:tailEnd/>
          </a:ln>
          <a:effectLst/>
        </p:spPr>
        <p:txBody>
          <a:bodyPr wrap="none" anchor="ctr"/>
          <a:lstStyle/>
          <a:p>
            <a:pPr>
              <a:defRPr/>
            </a:pPr>
            <a:endParaRPr lang="el-GR"/>
          </a:p>
        </p:txBody>
      </p:sp>
      <p:sp>
        <p:nvSpPr>
          <p:cNvPr id="13" name="Rectangle 12"/>
          <p:cNvSpPr>
            <a:spLocks noChangeArrowheads="1"/>
          </p:cNvSpPr>
          <p:nvPr userDrawn="1"/>
        </p:nvSpPr>
        <p:spPr bwMode="auto">
          <a:xfrm>
            <a:off x="11469690" y="8265766"/>
            <a:ext cx="9464675" cy="33736805"/>
          </a:xfrm>
          <a:prstGeom prst="rect">
            <a:avLst/>
          </a:prstGeom>
          <a:solidFill>
            <a:schemeClr val="bg1"/>
          </a:solidFill>
          <a:ln w="9525">
            <a:noFill/>
            <a:miter lim="800000"/>
            <a:headEnd/>
            <a:tailEnd/>
          </a:ln>
          <a:effectLst/>
        </p:spPr>
        <p:txBody>
          <a:bodyPr wrap="none" anchor="ctr"/>
          <a:lstStyle/>
          <a:p>
            <a:pPr>
              <a:defRPr/>
            </a:pPr>
            <a:endParaRPr lang="el-GR"/>
          </a:p>
        </p:txBody>
      </p:sp>
      <p:sp>
        <p:nvSpPr>
          <p:cNvPr id="14" name="Rectangle 13"/>
          <p:cNvSpPr>
            <a:spLocks noChangeArrowheads="1"/>
          </p:cNvSpPr>
          <p:nvPr userDrawn="1"/>
        </p:nvSpPr>
        <p:spPr bwMode="auto">
          <a:xfrm>
            <a:off x="21736051" y="8265766"/>
            <a:ext cx="9464675" cy="33736805"/>
          </a:xfrm>
          <a:prstGeom prst="rect">
            <a:avLst/>
          </a:prstGeom>
          <a:solidFill>
            <a:schemeClr val="bg1"/>
          </a:solidFill>
          <a:ln w="9525">
            <a:noFill/>
            <a:miter lim="800000"/>
            <a:headEnd/>
            <a:tailEnd/>
          </a:ln>
          <a:effectLst/>
        </p:spPr>
        <p:txBody>
          <a:bodyPr wrap="none" anchor="ctr"/>
          <a:lstStyle/>
          <a:p>
            <a:pPr>
              <a:defRPr/>
            </a:pPr>
            <a:endParaRPr lang="el-GR"/>
          </a:p>
        </p:txBody>
      </p:sp>
    </p:spTree>
  </p:cSld>
  <p:clrMap bg1="dk1" tx1="lt1" bg2="dk2" tx2="lt2" accent1="accent1" accent2="accent2" accent3="accent3" accent4="accent4" accent5="accent5" accent6="accent6" hlink="hlink" folHlink="folHlink"/>
  <p:sldLayoutIdLst>
    <p:sldLayoutId id="2147483899" r:id="rId1"/>
    <p:sldLayoutId id="2147483893" r:id="rId2"/>
    <p:sldLayoutId id="2147483900" r:id="rId3"/>
    <p:sldLayoutId id="2147483894" r:id="rId4"/>
    <p:sldLayoutId id="2147483901" r:id="rId5"/>
    <p:sldLayoutId id="2147483895" r:id="rId6"/>
    <p:sldLayoutId id="2147483896" r:id="rId7"/>
    <p:sldLayoutId id="2147483902" r:id="rId8"/>
    <p:sldLayoutId id="2147483903" r:id="rId9"/>
    <p:sldLayoutId id="2147483897" r:id="rId10"/>
    <p:sldLayoutId id="2147483898" r:id="rId11"/>
  </p:sldLayoutIdLst>
  <p:txStyles>
    <p:titleStyle>
      <a:lvl1pPr algn="l" rtl="0" fontAlgn="base">
        <a:spcBef>
          <a:spcPct val="0"/>
        </a:spcBef>
        <a:spcAft>
          <a:spcPct val="0"/>
        </a:spcAft>
        <a:defRPr sz="24000" kern="1200">
          <a:solidFill>
            <a:schemeClr val="tx1"/>
          </a:solidFill>
          <a:latin typeface="+mj-lt"/>
          <a:ea typeface="+mj-ea"/>
          <a:cs typeface="+mj-cs"/>
        </a:defRPr>
      </a:lvl1pPr>
      <a:lvl2pPr algn="l" rtl="0" fontAlgn="base">
        <a:spcBef>
          <a:spcPct val="0"/>
        </a:spcBef>
        <a:spcAft>
          <a:spcPct val="0"/>
        </a:spcAft>
        <a:defRPr sz="24000">
          <a:solidFill>
            <a:schemeClr val="tx1"/>
          </a:solidFill>
          <a:latin typeface="Franklin Gothic Book" pitchFamily="34" charset="0"/>
        </a:defRPr>
      </a:lvl2pPr>
      <a:lvl3pPr algn="l" rtl="0" fontAlgn="base">
        <a:spcBef>
          <a:spcPct val="0"/>
        </a:spcBef>
        <a:spcAft>
          <a:spcPct val="0"/>
        </a:spcAft>
        <a:defRPr sz="24000">
          <a:solidFill>
            <a:schemeClr val="tx1"/>
          </a:solidFill>
          <a:latin typeface="Franklin Gothic Book" pitchFamily="34" charset="0"/>
        </a:defRPr>
      </a:lvl3pPr>
      <a:lvl4pPr algn="l" rtl="0" fontAlgn="base">
        <a:spcBef>
          <a:spcPct val="0"/>
        </a:spcBef>
        <a:spcAft>
          <a:spcPct val="0"/>
        </a:spcAft>
        <a:defRPr sz="24000">
          <a:solidFill>
            <a:schemeClr val="tx1"/>
          </a:solidFill>
          <a:latin typeface="Franklin Gothic Book" pitchFamily="34" charset="0"/>
        </a:defRPr>
      </a:lvl4pPr>
      <a:lvl5pPr algn="l" rtl="0" fontAlgn="base">
        <a:spcBef>
          <a:spcPct val="0"/>
        </a:spcBef>
        <a:spcAft>
          <a:spcPct val="0"/>
        </a:spcAft>
        <a:defRPr sz="24000">
          <a:solidFill>
            <a:schemeClr val="tx1"/>
          </a:solidFill>
          <a:latin typeface="Franklin Gothic Book" pitchFamily="34" charset="0"/>
        </a:defRPr>
      </a:lvl5pPr>
      <a:lvl6pPr marL="457200" algn="l" rtl="0" fontAlgn="base">
        <a:spcBef>
          <a:spcPct val="0"/>
        </a:spcBef>
        <a:spcAft>
          <a:spcPct val="0"/>
        </a:spcAft>
        <a:defRPr sz="24000">
          <a:solidFill>
            <a:schemeClr val="tx1"/>
          </a:solidFill>
          <a:latin typeface="Franklin Gothic Book" pitchFamily="34" charset="0"/>
        </a:defRPr>
      </a:lvl6pPr>
      <a:lvl7pPr marL="914400" algn="l" rtl="0" fontAlgn="base">
        <a:spcBef>
          <a:spcPct val="0"/>
        </a:spcBef>
        <a:spcAft>
          <a:spcPct val="0"/>
        </a:spcAft>
        <a:defRPr sz="24000">
          <a:solidFill>
            <a:schemeClr val="tx1"/>
          </a:solidFill>
          <a:latin typeface="Franklin Gothic Book" pitchFamily="34" charset="0"/>
        </a:defRPr>
      </a:lvl7pPr>
      <a:lvl8pPr marL="1371600" algn="l" rtl="0" fontAlgn="base">
        <a:spcBef>
          <a:spcPct val="0"/>
        </a:spcBef>
        <a:spcAft>
          <a:spcPct val="0"/>
        </a:spcAft>
        <a:defRPr sz="24000">
          <a:solidFill>
            <a:schemeClr val="tx1"/>
          </a:solidFill>
          <a:latin typeface="Franklin Gothic Book" pitchFamily="34" charset="0"/>
        </a:defRPr>
      </a:lvl8pPr>
      <a:lvl9pPr marL="1828800" algn="l" rtl="0" fontAlgn="base">
        <a:spcBef>
          <a:spcPct val="0"/>
        </a:spcBef>
        <a:spcAft>
          <a:spcPct val="0"/>
        </a:spcAft>
        <a:defRPr sz="24000">
          <a:solidFill>
            <a:schemeClr val="tx1"/>
          </a:solidFill>
          <a:latin typeface="Franklin Gothic Book" pitchFamily="34" charset="0"/>
        </a:defRPr>
      </a:lvl9pPr>
    </p:titleStyle>
    <p:bodyStyle>
      <a:lvl1pPr marL="2197100" indent="-2006600" algn="l" rtl="0" fontAlgn="base">
        <a:spcBef>
          <a:spcPct val="20000"/>
        </a:spcBef>
        <a:spcAft>
          <a:spcPct val="0"/>
        </a:spcAft>
        <a:buClr>
          <a:schemeClr val="accent1"/>
        </a:buClr>
        <a:buSzPct val="80000"/>
        <a:buFont typeface="Wingdings 2" pitchFamily="18" charset="2"/>
        <a:buChar char=""/>
        <a:defRPr sz="15700" kern="1200">
          <a:solidFill>
            <a:schemeClr val="tx1"/>
          </a:solidFill>
          <a:latin typeface="+mn-lt"/>
          <a:ea typeface="+mn-ea"/>
          <a:cs typeface="+mn-cs"/>
        </a:defRPr>
      </a:lvl1pPr>
      <a:lvl2pPr marL="3773488" indent="-1431925" algn="l" rtl="0" fontAlgn="base">
        <a:spcBef>
          <a:spcPct val="20000"/>
        </a:spcBef>
        <a:spcAft>
          <a:spcPct val="0"/>
        </a:spcAft>
        <a:buClr>
          <a:schemeClr val="accent1"/>
        </a:buClr>
        <a:buSzPct val="90000"/>
        <a:buFont typeface="Wingdings 2" pitchFamily="18" charset="2"/>
        <a:buChar char=""/>
        <a:defRPr sz="13600" kern="1200">
          <a:solidFill>
            <a:schemeClr val="tx1"/>
          </a:solidFill>
          <a:latin typeface="+mn-lt"/>
          <a:ea typeface="+mn-ea"/>
          <a:cs typeface="+mn-cs"/>
        </a:defRPr>
      </a:lvl2pPr>
      <a:lvl3pPr marL="5254625" indent="-1336675" algn="l" rtl="0" fontAlgn="base">
        <a:spcBef>
          <a:spcPct val="20000"/>
        </a:spcBef>
        <a:spcAft>
          <a:spcPct val="0"/>
        </a:spcAft>
        <a:buClr>
          <a:schemeClr val="accent2"/>
        </a:buClr>
        <a:buSzPct val="85000"/>
        <a:buFont typeface="Arial" charset="0"/>
        <a:buChar char="○"/>
        <a:defRPr sz="12500" kern="1200">
          <a:solidFill>
            <a:schemeClr val="tx1"/>
          </a:solidFill>
          <a:latin typeface="+mn-lt"/>
          <a:ea typeface="+mn-ea"/>
          <a:cs typeface="+mn-cs"/>
        </a:defRPr>
      </a:lvl3pPr>
      <a:lvl4pPr marL="6688138" indent="-1241425" algn="l" rtl="0" fontAlgn="base">
        <a:spcBef>
          <a:spcPct val="20000"/>
        </a:spcBef>
        <a:spcAft>
          <a:spcPct val="0"/>
        </a:spcAft>
        <a:buClr>
          <a:srgbClr val="8D89A4"/>
        </a:buClr>
        <a:buSzPct val="90000"/>
        <a:buFont typeface="Wingdings 2" pitchFamily="18" charset="2"/>
        <a:buChar char=""/>
        <a:defRPr sz="10500" kern="1200">
          <a:solidFill>
            <a:schemeClr val="tx1"/>
          </a:solidFill>
          <a:latin typeface="+mn-lt"/>
          <a:ea typeface="+mn-ea"/>
          <a:cs typeface="+mn-cs"/>
        </a:defRPr>
      </a:lvl4pPr>
      <a:lvl5pPr marL="7786688" indent="-954088" algn="l" rtl="0" fontAlgn="base">
        <a:spcBef>
          <a:spcPct val="20000"/>
        </a:spcBef>
        <a:spcAft>
          <a:spcPct val="0"/>
        </a:spcAft>
        <a:buClr>
          <a:srgbClr val="748560"/>
        </a:buClr>
        <a:buSzPct val="100000"/>
        <a:buFont typeface="Arial" charset="0"/>
        <a:buChar char="-"/>
        <a:defRPr sz="10500" kern="1200">
          <a:solidFill>
            <a:schemeClr val="tx1"/>
          </a:solidFill>
          <a:latin typeface="+mn-lt"/>
          <a:ea typeface="+mn-ea"/>
          <a:cs typeface="+mn-cs"/>
        </a:defRPr>
      </a:lvl5pPr>
      <a:lvl6pPr marL="8886596" indent="-955548" algn="l" rtl="0" eaLnBrk="1" latinLnBrk="0" hangingPunct="1">
        <a:spcBef>
          <a:spcPct val="20000"/>
        </a:spcBef>
        <a:buClr>
          <a:schemeClr val="accent5"/>
        </a:buClr>
        <a:buFont typeface="Arial"/>
        <a:buChar char="-"/>
        <a:defRPr kumimoji="0" sz="10500" kern="1200" baseline="0">
          <a:solidFill>
            <a:schemeClr val="tx1"/>
          </a:solidFill>
          <a:latin typeface="+mn-lt"/>
          <a:ea typeface="+mn-ea"/>
          <a:cs typeface="+mn-cs"/>
        </a:defRPr>
      </a:lvl6pPr>
      <a:lvl7pPr marL="10033254" indent="-955548" algn="l" rtl="0" eaLnBrk="1" latinLnBrk="0" hangingPunct="1">
        <a:spcBef>
          <a:spcPct val="20000"/>
        </a:spcBef>
        <a:buClr>
          <a:schemeClr val="accent6"/>
        </a:buClr>
        <a:buSzPct val="100000"/>
        <a:buFont typeface="Arial"/>
        <a:buChar char="•"/>
        <a:defRPr kumimoji="0" sz="9400" kern="1200" baseline="0">
          <a:solidFill>
            <a:schemeClr val="tx1"/>
          </a:solidFill>
          <a:latin typeface="+mn-lt"/>
          <a:ea typeface="+mn-ea"/>
          <a:cs typeface="+mn-cs"/>
        </a:defRPr>
      </a:lvl7pPr>
      <a:lvl8pPr marL="11179912" indent="-955548" algn="l" rtl="0" eaLnBrk="1" latinLnBrk="0" hangingPunct="1">
        <a:spcBef>
          <a:spcPct val="20000"/>
        </a:spcBef>
        <a:buClr>
          <a:schemeClr val="accent6"/>
        </a:buClr>
        <a:buFont typeface="Arial"/>
        <a:buChar char="▪"/>
        <a:defRPr kumimoji="0" sz="8400" kern="1200">
          <a:solidFill>
            <a:schemeClr val="tx1"/>
          </a:solidFill>
          <a:latin typeface="+mn-lt"/>
          <a:ea typeface="+mn-ea"/>
          <a:cs typeface="+mn-cs"/>
        </a:defRPr>
      </a:lvl8pPr>
      <a:lvl9pPr marL="12183237" indent="-955548" algn="l" rtl="0" eaLnBrk="1" latinLnBrk="0" hangingPunct="1">
        <a:spcBef>
          <a:spcPct val="20000"/>
        </a:spcBef>
        <a:buClr>
          <a:schemeClr val="accent6"/>
        </a:buClr>
        <a:buFont typeface="Arial"/>
        <a:buChar char="•"/>
        <a:defRPr kumimoji="0" sz="84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388870" algn="l" rtl="0" eaLnBrk="1" latinLnBrk="0" hangingPunct="1">
        <a:defRPr kumimoji="0" kern="1200">
          <a:solidFill>
            <a:schemeClr val="tx1"/>
          </a:solidFill>
          <a:latin typeface="+mn-lt"/>
          <a:ea typeface="+mn-ea"/>
          <a:cs typeface="+mn-cs"/>
        </a:defRPr>
      </a:lvl2pPr>
      <a:lvl3pPr marL="4777740" algn="l" rtl="0" eaLnBrk="1" latinLnBrk="0" hangingPunct="1">
        <a:defRPr kumimoji="0" kern="1200">
          <a:solidFill>
            <a:schemeClr val="tx1"/>
          </a:solidFill>
          <a:latin typeface="+mn-lt"/>
          <a:ea typeface="+mn-ea"/>
          <a:cs typeface="+mn-cs"/>
        </a:defRPr>
      </a:lvl3pPr>
      <a:lvl4pPr marL="7166610" algn="l" rtl="0" eaLnBrk="1" latinLnBrk="0" hangingPunct="1">
        <a:defRPr kumimoji="0" kern="1200">
          <a:solidFill>
            <a:schemeClr val="tx1"/>
          </a:solidFill>
          <a:latin typeface="+mn-lt"/>
          <a:ea typeface="+mn-ea"/>
          <a:cs typeface="+mn-cs"/>
        </a:defRPr>
      </a:lvl4pPr>
      <a:lvl5pPr marL="9555480" algn="l" rtl="0" eaLnBrk="1" latinLnBrk="0" hangingPunct="1">
        <a:defRPr kumimoji="0" kern="1200">
          <a:solidFill>
            <a:schemeClr val="tx1"/>
          </a:solidFill>
          <a:latin typeface="+mn-lt"/>
          <a:ea typeface="+mn-ea"/>
          <a:cs typeface="+mn-cs"/>
        </a:defRPr>
      </a:lvl5pPr>
      <a:lvl6pPr marL="11944350" algn="l" rtl="0" eaLnBrk="1" latinLnBrk="0" hangingPunct="1">
        <a:defRPr kumimoji="0" kern="1200">
          <a:solidFill>
            <a:schemeClr val="tx1"/>
          </a:solidFill>
          <a:latin typeface="+mn-lt"/>
          <a:ea typeface="+mn-ea"/>
          <a:cs typeface="+mn-cs"/>
        </a:defRPr>
      </a:lvl6pPr>
      <a:lvl7pPr marL="14333220" algn="l" rtl="0" eaLnBrk="1" latinLnBrk="0" hangingPunct="1">
        <a:defRPr kumimoji="0" kern="1200">
          <a:solidFill>
            <a:schemeClr val="tx1"/>
          </a:solidFill>
          <a:latin typeface="+mn-lt"/>
          <a:ea typeface="+mn-ea"/>
          <a:cs typeface="+mn-cs"/>
        </a:defRPr>
      </a:lvl7pPr>
      <a:lvl8pPr marL="16722090" algn="l" rtl="0" eaLnBrk="1" latinLnBrk="0" hangingPunct="1">
        <a:defRPr kumimoji="0" kern="1200">
          <a:solidFill>
            <a:schemeClr val="tx1"/>
          </a:solidFill>
          <a:latin typeface="+mn-lt"/>
          <a:ea typeface="+mn-ea"/>
          <a:cs typeface="+mn-cs"/>
        </a:defRPr>
      </a:lvl8pPr>
      <a:lvl9pPr marL="1911096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jpeg"/><Relationship Id="rId3" Type="http://schemas.openxmlformats.org/officeDocument/2006/relationships/chart" Target="../charts/chart1.xml"/><Relationship Id="rId7" Type="http://schemas.openxmlformats.org/officeDocument/2006/relationships/image" Target="../media/image4.gif"/><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gif"/><Relationship Id="rId11" Type="http://schemas.openxmlformats.org/officeDocument/2006/relationships/image" Target="../media/image8.gif"/><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wmf"/><Relationship Id="rId9" Type="http://schemas.openxmlformats.org/officeDocument/2006/relationships/image" Target="../media/image6.jpeg"/><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Rectangle 181"/>
          <p:cNvSpPr/>
          <p:nvPr/>
        </p:nvSpPr>
        <p:spPr>
          <a:xfrm>
            <a:off x="0" y="3171696"/>
            <a:ext cx="32404050" cy="400337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dirty="0"/>
          </a:p>
        </p:txBody>
      </p:sp>
      <p:sp>
        <p:nvSpPr>
          <p:cNvPr id="100" name="Rectangle 181"/>
          <p:cNvSpPr/>
          <p:nvPr/>
        </p:nvSpPr>
        <p:spPr>
          <a:xfrm>
            <a:off x="0" y="18173676"/>
            <a:ext cx="32404050" cy="250317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el-GR" dirty="0"/>
          </a:p>
        </p:txBody>
      </p:sp>
      <p:sp>
        <p:nvSpPr>
          <p:cNvPr id="101" name="Rectangle 181"/>
          <p:cNvSpPr/>
          <p:nvPr/>
        </p:nvSpPr>
        <p:spPr>
          <a:xfrm>
            <a:off x="11058489" y="18173676"/>
            <a:ext cx="10072758" cy="250317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dirty="0"/>
          </a:p>
        </p:txBody>
      </p:sp>
      <p:graphicFrame>
        <p:nvGraphicFramePr>
          <p:cNvPr id="183" name="Table 182"/>
          <p:cNvGraphicFramePr>
            <a:graphicFrameLocks noGrp="1"/>
          </p:cNvGraphicFramePr>
          <p:nvPr/>
        </p:nvGraphicFramePr>
        <p:xfrm>
          <a:off x="11344241" y="35040712"/>
          <a:ext cx="9501254" cy="6778942"/>
        </p:xfrm>
        <a:graphic>
          <a:graphicData uri="http://schemas.openxmlformats.org/drawingml/2006/table">
            <a:tbl>
              <a:tblPr bandRow="1">
                <a:tableStyleId>{3C2FFA5D-87B4-456A-9821-1D502468CF0F}</a:tableStyleId>
              </a:tblPr>
              <a:tblGrid>
                <a:gridCol w="1357322"/>
                <a:gridCol w="1357322"/>
                <a:gridCol w="1357322"/>
                <a:gridCol w="1357322"/>
                <a:gridCol w="1357322"/>
                <a:gridCol w="1357322"/>
                <a:gridCol w="1357322"/>
              </a:tblGrid>
              <a:tr h="664939">
                <a:tc>
                  <a:txBody>
                    <a:bodyPr/>
                    <a:lstStyle/>
                    <a:p>
                      <a:pPr algn="ctr" fontAlgn="b"/>
                      <a:r>
                        <a:rPr kumimoji="0" lang="el-GR" sz="1400" kern="1200" dirty="0" smtClean="0">
                          <a:effectLst>
                            <a:outerShdw blurRad="38100" dist="38100" dir="2700000" algn="tl">
                              <a:srgbClr val="000000">
                                <a:alpha val="43137"/>
                              </a:srgbClr>
                            </a:outerShdw>
                          </a:effectLst>
                        </a:rPr>
                        <a:t> </a:t>
                      </a:r>
                      <a:endParaRPr kumimoji="0" lang="el-GR" sz="14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kumimoji="0" lang="en-US" sz="2000" b="1" kern="1200" dirty="0" smtClean="0">
                          <a:effectLst>
                            <a:outerShdw blurRad="38100" dist="38100" dir="2700000" algn="tl">
                              <a:srgbClr val="000000">
                                <a:alpha val="43137"/>
                              </a:srgbClr>
                            </a:outerShdw>
                          </a:effectLst>
                        </a:rPr>
                        <a:t>Learning Set</a:t>
                      </a: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l-GR"/>
                    </a:p>
                  </a:txBody>
                  <a:tcPr/>
                </a:tc>
                <a:tc gridSpan="2">
                  <a:txBody>
                    <a:bodyPr/>
                    <a:lstStyle/>
                    <a:p>
                      <a:pPr algn="ctr" fontAlgn="b"/>
                      <a:r>
                        <a:rPr kumimoji="0" lang="en-US" sz="2000" b="1" kern="1200" dirty="0" smtClean="0">
                          <a:effectLst>
                            <a:outerShdw blurRad="38100" dist="38100" dir="2700000" algn="tl">
                              <a:srgbClr val="000000">
                                <a:alpha val="43137"/>
                              </a:srgbClr>
                            </a:outerShdw>
                          </a:effectLst>
                        </a:rPr>
                        <a:t>Validation Set</a:t>
                      </a: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l-GR"/>
                    </a:p>
                  </a:txBody>
                  <a:tcPr/>
                </a:tc>
                <a:tc gridSpan="2">
                  <a:txBody>
                    <a:bodyPr/>
                    <a:lstStyle/>
                    <a:p>
                      <a:pPr algn="ctr" fontAlgn="b"/>
                      <a:r>
                        <a:rPr kumimoji="0" lang="en-US" sz="2000" b="1" kern="1200" dirty="0" smtClean="0">
                          <a:effectLst>
                            <a:outerShdw blurRad="38100" dist="38100" dir="2700000" algn="tl">
                              <a:srgbClr val="000000">
                                <a:alpha val="43137"/>
                              </a:srgbClr>
                            </a:outerShdw>
                          </a:effectLst>
                        </a:rPr>
                        <a:t>Test Set</a:t>
                      </a: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l-GR" dirty="0"/>
                    </a:p>
                  </a:txBody>
                  <a:tcPr/>
                </a:tc>
              </a:tr>
              <a:tr h="297941">
                <a:tc>
                  <a:txBody>
                    <a:bodyPr/>
                    <a:lstStyle/>
                    <a:p>
                      <a:pPr algn="ctr" fontAlgn="b"/>
                      <a:r>
                        <a:rPr kumimoji="0" lang="en-US" sz="1600" b="1" kern="1200" dirty="0" smtClean="0">
                          <a:effectLst>
                            <a:outerShdw blurRad="38100" dist="38100" dir="2700000" algn="tl">
                              <a:srgbClr val="000000">
                                <a:alpha val="43137"/>
                              </a:srgbClr>
                            </a:outerShdw>
                          </a:effectLst>
                        </a:rPr>
                        <a:t>Classes</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N</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RMSE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N</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RMSE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N</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effectLst>
                            <a:outerShdw blurRad="38100" dist="38100" dir="2700000" algn="tl">
                              <a:srgbClr val="000000">
                                <a:alpha val="43137"/>
                              </a:srgbClr>
                            </a:outerShdw>
                          </a:effectLst>
                        </a:rPr>
                        <a:t>RMSE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10121">
                <a:tc gridSpan="7">
                  <a:txBody>
                    <a:bodyPr/>
                    <a:lstStyle/>
                    <a:p>
                      <a:pPr algn="ctr" fontAlgn="b"/>
                      <a:endParaRPr kumimoji="0" lang="en-US" sz="1700" kern="1200" dirty="0" smtClean="0">
                        <a:effectLst>
                          <a:outerShdw blurRad="38100" dist="38100" dir="2700000" algn="tl">
                            <a:srgbClr val="000000">
                              <a:alpha val="43137"/>
                            </a:srgbClr>
                          </a:outerShdw>
                        </a:effectLst>
                      </a:endParaRPr>
                    </a:p>
                    <a:p>
                      <a:pPr marL="457200" indent="-457200" algn="ctr" fontAlgn="b">
                        <a:buAutoNum type="alphaLcParenBoth"/>
                      </a:pPr>
                      <a:r>
                        <a:rPr kumimoji="0" lang="en-US" sz="2000" b="1" kern="1200" dirty="0" smtClean="0">
                          <a:effectLst>
                            <a:outerShdw blurRad="38100" dist="38100" dir="2700000" algn="tl">
                              <a:srgbClr val="000000">
                                <a:alpha val="43137"/>
                              </a:srgbClr>
                            </a:outerShdw>
                          </a:effectLst>
                        </a:rPr>
                        <a:t>Current NN Calculation</a:t>
                      </a:r>
                    </a:p>
                    <a:p>
                      <a:pPr marL="457200" indent="-457200" algn="ctr" fontAlgn="b">
                        <a:buNone/>
                      </a:pPr>
                      <a:endParaRPr kumimoji="0" lang="en-US" sz="17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97941">
                <a:tc>
                  <a:txBody>
                    <a:bodyPr/>
                    <a:lstStyle/>
                    <a:p>
                      <a:pPr algn="ctr" fontAlgn="b"/>
                      <a:r>
                        <a:rPr kumimoji="0" lang="en-US" sz="1600" kern="1200" dirty="0" smtClean="0">
                          <a:effectLst>
                            <a:outerShdw blurRad="38100" dist="38100" dir="2700000" algn="tl">
                              <a:srgbClr val="000000">
                                <a:alpha val="43137"/>
                              </a:srgbClr>
                            </a:outerShdw>
                          </a:effectLst>
                        </a:rPr>
                        <a:t>EE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131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0.36</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16</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0.41</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16</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0.62</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EO</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179</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0.38</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 0.44 </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0.39</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OE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172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0.44 </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0.46 </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0.53</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OO</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190</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0.52</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24</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0.42</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24</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smtClean="0"/>
                        <a:t>0.33</a:t>
                      </a:r>
                      <a:endParaRPr lang="el-GR" dirty="0"/>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b="1" kern="1200" dirty="0" smtClean="0">
                          <a:effectLst>
                            <a:outerShdw blurRad="38100" dist="38100" dir="2700000" algn="tl">
                              <a:srgbClr val="000000">
                                <a:alpha val="43137"/>
                              </a:srgbClr>
                            </a:outerShdw>
                          </a:effectLst>
                        </a:rPr>
                        <a:t>Total</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672</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effectLst>
                            <a:outerShdw blurRad="38100" dist="38100" dir="2700000" algn="tl">
                              <a:srgbClr val="000000">
                                <a:alpha val="43137"/>
                              </a:srgbClr>
                            </a:outerShdw>
                          </a:effectLst>
                        </a:rPr>
                        <a:t>0.41</a:t>
                      </a:r>
                      <a:endParaRPr lang="el-GR" b="1" dirty="0">
                        <a:effectLst>
                          <a:outerShdw blurRad="38100" dist="38100" dir="2700000" algn="tl">
                            <a:srgbClr val="000000">
                              <a:alpha val="43137"/>
                            </a:srgbClr>
                          </a:outerShdw>
                        </a:effectLst>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83</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effectLst>
                            <a:outerShdw blurRad="38100" dist="38100" dir="2700000" algn="tl">
                              <a:srgbClr val="000000">
                                <a:alpha val="43137"/>
                              </a:srgbClr>
                            </a:outerShdw>
                          </a:effectLst>
                        </a:rPr>
                        <a:t>0.44</a:t>
                      </a:r>
                      <a:endParaRPr lang="el-GR" b="1" dirty="0">
                        <a:effectLst>
                          <a:outerShdw blurRad="38100" dist="38100" dir="2700000" algn="tl">
                            <a:srgbClr val="000000">
                              <a:alpha val="43137"/>
                            </a:srgbClr>
                          </a:outerShdw>
                        </a:effectLst>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83</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effectLst>
                            <a:outerShdw blurRad="38100" dist="38100" dir="2700000" algn="tl">
                              <a:srgbClr val="000000">
                                <a:alpha val="43137"/>
                              </a:srgbClr>
                            </a:outerShdw>
                          </a:effectLst>
                        </a:rPr>
                        <a:t>0.51</a:t>
                      </a:r>
                      <a:endParaRPr lang="el-GR" b="1" dirty="0">
                        <a:effectLst>
                          <a:outerShdw blurRad="38100" dist="38100" dir="2700000" algn="tl">
                            <a:srgbClr val="000000">
                              <a:alpha val="43137"/>
                            </a:srgbClr>
                          </a:outerShdw>
                        </a:effectLst>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54693">
                <a:tc gridSpan="7">
                  <a:txBody>
                    <a:bodyPr/>
                    <a:lstStyle/>
                    <a:p>
                      <a:pPr algn="ctr" fontAlgn="b"/>
                      <a:endParaRPr kumimoji="0" lang="en-US" sz="1700" kern="1200" dirty="0" smtClean="0">
                        <a:effectLst>
                          <a:outerShdw blurRad="38100" dist="38100" dir="2700000" algn="tl">
                            <a:srgbClr val="000000">
                              <a:alpha val="43137"/>
                            </a:srgbClr>
                          </a:outerShdw>
                        </a:effectLst>
                      </a:endParaRPr>
                    </a:p>
                    <a:p>
                      <a:pPr algn="ctr" fontAlgn="b"/>
                      <a:r>
                        <a:rPr kumimoji="0" lang="en-US" sz="2000" b="1" kern="1200" dirty="0" smtClean="0">
                          <a:effectLst>
                            <a:outerShdw blurRad="38100" dist="38100" dir="2700000" algn="tl">
                              <a:srgbClr val="000000">
                                <a:alpha val="43137"/>
                              </a:srgbClr>
                            </a:outerShdw>
                          </a:effectLst>
                        </a:rPr>
                        <a:t>(b) Current SVR Calculation [2]</a:t>
                      </a:r>
                    </a:p>
                    <a:p>
                      <a:pPr algn="ctr" fontAlgn="b"/>
                      <a:r>
                        <a:rPr kumimoji="0" lang="en-US" sz="2000" b="1" kern="1200" dirty="0" smtClean="0">
                          <a:effectLst>
                            <a:outerShdw blurRad="38100" dist="38100" dir="2700000" algn="tl">
                              <a:srgbClr val="000000">
                                <a:alpha val="43137"/>
                              </a:srgbClr>
                            </a:outerShdw>
                          </a:effectLst>
                        </a:rPr>
                        <a:t> </a:t>
                      </a:r>
                      <a:endParaRPr kumimoji="0" lang="en-US" sz="20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97941">
                <a:tc>
                  <a:txBody>
                    <a:bodyPr/>
                    <a:lstStyle/>
                    <a:p>
                      <a:pPr algn="ctr" fontAlgn="b"/>
                      <a:r>
                        <a:rPr kumimoji="0" lang="en-US" sz="1600" kern="1200" dirty="0" smtClean="0">
                          <a:effectLst>
                            <a:outerShdw blurRad="38100" dist="38100" dir="2700000" algn="tl">
                              <a:srgbClr val="000000">
                                <a:alpha val="43137"/>
                              </a:srgbClr>
                            </a:outerShdw>
                          </a:effectLst>
                        </a:rPr>
                        <a:t>EE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131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0.55</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16</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0.57</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16</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0.62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EO</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179</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0.51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OE</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172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0.47</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21</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0.47</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kern="1200" dirty="0" smtClean="0">
                          <a:effectLst>
                            <a:outerShdw blurRad="38100" dist="38100" dir="2700000" algn="tl">
                              <a:srgbClr val="000000">
                                <a:alpha val="43137"/>
                              </a:srgbClr>
                            </a:outerShdw>
                          </a:effectLst>
                        </a:rPr>
                        <a:t>OO</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190</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0.52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24</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0.40</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GB" sz="1600" kern="1200" dirty="0" smtClean="0">
                          <a:effectLst/>
                        </a:rPr>
                        <a:t>24</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kern="1200" dirty="0" smtClean="0">
                          <a:effectLst/>
                        </a:rPr>
                        <a:t>0.52</a:t>
                      </a:r>
                      <a:endParaRPr kumimoji="0" lang="el-GR" sz="1600" b="0" kern="1200" dirty="0" smtClean="0">
                        <a:solidFill>
                          <a:schemeClr val="bg1"/>
                        </a:solidFill>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b="1" kern="1200" dirty="0" smtClean="0">
                          <a:effectLst>
                            <a:outerShdw blurRad="38100" dist="38100" dir="2700000" algn="tl">
                              <a:srgbClr val="000000">
                                <a:alpha val="43137"/>
                              </a:srgbClr>
                            </a:outerShdw>
                          </a:effectLst>
                        </a:rPr>
                        <a:t>Total</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672</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0.47</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83</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0.46</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83</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l-GR" sz="1600" b="1" kern="1200" dirty="0" smtClean="0">
                          <a:effectLst>
                            <a:outerShdw blurRad="38100" dist="38100" dir="2700000" algn="tl">
                              <a:srgbClr val="000000">
                                <a:alpha val="43137"/>
                              </a:srgbClr>
                            </a:outerShdw>
                          </a:effectLst>
                        </a:rPr>
                        <a:t>0.53</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10121">
                <a:tc gridSpan="7">
                  <a:txBody>
                    <a:bodyPr/>
                    <a:lstStyle/>
                    <a:p>
                      <a:pPr algn="ctr" fontAlgn="b"/>
                      <a:endParaRPr kumimoji="0" lang="en-US" sz="1400" kern="1200" dirty="0" smtClean="0">
                        <a:effectLst>
                          <a:outerShdw blurRad="38100" dist="38100" dir="2700000" algn="tl">
                            <a:srgbClr val="000000">
                              <a:alpha val="43137"/>
                            </a:srgbClr>
                          </a:outerShdw>
                        </a:effectLst>
                      </a:endParaRPr>
                    </a:p>
                    <a:p>
                      <a:pPr algn="ctr" fontAlgn="b"/>
                      <a:r>
                        <a:rPr kumimoji="0" lang="en-US" sz="2000" b="1" kern="1200" dirty="0" smtClean="0">
                          <a:solidFill>
                            <a:schemeClr val="dk1"/>
                          </a:solidFill>
                          <a:effectLst>
                            <a:outerShdw blurRad="38100" dist="38100" dir="2700000" algn="tl">
                              <a:srgbClr val="000000">
                                <a:alpha val="43137"/>
                              </a:srgbClr>
                            </a:outerShdw>
                          </a:effectLst>
                          <a:latin typeface="+mn-lt"/>
                          <a:ea typeface="+mn-ea"/>
                          <a:cs typeface="+mn-cs"/>
                        </a:rPr>
                        <a:t>(c) Previous NN Calculation [3]</a:t>
                      </a:r>
                    </a:p>
                    <a:p>
                      <a:pPr algn="ctr" fontAlgn="b"/>
                      <a:endParaRPr kumimoji="0" lang="en-US" sz="20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kumimoji="0" lang="en-US" sz="2400" kern="1200" dirty="0" smtClean="0">
                        <a:solidFill>
                          <a:schemeClr val="dk1"/>
                        </a:solidFill>
                        <a:effectLst>
                          <a:outerShdw blurRad="38100" dist="38100" dir="2700000" algn="tl">
                            <a:srgbClr val="000000">
                              <a:alpha val="43137"/>
                            </a:srgbClr>
                          </a:outerShdw>
                        </a:effectLst>
                        <a:latin typeface="+mn-lt"/>
                        <a:ea typeface="+mn-ea"/>
                        <a:cs typeface="+mn-cs"/>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7941">
                <a:tc>
                  <a:txBody>
                    <a:bodyPr/>
                    <a:lstStyle/>
                    <a:p>
                      <a:pPr algn="ctr" fontAlgn="b"/>
                      <a:r>
                        <a:rPr kumimoji="0" lang="en-US" sz="1600" b="1" kern="1200" dirty="0" smtClean="0">
                          <a:effectLst>
                            <a:outerShdw blurRad="38100" dist="38100" dir="2700000" algn="tl">
                              <a:srgbClr val="000000">
                                <a:alpha val="43137"/>
                              </a:srgbClr>
                            </a:outerShdw>
                          </a:effectLst>
                        </a:rPr>
                        <a:t>Total</a:t>
                      </a:r>
                      <a:endPar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1.08</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kumimoji="0" lang="en-US"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rPr>
                        <a:t>1.82</a:t>
                      </a:r>
                      <a:endParaRPr kumimoji="0" lang="el-GR" sz="16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L="9525" marR="9525" marT="80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59" name="Text Box 2128"/>
          <p:cNvSpPr txBox="1">
            <a:spLocks noChangeArrowheads="1"/>
          </p:cNvSpPr>
          <p:nvPr/>
        </p:nvSpPr>
        <p:spPr bwMode="auto">
          <a:xfrm>
            <a:off x="1128607" y="39538041"/>
            <a:ext cx="9501254" cy="2210175"/>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square" lIns="180000" tIns="180000" rIns="180000" bIns="180000">
            <a:spAutoFit/>
          </a:bodyPr>
          <a:lstStyle/>
          <a:p>
            <a:pPr algn="just"/>
            <a:r>
              <a:rPr lang="en-US" b="1" i="1" dirty="0" err="1" smtClean="0">
                <a:solidFill>
                  <a:schemeClr val="tx1"/>
                </a:solidFill>
                <a:effectLst>
                  <a:outerShdw blurRad="38100" dist="38100" dir="2700000" algn="tl">
                    <a:srgbClr val="000000">
                      <a:alpha val="43137"/>
                    </a:srgbClr>
                  </a:outerShdw>
                </a:effectLst>
              </a:rPr>
              <a:t>NuSet</a:t>
            </a:r>
            <a:r>
              <a:rPr lang="en-US" b="1" i="1" dirty="0" smtClean="0">
                <a:solidFill>
                  <a:schemeClr val="tx1"/>
                </a:solidFill>
                <a:effectLst>
                  <a:outerShdw blurRad="38100" dist="38100" dir="2700000" algn="tl">
                    <a:srgbClr val="000000">
                      <a:alpha val="43137"/>
                    </a:srgbClr>
                  </a:outerShdw>
                </a:effectLst>
              </a:rPr>
              <a:t>-B</a:t>
            </a:r>
            <a:r>
              <a:rPr lang="en-US" i="1" dirty="0" smtClean="0">
                <a:solidFill>
                  <a:schemeClr val="tx1"/>
                </a:solidFill>
              </a:rPr>
              <a:t> consists of </a:t>
            </a:r>
            <a:r>
              <a:rPr lang="en-US" b="1" i="1" dirty="0" smtClean="0">
                <a:solidFill>
                  <a:schemeClr val="tx1"/>
                </a:solidFill>
                <a:effectLst>
                  <a:outerShdw blurRad="38100" dist="38100" dir="2700000" algn="tl">
                    <a:srgbClr val="000000">
                      <a:alpha val="43137"/>
                    </a:srgbClr>
                  </a:outerShdw>
                </a:effectLst>
              </a:rPr>
              <a:t>838</a:t>
            </a:r>
            <a:r>
              <a:rPr lang="en-US" i="1" dirty="0" smtClean="0">
                <a:solidFill>
                  <a:schemeClr val="tx1"/>
                </a:solidFill>
              </a:rPr>
              <a:t> nuclides:  </a:t>
            </a:r>
            <a:r>
              <a:rPr lang="en-US" b="1" i="1" dirty="0" smtClean="0">
                <a:solidFill>
                  <a:schemeClr val="tx1"/>
                </a:solidFill>
                <a:effectLst>
                  <a:outerShdw blurRad="38100" dist="38100" dir="2700000" algn="tl">
                    <a:srgbClr val="000000">
                      <a:alpha val="43137"/>
                    </a:srgbClr>
                  </a:outerShdw>
                </a:effectLst>
              </a:rPr>
              <a:t>672 (~80%) </a:t>
            </a:r>
            <a:r>
              <a:rPr lang="en-US" i="1" dirty="0" smtClean="0">
                <a:solidFill>
                  <a:schemeClr val="tx1"/>
                </a:solidFill>
              </a:rPr>
              <a:t>of them have been </a:t>
            </a:r>
            <a:r>
              <a:rPr lang="en-US" b="1" i="1" u="sng" dirty="0" smtClean="0">
                <a:solidFill>
                  <a:schemeClr val="tx1"/>
                </a:solidFill>
                <a:effectLst>
                  <a:outerShdw blurRad="38100" dist="38100" dir="2700000" algn="tl">
                    <a:srgbClr val="000000">
                      <a:alpha val="43137"/>
                    </a:srgbClr>
                  </a:outerShdw>
                </a:effectLst>
              </a:rPr>
              <a:t>randomly</a:t>
            </a:r>
            <a:r>
              <a:rPr lang="en-US" i="1" dirty="0" smtClean="0">
                <a:solidFill>
                  <a:schemeClr val="tx1"/>
                </a:solidFill>
              </a:rPr>
              <a:t> chosen to train the machines (</a:t>
            </a:r>
            <a:r>
              <a:rPr lang="en-US" b="1" i="1" dirty="0" smtClean="0">
                <a:solidFill>
                  <a:schemeClr val="tx1"/>
                </a:solidFill>
                <a:effectLst>
                  <a:outerShdw blurRad="38100" dist="38100" dir="2700000" algn="tl">
                    <a:srgbClr val="000000">
                      <a:alpha val="43137"/>
                    </a:srgbClr>
                  </a:outerShdw>
                </a:effectLst>
              </a:rPr>
              <a:t>learning set</a:t>
            </a:r>
            <a:r>
              <a:rPr lang="en-US" i="1" dirty="0" smtClean="0">
                <a:solidFill>
                  <a:schemeClr val="tx1"/>
                </a:solidFill>
              </a:rPr>
              <a:t>), </a:t>
            </a:r>
            <a:r>
              <a:rPr lang="en-US" b="1" i="1" dirty="0" smtClean="0">
                <a:solidFill>
                  <a:schemeClr val="tx1"/>
                </a:solidFill>
                <a:effectLst>
                  <a:outerShdw blurRad="38100" dist="38100" dir="2700000" algn="tl">
                    <a:srgbClr val="000000">
                      <a:alpha val="43137"/>
                    </a:srgbClr>
                  </a:outerShdw>
                </a:effectLst>
              </a:rPr>
              <a:t>83 (~10%) </a:t>
            </a:r>
            <a:r>
              <a:rPr lang="en-US" i="1" dirty="0" smtClean="0">
                <a:solidFill>
                  <a:schemeClr val="tx1"/>
                </a:solidFill>
              </a:rPr>
              <a:t>to validate the learning procedure (</a:t>
            </a:r>
            <a:r>
              <a:rPr lang="en-US" b="1" i="1" dirty="0" smtClean="0">
                <a:solidFill>
                  <a:schemeClr val="tx1"/>
                </a:solidFill>
                <a:effectLst>
                  <a:outerShdw blurRad="38100" dist="38100" dir="2700000" algn="tl">
                    <a:srgbClr val="000000">
                      <a:alpha val="43137"/>
                    </a:srgbClr>
                  </a:outerShdw>
                </a:effectLst>
              </a:rPr>
              <a:t>validation set</a:t>
            </a:r>
            <a:r>
              <a:rPr lang="en-US" i="1" dirty="0" smtClean="0">
                <a:solidFill>
                  <a:schemeClr val="tx1"/>
                </a:solidFill>
              </a:rPr>
              <a:t>) and the remaining </a:t>
            </a:r>
            <a:r>
              <a:rPr lang="en-US" b="1" i="1" dirty="0" smtClean="0">
                <a:solidFill>
                  <a:schemeClr val="tx1"/>
                </a:solidFill>
                <a:effectLst>
                  <a:outerShdw blurRad="38100" dist="38100" dir="2700000" algn="tl">
                    <a:srgbClr val="000000">
                      <a:alpha val="43137"/>
                    </a:srgbClr>
                  </a:outerShdw>
                </a:effectLst>
              </a:rPr>
              <a:t>83 (~10%) </a:t>
            </a:r>
            <a:r>
              <a:rPr lang="en-US" i="1" dirty="0" smtClean="0">
                <a:solidFill>
                  <a:schemeClr val="tx1"/>
                </a:solidFill>
              </a:rPr>
              <a:t>to evaluate the accuracy of the prediction (</a:t>
            </a:r>
            <a:r>
              <a:rPr lang="en-US" b="1" i="1" dirty="0" smtClean="0">
                <a:solidFill>
                  <a:schemeClr val="tx1"/>
                </a:solidFill>
                <a:effectLst>
                  <a:outerShdw blurRad="38100" dist="38100" dir="2700000" algn="tl">
                    <a:srgbClr val="000000">
                      <a:alpha val="43137"/>
                    </a:srgbClr>
                  </a:outerShdw>
                </a:effectLst>
              </a:rPr>
              <a:t>test set</a:t>
            </a:r>
            <a:r>
              <a:rPr lang="en-US" i="1" dirty="0" smtClean="0">
                <a:solidFill>
                  <a:schemeClr val="tx1"/>
                </a:solidFill>
              </a:rPr>
              <a:t>). </a:t>
            </a:r>
            <a:endParaRPr lang="en-AU" i="1" dirty="0">
              <a:solidFill>
                <a:schemeClr val="tx1"/>
              </a:solidFill>
            </a:endParaRPr>
          </a:p>
        </p:txBody>
      </p:sp>
      <p:graphicFrame>
        <p:nvGraphicFramePr>
          <p:cNvPr id="248" name="Object 2"/>
          <p:cNvGraphicFramePr>
            <a:graphicFrameLocks noChangeAspect="1"/>
          </p:cNvGraphicFramePr>
          <p:nvPr/>
        </p:nvGraphicFramePr>
        <p:xfrm>
          <a:off x="1057169" y="36104614"/>
          <a:ext cx="9501255" cy="3223320"/>
        </p:xfrm>
        <a:graphic>
          <a:graphicData uri="http://schemas.openxmlformats.org/drawingml/2006/chart">
            <c:chart xmlns:c="http://schemas.openxmlformats.org/drawingml/2006/chart" xmlns:r="http://schemas.openxmlformats.org/officeDocument/2006/relationships" r:id="rId3"/>
          </a:graphicData>
        </a:graphic>
      </p:graphicFrame>
      <p:sp>
        <p:nvSpPr>
          <p:cNvPr id="244" name="Text Box 2112"/>
          <p:cNvSpPr txBox="1">
            <a:spLocks noChangeArrowheads="1"/>
          </p:cNvSpPr>
          <p:nvPr/>
        </p:nvSpPr>
        <p:spPr bwMode="auto">
          <a:xfrm>
            <a:off x="1196995" y="32904642"/>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Data Sets For Theory-Thin </a:t>
            </a:r>
            <a:r>
              <a:rPr lang="en-GB" sz="4000" b="1" dirty="0" err="1" smtClean="0">
                <a:solidFill>
                  <a:schemeClr val="bg1"/>
                </a:solidFill>
                <a:effectLst>
                  <a:outerShdw blurRad="38100" dist="38100" dir="2700000" algn="tl">
                    <a:srgbClr val="000000">
                      <a:alpha val="43137"/>
                    </a:srgbClr>
                  </a:outerShdw>
                </a:effectLst>
              </a:rPr>
              <a:t>Modeling</a:t>
            </a:r>
            <a:endParaRPr lang="en-US" sz="4000" b="1" dirty="0">
              <a:solidFill>
                <a:schemeClr val="bg1"/>
              </a:solidFill>
              <a:effectLst>
                <a:outerShdw blurRad="38100" dist="38100" dir="2700000" algn="tl">
                  <a:srgbClr val="000000">
                    <a:alpha val="43137"/>
                  </a:srgbClr>
                </a:outerShdw>
              </a:effectLst>
            </a:endParaRPr>
          </a:p>
        </p:txBody>
      </p:sp>
      <p:sp>
        <p:nvSpPr>
          <p:cNvPr id="7177" name="Text Box 2106"/>
          <p:cNvSpPr txBox="1">
            <a:spLocks noChangeArrowheads="1"/>
          </p:cNvSpPr>
          <p:nvPr/>
        </p:nvSpPr>
        <p:spPr bwMode="auto">
          <a:xfrm>
            <a:off x="1128606" y="9214905"/>
            <a:ext cx="29932523" cy="872922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360000" tIns="360000" rIns="360000" bIns="360000">
            <a:spAutoFit/>
          </a:bodyPr>
          <a:lstStyle/>
          <a:p>
            <a:pPr algn="ctr"/>
            <a:endParaRPr lang="en-US" sz="4000" b="1" dirty="0" smtClean="0">
              <a:effectLst>
                <a:outerShdw blurRad="38100" dist="38100" dir="2700000" algn="tl">
                  <a:srgbClr val="000000">
                    <a:alpha val="43137"/>
                  </a:srgbClr>
                </a:outerShdw>
              </a:effectLst>
              <a:latin typeface="Arial" charset="0"/>
            </a:endParaRPr>
          </a:p>
          <a:p>
            <a:pPr algn="just"/>
            <a:r>
              <a:rPr lang="en-US" sz="3200" b="1" dirty="0" smtClean="0">
                <a:effectLst>
                  <a:outerShdw blurRad="38100" dist="38100" dir="2700000" algn="tl">
                    <a:srgbClr val="000000">
                      <a:alpha val="43137"/>
                    </a:srgbClr>
                  </a:outerShdw>
                </a:effectLst>
                <a:latin typeface="Arial" charset="0"/>
              </a:rPr>
              <a:t>Reliable estimates </a:t>
            </a:r>
            <a:r>
              <a:rPr lang="en-US" sz="3200" dirty="0" smtClean="0">
                <a:latin typeface="Arial" charset="0"/>
              </a:rPr>
              <a:t>of </a:t>
            </a:r>
            <a:r>
              <a:rPr lang="el-GR" sz="3200" dirty="0" smtClean="0">
                <a:latin typeface="Arial" charset="0"/>
              </a:rPr>
              <a:t>β</a:t>
            </a:r>
            <a:r>
              <a:rPr lang="el-GR" sz="3200" baseline="30000" dirty="0" smtClean="0">
                <a:latin typeface="Arial" charset="0"/>
              </a:rPr>
              <a:t>-</a:t>
            </a:r>
            <a:r>
              <a:rPr lang="en-US" sz="3200" dirty="0" smtClean="0">
                <a:latin typeface="Arial" charset="0"/>
              </a:rPr>
              <a:t>-decay </a:t>
            </a:r>
            <a:r>
              <a:rPr lang="en-US" sz="3200" dirty="0" err="1" smtClean="0">
                <a:latin typeface="Arial" charset="0"/>
              </a:rPr>
              <a:t>halflives</a:t>
            </a:r>
            <a:r>
              <a:rPr lang="en-US" sz="3200" dirty="0" smtClean="0">
                <a:latin typeface="Arial" charset="0"/>
              </a:rPr>
              <a:t> for nuclei far from stability </a:t>
            </a:r>
            <a:r>
              <a:rPr lang="en-US" sz="3200" i="1" dirty="0" smtClean="0"/>
              <a:t>are needed </a:t>
            </a:r>
            <a:r>
              <a:rPr lang="en-US" sz="3200" dirty="0" smtClean="0"/>
              <a:t>by the experimental </a:t>
            </a:r>
            <a:r>
              <a:rPr lang="en-US" sz="3200" i="1" dirty="0" smtClean="0"/>
              <a:t>exploration </a:t>
            </a:r>
            <a:r>
              <a:rPr lang="en-US" sz="3200" dirty="0" smtClean="0"/>
              <a:t>of the nuclear landscape at </a:t>
            </a:r>
            <a:r>
              <a:rPr lang="en-US" sz="3200" dirty="0" smtClean="0">
                <a:latin typeface="Arial" charset="0"/>
              </a:rPr>
              <a:t>existing and future radioactive ion-beam facilities and by ongoing</a:t>
            </a:r>
            <a:r>
              <a:rPr lang="el-GR" sz="3200" dirty="0" smtClean="0">
                <a:latin typeface="Arial" charset="0"/>
              </a:rPr>
              <a:t> </a:t>
            </a:r>
            <a:r>
              <a:rPr lang="en-GB" sz="3200" dirty="0" smtClean="0">
                <a:latin typeface="Arial" charset="0"/>
              </a:rPr>
              <a:t>major </a:t>
            </a:r>
            <a:r>
              <a:rPr lang="en-US" sz="3200" dirty="0" smtClean="0">
                <a:latin typeface="Arial" charset="0"/>
              </a:rPr>
              <a:t>efforts in astrophysics towards understanding of supernova explosions, and the processes of </a:t>
            </a:r>
            <a:r>
              <a:rPr lang="en-US" sz="3200" dirty="0" err="1" smtClean="0">
                <a:latin typeface="Arial" charset="0"/>
              </a:rPr>
              <a:t>nucleosynthesis</a:t>
            </a:r>
            <a:r>
              <a:rPr lang="en-US" sz="3200" dirty="0" smtClean="0">
                <a:latin typeface="Arial" charset="0"/>
              </a:rPr>
              <a:t>, notably the </a:t>
            </a:r>
            <a:r>
              <a:rPr lang="en-US" sz="3200" b="1" dirty="0" smtClean="0">
                <a:effectLst>
                  <a:outerShdw blurRad="38100" dist="38100" dir="2700000" algn="tl">
                    <a:srgbClr val="000000">
                      <a:alpha val="43137"/>
                    </a:srgbClr>
                  </a:outerShdw>
                </a:effectLst>
                <a:latin typeface="Arial" charset="0"/>
              </a:rPr>
              <a:t>r-process</a:t>
            </a:r>
            <a:r>
              <a:rPr lang="en-US" sz="3200" dirty="0" smtClean="0">
                <a:latin typeface="Arial" charset="0"/>
              </a:rPr>
              <a:t>. </a:t>
            </a:r>
          </a:p>
          <a:p>
            <a:pPr algn="just"/>
            <a:endParaRPr lang="en-US" sz="3200" dirty="0" smtClean="0">
              <a:latin typeface="Arial" charset="0"/>
            </a:endParaRPr>
          </a:p>
          <a:p>
            <a:pPr algn="just"/>
            <a:r>
              <a:rPr lang="en-US" sz="3200" dirty="0" smtClean="0"/>
              <a:t>A constellation of </a:t>
            </a:r>
            <a:r>
              <a:rPr lang="en-US" sz="3200" i="1" dirty="0" smtClean="0"/>
              <a:t>theory-driven</a:t>
            </a:r>
            <a:r>
              <a:rPr lang="en-US" sz="3200" dirty="0" smtClean="0"/>
              <a:t>, macroscopic or semi-microscopic models has been developed during the last decades for generating </a:t>
            </a:r>
            <a:r>
              <a:rPr lang="el-GR" sz="3200" dirty="0" smtClean="0">
                <a:latin typeface="Arial" charset="0"/>
              </a:rPr>
              <a:t>β</a:t>
            </a:r>
            <a:r>
              <a:rPr lang="el-GR" sz="3200" baseline="30000" dirty="0" smtClean="0">
                <a:latin typeface="Arial" charset="0"/>
              </a:rPr>
              <a:t>-</a:t>
            </a:r>
            <a:r>
              <a:rPr lang="en-US" sz="3200" dirty="0" smtClean="0">
                <a:latin typeface="Arial" charset="0"/>
              </a:rPr>
              <a:t>-</a:t>
            </a:r>
            <a:r>
              <a:rPr lang="en-US" sz="3200" i="1" dirty="0" smtClean="0"/>
              <a:t>decay </a:t>
            </a:r>
            <a:r>
              <a:rPr lang="en-US" sz="3200" dirty="0" err="1" smtClean="0"/>
              <a:t>halflives</a:t>
            </a:r>
            <a:r>
              <a:rPr lang="en-US" sz="3200" i="1" dirty="0" smtClean="0"/>
              <a:t>. </a:t>
            </a:r>
            <a:r>
              <a:rPr lang="en-US" sz="3200" dirty="0" smtClean="0"/>
              <a:t>However, the predictive power of these </a:t>
            </a:r>
            <a:r>
              <a:rPr lang="en-US" sz="3200" b="1" dirty="0" smtClean="0">
                <a:effectLst>
                  <a:outerShdw blurRad="38100" dist="38100" dir="2700000" algn="tl">
                    <a:srgbClr val="000000">
                      <a:alpha val="43137"/>
                    </a:srgbClr>
                  </a:outerShdw>
                </a:effectLst>
              </a:rPr>
              <a:t>theory-thick </a:t>
            </a:r>
            <a:r>
              <a:rPr lang="en-US" sz="3200" dirty="0" smtClean="0"/>
              <a:t>models is rather</a:t>
            </a:r>
            <a:r>
              <a:rPr lang="en-US" sz="3200" i="1" dirty="0" smtClean="0"/>
              <a:t> limited. </a:t>
            </a:r>
            <a:r>
              <a:rPr lang="en-US" sz="3200" dirty="0" smtClean="0"/>
              <a:t>The recent advances in </a:t>
            </a:r>
            <a:r>
              <a:rPr lang="en-US" sz="3200" b="1" dirty="0" smtClean="0">
                <a:effectLst>
                  <a:outerShdw blurRad="38100" dist="38100" dir="2700000" algn="tl">
                    <a:srgbClr val="000000">
                      <a:alpha val="43137"/>
                    </a:srgbClr>
                  </a:outerShdw>
                </a:effectLst>
              </a:rPr>
              <a:t>Artificial Intelligence </a:t>
            </a:r>
            <a:r>
              <a:rPr lang="en-US" sz="3200" dirty="0" smtClean="0"/>
              <a:t>(AI) algorithms and in statistical learning theory, present on the other hand the opportunity to develop statistical, </a:t>
            </a:r>
            <a:r>
              <a:rPr lang="en-US" sz="3200" i="1" dirty="0" smtClean="0"/>
              <a:t>data-driven</a:t>
            </a:r>
            <a:r>
              <a:rPr lang="en-US" sz="3200" dirty="0" smtClean="0"/>
              <a:t> models of quantum systems exhibiting remarkable predictive power</a:t>
            </a:r>
            <a:r>
              <a:rPr lang="el-GR" sz="3200" dirty="0" smtClean="0"/>
              <a:t> [1-3]</a:t>
            </a:r>
            <a:r>
              <a:rPr lang="en-US" sz="3200" dirty="0" smtClean="0"/>
              <a:t>.</a:t>
            </a:r>
            <a:endParaRPr lang="en-US" sz="3200" dirty="0" smtClean="0">
              <a:latin typeface="Arial" charset="0"/>
            </a:endParaRPr>
          </a:p>
          <a:p>
            <a:pPr algn="just"/>
            <a:endParaRPr lang="en-US" sz="3200" dirty="0" smtClean="0">
              <a:latin typeface="Arial" charset="0"/>
            </a:endParaRPr>
          </a:p>
          <a:p>
            <a:pPr algn="just"/>
            <a:r>
              <a:rPr lang="en-US" sz="3200" dirty="0" smtClean="0">
                <a:latin typeface="Arial" charset="0"/>
              </a:rPr>
              <a:t>In this work, the beta-decay </a:t>
            </a:r>
            <a:r>
              <a:rPr lang="en-US" sz="3200" dirty="0" err="1" smtClean="0">
                <a:latin typeface="Arial" charset="0"/>
              </a:rPr>
              <a:t>halflives</a:t>
            </a:r>
            <a:r>
              <a:rPr lang="en-US" sz="3200" dirty="0" smtClean="0">
                <a:latin typeface="Arial" charset="0"/>
              </a:rPr>
              <a:t> problem is dealt as a </a:t>
            </a:r>
            <a:r>
              <a:rPr lang="en-US" sz="3200" dirty="0" smtClean="0"/>
              <a:t>nonlinear</a:t>
            </a:r>
            <a:r>
              <a:rPr lang="en-US" sz="3200" dirty="0" smtClean="0">
                <a:latin typeface="Arial" charset="0"/>
              </a:rPr>
              <a:t> optimization problem, which is resolved in the statistical framework of machine learning. Continuing past similar approaches</a:t>
            </a:r>
            <a:r>
              <a:rPr lang="el-GR" sz="3200" dirty="0" smtClean="0">
                <a:latin typeface="Arial" charset="0"/>
              </a:rPr>
              <a:t> [3]</a:t>
            </a:r>
            <a:r>
              <a:rPr lang="en-US" sz="3200" dirty="0" smtClean="0">
                <a:latin typeface="Arial" charset="0"/>
              </a:rPr>
              <a:t>, we construct more sophisticated </a:t>
            </a:r>
            <a:r>
              <a:rPr lang="en-US" sz="3200" b="1" dirty="0" smtClean="0">
                <a:effectLst>
                  <a:outerShdw blurRad="38100" dist="38100" dir="2700000" algn="tl">
                    <a:srgbClr val="000000">
                      <a:alpha val="43137"/>
                    </a:srgbClr>
                  </a:outerShdw>
                </a:effectLst>
                <a:latin typeface="Arial" charset="0"/>
              </a:rPr>
              <a:t>Artificial Neural Network </a:t>
            </a:r>
            <a:r>
              <a:rPr lang="en-US" sz="3200" dirty="0" smtClean="0">
                <a:latin typeface="Arial" charset="0"/>
              </a:rPr>
              <a:t>(NN) and </a:t>
            </a:r>
            <a:r>
              <a:rPr lang="en-US" sz="3200" b="1" dirty="0" smtClean="0">
                <a:effectLst>
                  <a:outerShdw blurRad="38100" dist="38100" dir="2700000" algn="tl">
                    <a:srgbClr val="000000">
                      <a:alpha val="43137"/>
                    </a:srgbClr>
                  </a:outerShdw>
                </a:effectLst>
                <a:latin typeface="Arial" charset="0"/>
              </a:rPr>
              <a:t>Support Vector Regression Machine</a:t>
            </a:r>
            <a:r>
              <a:rPr lang="en-US" sz="3200" dirty="0" smtClean="0">
                <a:latin typeface="Arial" charset="0"/>
              </a:rPr>
              <a:t> (SVRM) [2] methods to global model the</a:t>
            </a:r>
            <a:r>
              <a:rPr lang="en-US" sz="3200" i="1" dirty="0" smtClean="0">
                <a:latin typeface="Arial" charset="0"/>
              </a:rPr>
              <a:t> </a:t>
            </a:r>
            <a:r>
              <a:rPr lang="en-US" sz="3200" dirty="0" smtClean="0">
                <a:latin typeface="Arial" charset="0"/>
              </a:rPr>
              <a:t>systematics of nuclei that decay 100% by the </a:t>
            </a:r>
            <a:r>
              <a:rPr lang="el-GR" sz="3200" dirty="0" smtClean="0">
                <a:latin typeface="Arial" charset="0"/>
              </a:rPr>
              <a:t>β</a:t>
            </a:r>
            <a:r>
              <a:rPr lang="el-GR" sz="3200" baseline="30000" dirty="0" smtClean="0">
                <a:latin typeface="Arial" charset="0"/>
              </a:rPr>
              <a:t>- </a:t>
            </a:r>
            <a:r>
              <a:rPr lang="en-US" sz="3200" dirty="0" smtClean="0">
                <a:latin typeface="Arial" charset="0"/>
              </a:rPr>
              <a:t>mode in their ground states. The arising </a:t>
            </a:r>
            <a:r>
              <a:rPr lang="en-US" sz="3200" b="1" dirty="0" smtClean="0">
                <a:effectLst>
                  <a:outerShdw blurRad="38100" dist="38100" dir="2700000" algn="tl">
                    <a:srgbClr val="000000">
                      <a:alpha val="43137"/>
                    </a:srgbClr>
                  </a:outerShdw>
                </a:effectLst>
                <a:latin typeface="Arial" charset="0"/>
              </a:rPr>
              <a:t>large-scale</a:t>
            </a:r>
            <a:r>
              <a:rPr lang="en-US" sz="3200" dirty="0" smtClean="0">
                <a:latin typeface="Arial" charset="0"/>
              </a:rPr>
              <a:t> lifetime calculations </a:t>
            </a:r>
            <a:r>
              <a:rPr lang="en-US" sz="3200" dirty="0" smtClean="0"/>
              <a:t>generated by both types of machines are discussed and compared with the available experimental data</a:t>
            </a:r>
            <a:r>
              <a:rPr lang="el-GR" sz="3200" dirty="0" smtClean="0"/>
              <a:t> [4]</a:t>
            </a:r>
            <a:r>
              <a:rPr lang="en-US" sz="3200" dirty="0" smtClean="0"/>
              <a:t>, with previous results obtained with neural networks</a:t>
            </a:r>
            <a:r>
              <a:rPr lang="el-GR" sz="3200" dirty="0" smtClean="0"/>
              <a:t> [3]</a:t>
            </a:r>
            <a:r>
              <a:rPr lang="en-US" sz="3200" dirty="0" smtClean="0"/>
              <a:t>, as well as with estimates coming from traditional global nuclear models. Particular attention is paid </a:t>
            </a:r>
            <a:r>
              <a:rPr lang="en-US" sz="3200" dirty="0" smtClean="0">
                <a:latin typeface="Arial" charset="0"/>
              </a:rPr>
              <a:t>on the estimates for exotic and halo nuclei and we focus to those nuclides that are involved in the </a:t>
            </a:r>
            <a:r>
              <a:rPr lang="en-US" sz="3200" b="1" dirty="0" smtClean="0">
                <a:effectLst>
                  <a:outerShdw blurRad="38100" dist="38100" dir="2700000" algn="tl">
                    <a:srgbClr val="000000">
                      <a:alpha val="43137"/>
                    </a:srgbClr>
                  </a:outerShdw>
                </a:effectLst>
                <a:latin typeface="Arial" charset="0"/>
              </a:rPr>
              <a:t>r-process </a:t>
            </a:r>
            <a:r>
              <a:rPr lang="en-US" sz="3200" b="1" dirty="0" err="1" smtClean="0">
                <a:effectLst>
                  <a:outerShdw blurRad="38100" dist="38100" dir="2700000" algn="tl">
                    <a:srgbClr val="000000">
                      <a:alpha val="43137"/>
                    </a:srgbClr>
                  </a:outerShdw>
                </a:effectLst>
                <a:latin typeface="Arial" charset="0"/>
              </a:rPr>
              <a:t>nucleosynthesis</a:t>
            </a:r>
            <a:r>
              <a:rPr lang="en-US" sz="3200" dirty="0" smtClean="0">
                <a:latin typeface="Arial" charset="0"/>
              </a:rPr>
              <a:t>. It seems that both NNs and SVRVs demonstrate similar performance and</a:t>
            </a:r>
            <a:r>
              <a:rPr lang="el-GR" sz="3200" dirty="0" smtClean="0">
                <a:latin typeface="Arial" charset="0"/>
              </a:rPr>
              <a:t> </a:t>
            </a:r>
            <a:r>
              <a:rPr lang="en-US" sz="3200" dirty="0" smtClean="0">
                <a:latin typeface="Arial" charset="0"/>
              </a:rPr>
              <a:t>that our statistical, </a:t>
            </a:r>
            <a:r>
              <a:rPr lang="en-US" sz="3200" b="1" dirty="0" smtClean="0">
                <a:effectLst>
                  <a:outerShdw blurRad="38100" dist="38100" dir="2700000" algn="tl">
                    <a:srgbClr val="000000">
                      <a:alpha val="43137"/>
                    </a:srgbClr>
                  </a:outerShdw>
                </a:effectLst>
                <a:latin typeface="Arial" charset="0"/>
              </a:rPr>
              <a:t>t</a:t>
            </a:r>
            <a:r>
              <a:rPr lang="en-US" sz="3200" b="1" i="1" dirty="0" smtClean="0">
                <a:effectLst>
                  <a:outerShdw blurRad="38100" dist="38100" dir="2700000" algn="tl">
                    <a:srgbClr val="000000">
                      <a:alpha val="43137"/>
                    </a:srgbClr>
                  </a:outerShdw>
                </a:effectLst>
                <a:latin typeface="Arial" charset="0"/>
              </a:rPr>
              <a:t>heory-thin</a:t>
            </a:r>
            <a:r>
              <a:rPr lang="en-US" sz="3200" i="1" dirty="0" smtClean="0">
                <a:latin typeface="Arial" charset="0"/>
              </a:rPr>
              <a:t>,</a:t>
            </a:r>
            <a:r>
              <a:rPr lang="en-US" sz="3200" dirty="0" smtClean="0">
                <a:latin typeface="Arial" charset="0"/>
              </a:rPr>
              <a:t> large-scale calculations can surpass the predictive performance of the best conventional global calculations.</a:t>
            </a:r>
          </a:p>
        </p:txBody>
      </p:sp>
      <p:sp>
        <p:nvSpPr>
          <p:cNvPr id="60" name="Rectangle 59"/>
          <p:cNvSpPr/>
          <p:nvPr/>
        </p:nvSpPr>
        <p:spPr>
          <a:xfrm>
            <a:off x="1178274" y="20162019"/>
            <a:ext cx="9454990" cy="51234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dirty="0"/>
          </a:p>
        </p:txBody>
      </p:sp>
      <p:sp>
        <p:nvSpPr>
          <p:cNvPr id="168" name="Rectangle 167"/>
          <p:cNvSpPr/>
          <p:nvPr/>
        </p:nvSpPr>
        <p:spPr>
          <a:xfrm>
            <a:off x="11369850" y="20114613"/>
            <a:ext cx="9454990" cy="39179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a:p>
        </p:txBody>
      </p:sp>
      <p:sp>
        <p:nvSpPr>
          <p:cNvPr id="170" name="Rectangle 151"/>
          <p:cNvSpPr>
            <a:spLocks noChangeArrowheads="1"/>
          </p:cNvSpPr>
          <p:nvPr/>
        </p:nvSpPr>
        <p:spPr bwMode="auto">
          <a:xfrm>
            <a:off x="11565336" y="20292270"/>
            <a:ext cx="9072626" cy="361654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l-GR"/>
          </a:p>
        </p:txBody>
      </p:sp>
      <p:sp>
        <p:nvSpPr>
          <p:cNvPr id="169" name="Rectangle 176"/>
          <p:cNvSpPr>
            <a:spLocks noChangeArrowheads="1"/>
          </p:cNvSpPr>
          <p:nvPr/>
        </p:nvSpPr>
        <p:spPr bwMode="auto">
          <a:xfrm>
            <a:off x="11730006" y="20439438"/>
            <a:ext cx="8715436" cy="331517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l-GR"/>
          </a:p>
        </p:txBody>
      </p:sp>
      <p:sp>
        <p:nvSpPr>
          <p:cNvPr id="87" name="Line 30"/>
          <p:cNvSpPr>
            <a:spLocks noChangeShapeType="1"/>
          </p:cNvSpPr>
          <p:nvPr/>
        </p:nvSpPr>
        <p:spPr bwMode="auto">
          <a:xfrm>
            <a:off x="5272011" y="20704501"/>
            <a:ext cx="215900"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a:lstStyle/>
          <a:p>
            <a:endParaRPr lang="el-GR"/>
          </a:p>
        </p:txBody>
      </p:sp>
      <p:sp>
        <p:nvSpPr>
          <p:cNvPr id="88" name="Line 30"/>
          <p:cNvSpPr>
            <a:spLocks noChangeShapeType="1"/>
          </p:cNvSpPr>
          <p:nvPr/>
        </p:nvSpPr>
        <p:spPr bwMode="auto">
          <a:xfrm>
            <a:off x="6772209" y="20704501"/>
            <a:ext cx="215900"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a:lstStyle/>
          <a:p>
            <a:endParaRPr lang="el-GR"/>
          </a:p>
        </p:txBody>
      </p:sp>
      <p:sp>
        <p:nvSpPr>
          <p:cNvPr id="89" name="Line 30"/>
          <p:cNvSpPr>
            <a:spLocks noChangeShapeType="1"/>
          </p:cNvSpPr>
          <p:nvPr/>
        </p:nvSpPr>
        <p:spPr bwMode="auto">
          <a:xfrm>
            <a:off x="8272407" y="20704501"/>
            <a:ext cx="215900"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a:lstStyle/>
          <a:p>
            <a:endParaRPr lang="el-GR"/>
          </a:p>
        </p:txBody>
      </p:sp>
      <p:sp>
        <p:nvSpPr>
          <p:cNvPr id="90" name="Line 30"/>
          <p:cNvSpPr>
            <a:spLocks noChangeShapeType="1"/>
          </p:cNvSpPr>
          <p:nvPr/>
        </p:nvSpPr>
        <p:spPr bwMode="auto">
          <a:xfrm>
            <a:off x="9772605" y="20704501"/>
            <a:ext cx="215900" cy="0"/>
          </a:xfrm>
          <a:prstGeom prst="line">
            <a:avLst/>
          </a:prstGeom>
          <a:ln>
            <a:headEnd/>
            <a:tailEnd type="triangle"/>
          </a:ln>
        </p:spPr>
        <p:style>
          <a:lnRef idx="3">
            <a:schemeClr val="accent1"/>
          </a:lnRef>
          <a:fillRef idx="0">
            <a:schemeClr val="accent1"/>
          </a:fillRef>
          <a:effectRef idx="2">
            <a:schemeClr val="accent1"/>
          </a:effectRef>
          <a:fontRef idx="minor">
            <a:schemeClr val="tx1"/>
          </a:fontRef>
        </p:style>
        <p:txBody>
          <a:bodyPr/>
          <a:lstStyle/>
          <a:p>
            <a:endParaRPr lang="el-GR"/>
          </a:p>
        </p:txBody>
      </p:sp>
      <p:sp>
        <p:nvSpPr>
          <p:cNvPr id="15366" name="Text Box 2054"/>
          <p:cNvSpPr txBox="1">
            <a:spLocks noChangeArrowheads="1"/>
          </p:cNvSpPr>
          <p:nvPr/>
        </p:nvSpPr>
        <p:spPr bwMode="auto">
          <a:xfrm>
            <a:off x="1" y="0"/>
            <a:ext cx="32404050" cy="321857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538866" tIns="900000" rIns="538866" bIns="538866" anchor="b"/>
          <a:lstStyle/>
          <a:p>
            <a:pPr algn="ctr" defTabSz="912813">
              <a:defRPr/>
            </a:pPr>
            <a:r>
              <a:rPr lang="en-US"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Statistical global modeling of </a:t>
            </a:r>
            <a:r>
              <a:rPr lang="el-GR"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rPr>
              <a:t>β</a:t>
            </a:r>
            <a:r>
              <a:rPr lang="en-GB" sz="7200" baseline="300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a:t>
            </a:r>
            <a:r>
              <a:rPr lang="en-GB"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a:t>
            </a:r>
            <a:r>
              <a:rPr lang="en-US"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decay </a:t>
            </a:r>
            <a:r>
              <a:rPr lang="en-US" sz="7200" dirty="0" err="1"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halflives</a:t>
            </a:r>
            <a:r>
              <a:rPr lang="en-US"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 </a:t>
            </a:r>
            <a:r>
              <a:rPr lang="en-US" sz="7200" dirty="0" err="1"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systematics</a:t>
            </a:r>
            <a:r>
              <a:rPr lang="en-US"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 using Multilayer </a:t>
            </a:r>
            <a:r>
              <a:rPr lang="en-US" sz="7200" dirty="0" err="1"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Feedforward</a:t>
            </a:r>
            <a:r>
              <a:rPr lang="en-US" sz="7200" dirty="0" smtClean="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 Neural Networks and Support Vector Machines</a:t>
            </a:r>
            <a:endParaRPr lang="en-GB" sz="7200" dirty="0">
              <a:ln w="18415" cmpd="sng">
                <a:solidFill>
                  <a:srgbClr val="FFFFFF"/>
                </a:solid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endParaRPr>
          </a:p>
        </p:txBody>
      </p:sp>
      <p:sp>
        <p:nvSpPr>
          <p:cNvPr id="7174" name="Text Box 2083"/>
          <p:cNvSpPr txBox="1">
            <a:spLocks noChangeArrowheads="1"/>
          </p:cNvSpPr>
          <p:nvPr/>
        </p:nvSpPr>
        <p:spPr bwMode="auto">
          <a:xfrm>
            <a:off x="-80962" y="3158301"/>
            <a:ext cx="32485013" cy="6087857"/>
          </a:xfrm>
          <a:prstGeom prst="rect">
            <a:avLst/>
          </a:prstGeom>
          <a:noFill/>
          <a:ln w="9525">
            <a:noFill/>
            <a:miter lim="800000"/>
            <a:headEnd/>
            <a:tailEnd/>
          </a:ln>
        </p:spPr>
        <p:txBody>
          <a:bodyPr lIns="360000" tIns="360000" rIns="360000" bIns="360000"/>
          <a:lstStyle/>
          <a:p>
            <a:pPr algn="ctr">
              <a:spcBef>
                <a:spcPct val="20000"/>
              </a:spcBef>
            </a:pPr>
            <a:r>
              <a:rPr lang="en-US" sz="6600" u="sng" dirty="0" smtClean="0">
                <a:solidFill>
                  <a:schemeClr val="bg1"/>
                </a:solidFill>
              </a:rPr>
              <a:t>N. J. Costiris</a:t>
            </a:r>
            <a:r>
              <a:rPr lang="en-US" sz="6600" dirty="0" smtClean="0">
                <a:solidFill>
                  <a:schemeClr val="bg1"/>
                </a:solidFill>
              </a:rPr>
              <a:t>,</a:t>
            </a:r>
            <a:r>
              <a:rPr lang="en-US" sz="6600" baseline="30000" dirty="0" smtClean="0">
                <a:solidFill>
                  <a:schemeClr val="bg1"/>
                </a:solidFill>
              </a:rPr>
              <a:t>1</a:t>
            </a:r>
            <a:r>
              <a:rPr lang="en-US" sz="6600" dirty="0" smtClean="0">
                <a:solidFill>
                  <a:schemeClr val="bg1"/>
                </a:solidFill>
              </a:rPr>
              <a:t> E. Mavrommatis,</a:t>
            </a:r>
            <a:r>
              <a:rPr lang="en-US" sz="6600" baseline="30000" dirty="0" smtClean="0">
                <a:solidFill>
                  <a:schemeClr val="bg1"/>
                </a:solidFill>
              </a:rPr>
              <a:t>1</a:t>
            </a:r>
            <a:r>
              <a:rPr lang="en-US" sz="6600" dirty="0" smtClean="0">
                <a:solidFill>
                  <a:schemeClr val="bg1"/>
                </a:solidFill>
              </a:rPr>
              <a:t> K. A. Gernoth,</a:t>
            </a:r>
            <a:r>
              <a:rPr lang="en-US" sz="6600" baseline="30000" dirty="0" smtClean="0">
                <a:solidFill>
                  <a:schemeClr val="bg1"/>
                </a:solidFill>
              </a:rPr>
              <a:t>2</a:t>
            </a:r>
            <a:r>
              <a:rPr lang="en-US" sz="6600" dirty="0" smtClean="0">
                <a:solidFill>
                  <a:schemeClr val="bg1"/>
                </a:solidFill>
              </a:rPr>
              <a:t> J. W. Clark,</a:t>
            </a:r>
            <a:r>
              <a:rPr lang="en-US" sz="6600" baseline="30000" dirty="0" smtClean="0">
                <a:solidFill>
                  <a:schemeClr val="bg1"/>
                </a:solidFill>
              </a:rPr>
              <a:t>3</a:t>
            </a:r>
            <a:r>
              <a:rPr lang="en-US" sz="6600" dirty="0" smtClean="0">
                <a:solidFill>
                  <a:schemeClr val="bg1"/>
                </a:solidFill>
              </a:rPr>
              <a:t> and H. Li</a:t>
            </a:r>
            <a:r>
              <a:rPr lang="en-US" sz="6600" baseline="30000" dirty="0" smtClean="0">
                <a:solidFill>
                  <a:schemeClr val="bg1"/>
                </a:solidFill>
              </a:rPr>
              <a:t>4</a:t>
            </a:r>
            <a:endParaRPr lang="en-GB" sz="6600" b="1" baseline="30000" dirty="0" smtClean="0">
              <a:solidFill>
                <a:schemeClr val="bg1"/>
              </a:solidFill>
              <a:effectLst>
                <a:outerShdw blurRad="38100" dist="38100" dir="2700000" algn="tl">
                  <a:srgbClr val="000000">
                    <a:alpha val="43137"/>
                  </a:srgbClr>
                </a:outerShdw>
              </a:effectLst>
              <a:latin typeface="Fusion" pitchFamily="2" charset="0"/>
            </a:endParaRPr>
          </a:p>
          <a:p>
            <a:pPr algn="ctr">
              <a:spcBef>
                <a:spcPct val="20000"/>
              </a:spcBef>
            </a:pPr>
            <a:endParaRPr lang="en-US" sz="1200" dirty="0" smtClean="0">
              <a:solidFill>
                <a:schemeClr val="bg1"/>
              </a:solidFill>
              <a:latin typeface="Fusion" pitchFamily="2" charset="0"/>
            </a:endParaRPr>
          </a:p>
          <a:p>
            <a:pPr algn="ctr"/>
            <a:r>
              <a:rPr lang="en-US" sz="3600" baseline="30000" dirty="0" smtClean="0">
                <a:solidFill>
                  <a:schemeClr val="bg1"/>
                </a:solidFill>
              </a:rPr>
              <a:t>1</a:t>
            </a:r>
            <a:r>
              <a:rPr lang="en-US" sz="3600" dirty="0" smtClean="0">
                <a:solidFill>
                  <a:schemeClr val="bg1"/>
                </a:solidFill>
              </a:rPr>
              <a:t> </a:t>
            </a:r>
            <a:r>
              <a:rPr lang="en-US" sz="3600" i="1" dirty="0" smtClean="0">
                <a:solidFill>
                  <a:schemeClr val="bg1"/>
                </a:solidFill>
              </a:rPr>
              <a:t>Physics Department, Division of Nuclear Physics &amp; Particle Physics, University of Athens, GR-15771 Athens, Greece</a:t>
            </a:r>
          </a:p>
          <a:p>
            <a:pPr algn="ctr"/>
            <a:r>
              <a:rPr lang="en-US" sz="3600" baseline="30000" dirty="0" smtClean="0">
                <a:solidFill>
                  <a:schemeClr val="bg1"/>
                </a:solidFill>
              </a:rPr>
              <a:t>2</a:t>
            </a:r>
            <a:r>
              <a:rPr lang="en-US" sz="3600" dirty="0" smtClean="0">
                <a:solidFill>
                  <a:schemeClr val="bg1"/>
                </a:solidFill>
              </a:rPr>
              <a:t> </a:t>
            </a:r>
            <a:r>
              <a:rPr lang="en-US" sz="3600" i="1" dirty="0" err="1" smtClean="0">
                <a:solidFill>
                  <a:schemeClr val="bg1"/>
                </a:solidFill>
              </a:rPr>
              <a:t>Institut</a:t>
            </a:r>
            <a:r>
              <a:rPr lang="en-US" sz="3600" i="1" dirty="0" smtClean="0">
                <a:solidFill>
                  <a:schemeClr val="bg1"/>
                </a:solidFill>
              </a:rPr>
              <a:t> </a:t>
            </a:r>
            <a:r>
              <a:rPr lang="en-US" sz="3600" i="1" dirty="0" err="1" smtClean="0">
                <a:solidFill>
                  <a:schemeClr val="bg1"/>
                </a:solidFill>
              </a:rPr>
              <a:t>für</a:t>
            </a:r>
            <a:r>
              <a:rPr lang="en-US" sz="3600" i="1" dirty="0" smtClean="0">
                <a:solidFill>
                  <a:schemeClr val="bg1"/>
                </a:solidFill>
              </a:rPr>
              <a:t> </a:t>
            </a:r>
            <a:r>
              <a:rPr lang="en-US" sz="3600" i="1" dirty="0" err="1" smtClean="0">
                <a:solidFill>
                  <a:schemeClr val="bg1"/>
                </a:solidFill>
              </a:rPr>
              <a:t>Theoretische</a:t>
            </a:r>
            <a:r>
              <a:rPr lang="en-US" sz="3600" i="1" dirty="0" smtClean="0">
                <a:solidFill>
                  <a:schemeClr val="bg1"/>
                </a:solidFill>
              </a:rPr>
              <a:t> </a:t>
            </a:r>
            <a:r>
              <a:rPr lang="en-US" sz="3600" i="1" dirty="0" err="1" smtClean="0">
                <a:solidFill>
                  <a:schemeClr val="bg1"/>
                </a:solidFill>
              </a:rPr>
              <a:t>Physik</a:t>
            </a:r>
            <a:r>
              <a:rPr lang="en-US" sz="3600" i="1" dirty="0" smtClean="0">
                <a:solidFill>
                  <a:schemeClr val="bg1"/>
                </a:solidFill>
              </a:rPr>
              <a:t>, Johannes-</a:t>
            </a:r>
            <a:r>
              <a:rPr lang="en-US" sz="3600" i="1" dirty="0" err="1" smtClean="0">
                <a:solidFill>
                  <a:schemeClr val="bg1"/>
                </a:solidFill>
              </a:rPr>
              <a:t>Kepler</a:t>
            </a:r>
            <a:r>
              <a:rPr lang="en-US" sz="3600" i="1" dirty="0" smtClean="0">
                <a:solidFill>
                  <a:schemeClr val="bg1"/>
                </a:solidFill>
              </a:rPr>
              <a:t>-</a:t>
            </a:r>
            <a:r>
              <a:rPr lang="en-US" sz="3600" i="1" dirty="0" err="1" smtClean="0">
                <a:solidFill>
                  <a:schemeClr val="bg1"/>
                </a:solidFill>
              </a:rPr>
              <a:t>Universität</a:t>
            </a:r>
            <a:r>
              <a:rPr lang="en-US" sz="3600" i="1" dirty="0" smtClean="0">
                <a:solidFill>
                  <a:schemeClr val="bg1"/>
                </a:solidFill>
              </a:rPr>
              <a:t>, A-4040 Linz, Austria, and</a:t>
            </a:r>
          </a:p>
          <a:p>
            <a:pPr algn="ctr"/>
            <a:r>
              <a:rPr lang="en-US" sz="3600" i="1" dirty="0" smtClean="0">
                <a:solidFill>
                  <a:schemeClr val="bg1"/>
                </a:solidFill>
              </a:rPr>
              <a:t>School of Physics &amp; Astronomy, Schuster Building, The University of Manchester, Manchester, M13 9PL, UK</a:t>
            </a:r>
          </a:p>
          <a:p>
            <a:pPr algn="ctr"/>
            <a:r>
              <a:rPr lang="en-US" sz="3600" baseline="30000" dirty="0" smtClean="0">
                <a:solidFill>
                  <a:schemeClr val="bg1"/>
                </a:solidFill>
              </a:rPr>
              <a:t>3</a:t>
            </a:r>
            <a:r>
              <a:rPr lang="en-US" sz="3600" dirty="0" smtClean="0">
                <a:solidFill>
                  <a:schemeClr val="bg1"/>
                </a:solidFill>
              </a:rPr>
              <a:t> </a:t>
            </a:r>
            <a:r>
              <a:rPr lang="en-US" sz="3600" i="1" dirty="0" smtClean="0">
                <a:solidFill>
                  <a:schemeClr val="bg1"/>
                </a:solidFill>
              </a:rPr>
              <a:t>McDonnell Center for the Space Sciences &amp; Department of Physics, Washington University, St. Louis, MO 63130, USA,</a:t>
            </a:r>
          </a:p>
          <a:p>
            <a:pPr algn="ctr"/>
            <a:r>
              <a:rPr lang="pt-BR" sz="3600" i="1" dirty="0" smtClean="0">
                <a:solidFill>
                  <a:schemeClr val="bg1"/>
                </a:solidFill>
              </a:rPr>
              <a:t>Complexo Interdisciplinar, Centro de Mathemática e Aplica</a:t>
            </a:r>
            <a:r>
              <a:rPr lang="az-Cyrl-AZ" sz="3600" i="1" dirty="0" smtClean="0">
                <a:solidFill>
                  <a:schemeClr val="bg1"/>
                </a:solidFill>
              </a:rPr>
              <a:t>ҫ</a:t>
            </a:r>
            <a:r>
              <a:rPr lang="pt-BR" sz="3600" i="1" dirty="0" smtClean="0">
                <a:solidFill>
                  <a:schemeClr val="bg1"/>
                </a:solidFill>
              </a:rPr>
              <a:t>ões Fundamentals, University of Lisbon, 1649-003 Lisbon, Portugal, and</a:t>
            </a:r>
          </a:p>
          <a:p>
            <a:pPr algn="ctr"/>
            <a:r>
              <a:rPr lang="pt-BR" sz="3600" i="1" dirty="0" smtClean="0">
                <a:solidFill>
                  <a:schemeClr val="bg1"/>
                </a:solidFill>
              </a:rPr>
              <a:t>Departamento de F</a:t>
            </a:r>
            <a:r>
              <a:rPr lang="el-GR" sz="3600" i="1" dirty="0" smtClean="0">
                <a:solidFill>
                  <a:schemeClr val="bg1"/>
                </a:solidFill>
              </a:rPr>
              <a:t>ί</a:t>
            </a:r>
            <a:r>
              <a:rPr lang="pt-BR" sz="3600" i="1" dirty="0" smtClean="0">
                <a:solidFill>
                  <a:schemeClr val="bg1"/>
                </a:solidFill>
              </a:rPr>
              <a:t>sica, Instituto Superior Técnico, Technical University of Lisbon, 1096 Lisbon, Portugal</a:t>
            </a:r>
          </a:p>
          <a:p>
            <a:pPr algn="ctr"/>
            <a:r>
              <a:rPr lang="en-US" sz="3600" baseline="30000" dirty="0" smtClean="0">
                <a:solidFill>
                  <a:schemeClr val="bg1"/>
                </a:solidFill>
              </a:rPr>
              <a:t>4</a:t>
            </a:r>
            <a:r>
              <a:rPr lang="en-US" sz="3600" dirty="0" smtClean="0">
                <a:solidFill>
                  <a:schemeClr val="bg1"/>
                </a:solidFill>
              </a:rPr>
              <a:t> </a:t>
            </a:r>
            <a:r>
              <a:rPr lang="en-US" sz="3600" i="1" dirty="0" smtClean="0">
                <a:solidFill>
                  <a:schemeClr val="bg1"/>
                </a:solidFill>
              </a:rPr>
              <a:t>Dartmouth Medical School, Lebanon, NH 03756, USA</a:t>
            </a:r>
            <a:endParaRPr lang="en-GB" sz="3600" dirty="0">
              <a:solidFill>
                <a:schemeClr val="bg1"/>
              </a:solidFill>
              <a:latin typeface="Fusion" pitchFamily="2" charset="0"/>
            </a:endParaRPr>
          </a:p>
        </p:txBody>
      </p:sp>
      <p:sp>
        <p:nvSpPr>
          <p:cNvPr id="15425" name="Text Box 2113"/>
          <p:cNvSpPr txBox="1">
            <a:spLocks noChangeArrowheads="1"/>
          </p:cNvSpPr>
          <p:nvPr/>
        </p:nvSpPr>
        <p:spPr bwMode="auto">
          <a:xfrm>
            <a:off x="1203124" y="18602304"/>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Main Theory-Thick Global Models</a:t>
            </a:r>
            <a:endParaRPr lang="en-US" sz="4000" b="1" dirty="0">
              <a:solidFill>
                <a:schemeClr val="bg1"/>
              </a:solidFill>
              <a:effectLst>
                <a:outerShdw blurRad="38100" dist="38100" dir="2700000" algn="tl">
                  <a:srgbClr val="000000">
                    <a:alpha val="43137"/>
                  </a:srgbClr>
                </a:outerShdw>
              </a:effectLst>
            </a:endParaRPr>
          </a:p>
        </p:txBody>
      </p:sp>
      <p:sp>
        <p:nvSpPr>
          <p:cNvPr id="15426" name="Text Box 2114"/>
          <p:cNvSpPr txBox="1">
            <a:spLocks noChangeArrowheads="1"/>
          </p:cNvSpPr>
          <p:nvPr/>
        </p:nvSpPr>
        <p:spPr bwMode="auto">
          <a:xfrm>
            <a:off x="11380947" y="18602304"/>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Machine Learning Procedure</a:t>
            </a:r>
            <a:endParaRPr lang="en-US" sz="4000" b="1" dirty="0">
              <a:solidFill>
                <a:schemeClr val="bg1"/>
              </a:solidFill>
              <a:effectLst>
                <a:outerShdw blurRad="38100" dist="38100" dir="2700000" algn="tl">
                  <a:srgbClr val="000000">
                    <a:alpha val="43137"/>
                  </a:srgbClr>
                </a:outerShdw>
              </a:effectLst>
            </a:endParaRPr>
          </a:p>
        </p:txBody>
      </p:sp>
      <p:sp>
        <p:nvSpPr>
          <p:cNvPr id="15427" name="Text Box 2115"/>
          <p:cNvSpPr txBox="1">
            <a:spLocks noChangeArrowheads="1"/>
          </p:cNvSpPr>
          <p:nvPr/>
        </p:nvSpPr>
        <p:spPr bwMode="auto">
          <a:xfrm>
            <a:off x="11372817" y="33807349"/>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a:solidFill>
                  <a:schemeClr val="bg1"/>
                </a:solidFill>
                <a:effectLst>
                  <a:outerShdw blurRad="38100" dist="38100" dir="2700000" algn="tl">
                    <a:srgbClr val="000000">
                      <a:alpha val="43137"/>
                    </a:srgbClr>
                  </a:outerShdw>
                </a:effectLst>
              </a:rPr>
              <a:t>Results</a:t>
            </a:r>
            <a:endParaRPr lang="en-US" sz="4000" b="1" dirty="0">
              <a:solidFill>
                <a:schemeClr val="bg1"/>
              </a:solidFill>
              <a:effectLst>
                <a:outerShdw blurRad="38100" dist="38100" dir="2700000" algn="tl">
                  <a:srgbClr val="000000">
                    <a:alpha val="43137"/>
                  </a:srgbClr>
                </a:outerShdw>
              </a:effectLst>
            </a:endParaRPr>
          </a:p>
        </p:txBody>
      </p:sp>
      <p:sp>
        <p:nvSpPr>
          <p:cNvPr id="74" name="AutoShape 35"/>
          <p:cNvSpPr>
            <a:spLocks noChangeArrowheads="1"/>
          </p:cNvSpPr>
          <p:nvPr/>
        </p:nvSpPr>
        <p:spPr bwMode="auto">
          <a:xfrm>
            <a:off x="5104421" y="23025592"/>
            <a:ext cx="2167854" cy="340802"/>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QRPA + </a:t>
            </a:r>
            <a:r>
              <a:rPr lang="en-US" b="1" dirty="0" err="1">
                <a:ln w="1905"/>
                <a:solidFill>
                  <a:schemeClr val="accent1">
                    <a:lumMod val="75000"/>
                  </a:schemeClr>
                </a:solidFill>
                <a:effectLst>
                  <a:innerShdw blurRad="69850" dist="43180" dir="5400000">
                    <a:srgbClr val="000000">
                      <a:alpha val="65000"/>
                    </a:srgbClr>
                  </a:innerShdw>
                </a:effectLst>
                <a:latin typeface="Fusion" pitchFamily="2" charset="0"/>
              </a:rPr>
              <a:t>ffGT</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cxnSp>
        <p:nvCxnSpPr>
          <p:cNvPr id="77" name="AutoShape 41"/>
          <p:cNvCxnSpPr>
            <a:cxnSpLocks noChangeShapeType="1"/>
          </p:cNvCxnSpPr>
          <p:nvPr/>
        </p:nvCxnSpPr>
        <p:spPr bwMode="auto">
          <a:xfrm flipV="1">
            <a:off x="6915085" y="21412641"/>
            <a:ext cx="500066" cy="242441"/>
          </a:xfrm>
          <a:prstGeom prst="straightConnector1">
            <a:avLst/>
          </a:prstGeom>
          <a:ln>
            <a:headEnd/>
            <a:tailEnd/>
          </a:ln>
        </p:spPr>
        <p:style>
          <a:lnRef idx="3">
            <a:schemeClr val="accent1"/>
          </a:lnRef>
          <a:fillRef idx="0">
            <a:schemeClr val="accent1"/>
          </a:fillRef>
          <a:effectRef idx="2">
            <a:schemeClr val="accent1"/>
          </a:effectRef>
          <a:fontRef idx="minor">
            <a:schemeClr val="tx1"/>
          </a:fontRef>
        </p:style>
      </p:cxnSp>
      <p:cxnSp>
        <p:nvCxnSpPr>
          <p:cNvPr id="78" name="AutoShape 42"/>
          <p:cNvCxnSpPr>
            <a:cxnSpLocks noChangeShapeType="1"/>
          </p:cNvCxnSpPr>
          <p:nvPr/>
        </p:nvCxnSpPr>
        <p:spPr bwMode="auto">
          <a:xfrm>
            <a:off x="6915085" y="21655083"/>
            <a:ext cx="500066" cy="330179"/>
          </a:xfrm>
          <a:prstGeom prst="straightConnector1">
            <a:avLst/>
          </a:prstGeom>
          <a:ln>
            <a:headEnd/>
            <a:tailEnd/>
          </a:ln>
        </p:spPr>
        <p:style>
          <a:lnRef idx="3">
            <a:schemeClr val="accent1"/>
          </a:lnRef>
          <a:fillRef idx="0">
            <a:schemeClr val="accent1"/>
          </a:fillRef>
          <a:effectRef idx="2">
            <a:schemeClr val="accent1"/>
          </a:effectRef>
          <a:fontRef idx="minor">
            <a:schemeClr val="tx1"/>
          </a:fontRef>
        </p:style>
      </p:cxnSp>
      <p:cxnSp>
        <p:nvCxnSpPr>
          <p:cNvPr id="83" name="AutoShape 49"/>
          <p:cNvCxnSpPr>
            <a:cxnSpLocks noChangeShapeType="1"/>
          </p:cNvCxnSpPr>
          <p:nvPr/>
        </p:nvCxnSpPr>
        <p:spPr bwMode="auto">
          <a:xfrm flipV="1">
            <a:off x="6000665" y="23839824"/>
            <a:ext cx="1057296" cy="272579"/>
          </a:xfrm>
          <a:prstGeom prst="straightConnector1">
            <a:avLst/>
          </a:prstGeom>
          <a:ln>
            <a:headEnd/>
            <a:tailEnd/>
          </a:ln>
        </p:spPr>
        <p:style>
          <a:lnRef idx="3">
            <a:schemeClr val="accent1"/>
          </a:lnRef>
          <a:fillRef idx="0">
            <a:schemeClr val="accent1"/>
          </a:fillRef>
          <a:effectRef idx="2">
            <a:schemeClr val="accent1"/>
          </a:effectRef>
          <a:fontRef idx="minor">
            <a:schemeClr val="tx1"/>
          </a:fontRef>
        </p:style>
      </p:cxnSp>
      <p:cxnSp>
        <p:nvCxnSpPr>
          <p:cNvPr id="84" name="AutoShape 50"/>
          <p:cNvCxnSpPr>
            <a:cxnSpLocks noChangeShapeType="1"/>
          </p:cNvCxnSpPr>
          <p:nvPr/>
        </p:nvCxnSpPr>
        <p:spPr bwMode="auto">
          <a:xfrm>
            <a:off x="6000665" y="24141203"/>
            <a:ext cx="1057296" cy="390455"/>
          </a:xfrm>
          <a:prstGeom prst="straightConnector1">
            <a:avLst/>
          </a:prstGeom>
          <a:ln>
            <a:headEnd/>
            <a:tailEnd/>
          </a:ln>
        </p:spPr>
        <p:style>
          <a:lnRef idx="3">
            <a:schemeClr val="accent1"/>
          </a:lnRef>
          <a:fillRef idx="0">
            <a:schemeClr val="accent1"/>
          </a:fillRef>
          <a:effectRef idx="2">
            <a:schemeClr val="accent1"/>
          </a:effectRef>
          <a:fontRef idx="minor">
            <a:schemeClr val="tx1"/>
          </a:fontRef>
        </p:style>
      </p:cxnSp>
      <p:sp>
        <p:nvSpPr>
          <p:cNvPr id="91" name="AutoShape 20"/>
          <p:cNvSpPr>
            <a:spLocks noChangeArrowheads="1"/>
          </p:cNvSpPr>
          <p:nvPr/>
        </p:nvSpPr>
        <p:spPr bwMode="auto">
          <a:xfrm>
            <a:off x="3986127" y="20520996"/>
            <a:ext cx="1295400"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smtClean="0">
                <a:ln w="1905"/>
                <a:solidFill>
                  <a:schemeClr val="accent1">
                    <a:lumMod val="75000"/>
                  </a:schemeClr>
                </a:solidFill>
                <a:effectLst>
                  <a:innerShdw blurRad="69850" dist="43180" dir="5400000">
                    <a:srgbClr val="000000">
                      <a:alpha val="65000"/>
                    </a:srgbClr>
                  </a:innerShdw>
                </a:effectLst>
                <a:latin typeface="Fusion" pitchFamily="2" charset="0"/>
              </a:rPr>
              <a:t>GT</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92" name="AutoShape 21"/>
          <p:cNvSpPr>
            <a:spLocks noChangeArrowheads="1"/>
          </p:cNvSpPr>
          <p:nvPr/>
        </p:nvSpPr>
        <p:spPr bwMode="auto">
          <a:xfrm>
            <a:off x="5486325" y="20520996"/>
            <a:ext cx="1295400"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GT2</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93" name="AutoShape 22"/>
          <p:cNvSpPr>
            <a:spLocks noChangeArrowheads="1"/>
          </p:cNvSpPr>
          <p:nvPr/>
        </p:nvSpPr>
        <p:spPr bwMode="auto">
          <a:xfrm>
            <a:off x="6986523" y="20520996"/>
            <a:ext cx="1295400" cy="304056"/>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SGT</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94" name="AutoShape 23"/>
          <p:cNvSpPr>
            <a:spLocks noChangeArrowheads="1"/>
          </p:cNvSpPr>
          <p:nvPr/>
        </p:nvSpPr>
        <p:spPr bwMode="auto">
          <a:xfrm>
            <a:off x="8486721" y="20520996"/>
            <a:ext cx="1295400"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GT*</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42" name="AutoShape 40"/>
          <p:cNvSpPr>
            <a:spLocks noChangeArrowheads="1"/>
          </p:cNvSpPr>
          <p:nvPr/>
        </p:nvSpPr>
        <p:spPr bwMode="auto">
          <a:xfrm>
            <a:off x="7415151" y="21244306"/>
            <a:ext cx="2714644" cy="301379"/>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smtClean="0">
                <a:ln w="1905"/>
                <a:solidFill>
                  <a:schemeClr val="accent1">
                    <a:lumMod val="75000"/>
                  </a:schemeClr>
                </a:solidFill>
                <a:effectLst>
                  <a:innerShdw blurRad="69850" dist="43180" dir="5400000">
                    <a:srgbClr val="000000">
                      <a:alpha val="65000"/>
                    </a:srgbClr>
                  </a:innerShdw>
                </a:effectLst>
                <a:latin typeface="Fusion" pitchFamily="2" charset="0"/>
              </a:rPr>
              <a:t>NBCS</a:t>
            </a:r>
            <a:r>
              <a:rPr lang="en-GB" b="1" dirty="0" smtClean="0">
                <a:ln w="1905"/>
                <a:solidFill>
                  <a:schemeClr val="accent1">
                    <a:lumMod val="75000"/>
                  </a:schemeClr>
                </a:solidFill>
                <a:effectLst>
                  <a:innerShdw blurRad="69850" dist="43180" dir="5400000">
                    <a:srgbClr val="000000">
                      <a:alpha val="65000"/>
                    </a:srgbClr>
                  </a:innerShdw>
                </a:effectLst>
                <a:latin typeface="Fusion" pitchFamily="2" charset="0"/>
              </a:rPr>
              <a:t> </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a:t>
            </a: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 </a:t>
            </a:r>
            <a:r>
              <a:rPr lang="en-US" b="1" dirty="0" err="1">
                <a:ln w="1905"/>
                <a:solidFill>
                  <a:schemeClr val="accent1">
                    <a:lumMod val="75000"/>
                  </a:schemeClr>
                </a:solidFill>
                <a:effectLst>
                  <a:innerShdw blurRad="69850" dist="43180" dir="5400000">
                    <a:srgbClr val="000000">
                      <a:alpha val="65000"/>
                    </a:srgbClr>
                  </a:innerShdw>
                </a:effectLst>
                <a:latin typeface="Fusion" pitchFamily="2" charset="0"/>
              </a:rPr>
              <a:t>pn</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QRPA</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43" name="AutoShape 39"/>
          <p:cNvSpPr>
            <a:spLocks noChangeArrowheads="1"/>
          </p:cNvSpPr>
          <p:nvPr/>
        </p:nvSpPr>
        <p:spPr bwMode="auto">
          <a:xfrm>
            <a:off x="7415151" y="21859499"/>
            <a:ext cx="2714644" cy="3616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 </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FRDM + </a:t>
            </a:r>
            <a:r>
              <a:rPr lang="en-GB" b="1" dirty="0" err="1">
                <a:ln w="1905"/>
                <a:solidFill>
                  <a:schemeClr val="accent1">
                    <a:lumMod val="75000"/>
                  </a:schemeClr>
                </a:solidFill>
                <a:effectLst>
                  <a:innerShdw blurRad="69850" dist="43180" dir="5400000">
                    <a:srgbClr val="000000">
                      <a:alpha val="65000"/>
                    </a:srgbClr>
                  </a:innerShdw>
                </a:effectLst>
                <a:latin typeface="Fusion" pitchFamily="2" charset="0"/>
              </a:rPr>
              <a:t>pnQRPA</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44" name="AutoShape 47"/>
          <p:cNvSpPr>
            <a:spLocks noChangeArrowheads="1"/>
          </p:cNvSpPr>
          <p:nvPr/>
        </p:nvSpPr>
        <p:spPr bwMode="auto">
          <a:xfrm>
            <a:off x="6857921" y="23607498"/>
            <a:ext cx="2786082" cy="3616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smtClean="0">
                <a:ln w="1905"/>
                <a:solidFill>
                  <a:schemeClr val="accent1">
                    <a:lumMod val="75000"/>
                  </a:schemeClr>
                </a:solidFill>
                <a:effectLst>
                  <a:innerShdw blurRad="69850" dist="43180" dir="5400000">
                    <a:srgbClr val="000000">
                      <a:alpha val="65000"/>
                    </a:srgbClr>
                  </a:innerShdw>
                </a:effectLst>
                <a:latin typeface="Fusion" pitchFamily="2" charset="0"/>
              </a:rPr>
              <a:t>HFBCS</a:t>
            </a:r>
            <a:r>
              <a:rPr lang="en-GB" b="1" dirty="0" smtClean="0">
                <a:ln w="1905"/>
                <a:solidFill>
                  <a:schemeClr val="accent1">
                    <a:lumMod val="75000"/>
                  </a:schemeClr>
                </a:solidFill>
                <a:effectLst>
                  <a:innerShdw blurRad="69850" dist="43180" dir="5400000">
                    <a:srgbClr val="000000">
                      <a:alpha val="65000"/>
                    </a:srgbClr>
                  </a:innerShdw>
                </a:effectLst>
                <a:latin typeface="Fusion" pitchFamily="2" charset="0"/>
              </a:rPr>
              <a:t> </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a:t>
            </a: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 C</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QRPA</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45" name="AutoShape 48"/>
          <p:cNvSpPr>
            <a:spLocks noChangeArrowheads="1"/>
          </p:cNvSpPr>
          <p:nvPr/>
        </p:nvSpPr>
        <p:spPr bwMode="auto">
          <a:xfrm>
            <a:off x="6857921" y="24391083"/>
            <a:ext cx="2786082" cy="3616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ETFSI+C</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QRPA</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61" name="AutoShape 43"/>
          <p:cNvSpPr>
            <a:spLocks noChangeArrowheads="1"/>
          </p:cNvSpPr>
          <p:nvPr/>
        </p:nvSpPr>
        <p:spPr bwMode="auto">
          <a:xfrm>
            <a:off x="4186167" y="23969153"/>
            <a:ext cx="1871662"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C-QRPAs</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62" name="AutoShape 45"/>
          <p:cNvSpPr>
            <a:spLocks noChangeArrowheads="1"/>
          </p:cNvSpPr>
          <p:nvPr/>
        </p:nvSpPr>
        <p:spPr bwMode="auto">
          <a:xfrm>
            <a:off x="4129003" y="24680028"/>
            <a:ext cx="1871663" cy="304056"/>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R-QRPAs</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64" name="AutoShape 34"/>
          <p:cNvSpPr>
            <a:spLocks noChangeArrowheads="1"/>
          </p:cNvSpPr>
          <p:nvPr/>
        </p:nvSpPr>
        <p:spPr bwMode="auto">
          <a:xfrm>
            <a:off x="5114861" y="21485409"/>
            <a:ext cx="1800225"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 </a:t>
            </a:r>
            <a:r>
              <a:rPr lang="en-US" b="1" dirty="0" err="1">
                <a:ln w="1905"/>
                <a:solidFill>
                  <a:schemeClr val="accent1">
                    <a:lumMod val="75000"/>
                  </a:schemeClr>
                </a:solidFill>
                <a:effectLst>
                  <a:innerShdw blurRad="69850" dist="43180" dir="5400000">
                    <a:srgbClr val="000000">
                      <a:alpha val="65000"/>
                    </a:srgbClr>
                  </a:innerShdw>
                </a:effectLst>
                <a:latin typeface="Fusion" pitchFamily="2" charset="0"/>
              </a:rPr>
              <a:t>pn</a:t>
            </a: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QRPAs</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65" name="AutoShape 32"/>
          <p:cNvSpPr>
            <a:spLocks noChangeArrowheads="1"/>
          </p:cNvSpPr>
          <p:nvPr/>
        </p:nvSpPr>
        <p:spPr bwMode="auto">
          <a:xfrm>
            <a:off x="5129135" y="22449823"/>
            <a:ext cx="1871662" cy="304055"/>
          </a:xfrm>
          <a:prstGeom prst="flowChartTerminator">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b="1" dirty="0">
                <a:ln w="1905"/>
                <a:solidFill>
                  <a:schemeClr val="accent1">
                    <a:lumMod val="75000"/>
                  </a:schemeClr>
                </a:solidFill>
                <a:effectLst>
                  <a:innerShdw blurRad="69850" dist="43180" dir="5400000">
                    <a:srgbClr val="000000">
                      <a:alpha val="65000"/>
                    </a:srgbClr>
                  </a:innerShdw>
                </a:effectLst>
                <a:latin typeface="Fusion" pitchFamily="2" charset="0"/>
              </a:rPr>
              <a:t> </a:t>
            </a:r>
            <a:r>
              <a:rPr lang="en-GB" b="1" dirty="0">
                <a:ln w="1905"/>
                <a:solidFill>
                  <a:schemeClr val="accent1">
                    <a:lumMod val="75000"/>
                  </a:schemeClr>
                </a:solidFill>
                <a:effectLst>
                  <a:innerShdw blurRad="69850" dist="43180" dir="5400000">
                    <a:srgbClr val="000000">
                      <a:alpha val="65000"/>
                    </a:srgbClr>
                  </a:innerShdw>
                </a:effectLst>
                <a:latin typeface="Fusion" pitchFamily="2" charset="0"/>
              </a:rPr>
              <a:t>Shell Model</a:t>
            </a:r>
            <a:endParaRPr lang="el-GR" b="1" dirty="0">
              <a:ln w="1905"/>
              <a:solidFill>
                <a:schemeClr val="accent1">
                  <a:lumMod val="75000"/>
                </a:schemeClr>
              </a:solidFill>
              <a:effectLst>
                <a:innerShdw blurRad="69850" dist="43180" dir="5400000">
                  <a:srgbClr val="000000">
                    <a:alpha val="65000"/>
                  </a:srgbClr>
                </a:innerShdw>
              </a:effectLst>
              <a:latin typeface="Fusion" pitchFamily="2" charset="0"/>
            </a:endParaRPr>
          </a:p>
        </p:txBody>
      </p:sp>
      <p:sp>
        <p:nvSpPr>
          <p:cNvPr id="167" name="Text Box 2128"/>
          <p:cNvSpPr txBox="1">
            <a:spLocks noChangeArrowheads="1"/>
          </p:cNvSpPr>
          <p:nvPr/>
        </p:nvSpPr>
        <p:spPr bwMode="auto">
          <a:xfrm>
            <a:off x="1128607" y="25498354"/>
            <a:ext cx="9572692" cy="6765268"/>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square" lIns="180000" tIns="180000" rIns="180000" bIns="180000">
            <a:spAutoFit/>
          </a:bodyPr>
          <a:lstStyle/>
          <a:p>
            <a:pPr algn="just"/>
            <a:r>
              <a:rPr lang="en-GB" sz="2600" i="1" dirty="0" smtClean="0">
                <a:solidFill>
                  <a:schemeClr val="tx1"/>
                </a:solidFill>
              </a:rPr>
              <a:t>S</a:t>
            </a:r>
            <a:r>
              <a:rPr lang="en-US" sz="2600" i="1" dirty="0" err="1" smtClean="0">
                <a:solidFill>
                  <a:schemeClr val="tx1"/>
                </a:solidFill>
              </a:rPr>
              <a:t>everal</a:t>
            </a:r>
            <a:r>
              <a:rPr lang="en-US" sz="2600" i="1" dirty="0" smtClean="0">
                <a:solidFill>
                  <a:schemeClr val="tx1"/>
                </a:solidFill>
              </a:rPr>
              <a:t> models for determining </a:t>
            </a:r>
            <a:r>
              <a:rPr lang="el-GR" sz="2600" i="1" dirty="0" smtClean="0">
                <a:solidFill>
                  <a:schemeClr val="tx1"/>
                </a:solidFill>
              </a:rPr>
              <a:t>β</a:t>
            </a:r>
            <a:r>
              <a:rPr lang="el-GR" sz="2600" i="1" baseline="30000" dirty="0" smtClean="0">
                <a:solidFill>
                  <a:schemeClr val="tx1"/>
                </a:solidFill>
              </a:rPr>
              <a:t>-</a:t>
            </a:r>
            <a:r>
              <a:rPr lang="el-GR" sz="2600" i="1" dirty="0" smtClean="0">
                <a:solidFill>
                  <a:schemeClr val="tx1"/>
                </a:solidFill>
              </a:rPr>
              <a:t> </a:t>
            </a:r>
            <a:r>
              <a:rPr lang="en-US" sz="2600" i="1" dirty="0" smtClean="0">
                <a:solidFill>
                  <a:schemeClr val="tx1"/>
                </a:solidFill>
              </a:rPr>
              <a:t>halflives  have been proposed and applied over the years. One can mention the more phenomenological models based on </a:t>
            </a:r>
            <a:r>
              <a:rPr lang="en-US" sz="2600" b="1" i="1" dirty="0" smtClean="0">
                <a:solidFill>
                  <a:schemeClr val="tx1"/>
                </a:solidFill>
                <a:effectLst>
                  <a:outerShdw blurRad="38100" dist="38100" dir="2700000" algn="tl">
                    <a:srgbClr val="000000">
                      <a:alpha val="43137"/>
                    </a:srgbClr>
                  </a:outerShdw>
                </a:effectLst>
              </a:rPr>
              <a:t>Gross Theory </a:t>
            </a:r>
            <a:r>
              <a:rPr lang="el-GR" sz="2600" b="1" i="1" dirty="0" smtClean="0">
                <a:solidFill>
                  <a:schemeClr val="tx1"/>
                </a:solidFill>
                <a:effectLst>
                  <a:outerShdw blurRad="38100" dist="38100" dir="2700000" algn="tl">
                    <a:srgbClr val="000000">
                      <a:alpha val="43137"/>
                    </a:srgbClr>
                  </a:outerShdw>
                </a:effectLst>
              </a:rPr>
              <a:t>(</a:t>
            </a:r>
            <a:r>
              <a:rPr lang="en-GB" sz="2600" b="1" i="1" dirty="0" smtClean="0">
                <a:solidFill>
                  <a:schemeClr val="tx1"/>
                </a:solidFill>
                <a:effectLst>
                  <a:outerShdw blurRad="38100" dist="38100" dir="2700000" algn="tl">
                    <a:srgbClr val="000000">
                      <a:alpha val="43137"/>
                    </a:srgbClr>
                  </a:outerShdw>
                </a:effectLst>
              </a:rPr>
              <a:t>GT)</a:t>
            </a:r>
            <a:r>
              <a:rPr lang="en-GB" sz="2600" dirty="0" smtClean="0">
                <a:solidFill>
                  <a:schemeClr val="tx1"/>
                </a:solidFill>
              </a:rPr>
              <a:t>,</a:t>
            </a:r>
            <a:r>
              <a:rPr lang="en-GB" sz="2600" b="1" i="1" dirty="0" smtClean="0">
                <a:solidFill>
                  <a:schemeClr val="tx1"/>
                </a:solidFill>
                <a:effectLst>
                  <a:outerShdw blurRad="38100" dist="38100" dir="2700000" algn="tl">
                    <a:srgbClr val="000000">
                      <a:alpha val="43137"/>
                    </a:srgbClr>
                  </a:outerShdw>
                </a:effectLst>
              </a:rPr>
              <a:t> </a:t>
            </a:r>
            <a:r>
              <a:rPr lang="en-US" sz="2600" i="1" dirty="0" smtClean="0">
                <a:solidFill>
                  <a:schemeClr val="tx1"/>
                </a:solidFill>
              </a:rPr>
              <a:t>as well as  models that employ the </a:t>
            </a:r>
            <a:r>
              <a:rPr lang="en-US" sz="2600" b="1" i="1" dirty="0" err="1" smtClean="0">
                <a:solidFill>
                  <a:schemeClr val="tx1"/>
                </a:solidFill>
                <a:effectLst>
                  <a:outerShdw blurRad="38100" dist="38100" dir="2700000" algn="tl">
                    <a:srgbClr val="000000">
                      <a:alpha val="43137"/>
                    </a:srgbClr>
                  </a:outerShdw>
                </a:effectLst>
              </a:rPr>
              <a:t>pn</a:t>
            </a:r>
            <a:r>
              <a:rPr lang="en-US" sz="2600" i="1" dirty="0" smtClean="0">
                <a:solidFill>
                  <a:schemeClr val="tx1"/>
                </a:solidFill>
              </a:rPr>
              <a:t> </a:t>
            </a:r>
            <a:r>
              <a:rPr lang="en-US" sz="2600" b="1" i="1" dirty="0" err="1" smtClean="0">
                <a:solidFill>
                  <a:schemeClr val="tx1"/>
                </a:solidFill>
                <a:effectLst>
                  <a:outerShdw blurRad="38100" dist="38100" dir="2700000" algn="tl">
                    <a:srgbClr val="000000">
                      <a:alpha val="43137"/>
                    </a:srgbClr>
                  </a:outerShdw>
                </a:effectLst>
              </a:rPr>
              <a:t>Quasiparticle</a:t>
            </a:r>
            <a:r>
              <a:rPr lang="en-US" sz="2600" b="1" i="1" dirty="0" smtClean="0">
                <a:solidFill>
                  <a:schemeClr val="tx1"/>
                </a:solidFill>
                <a:effectLst>
                  <a:outerShdw blurRad="38100" dist="38100" dir="2700000" algn="tl">
                    <a:srgbClr val="000000">
                      <a:alpha val="43137"/>
                    </a:srgbClr>
                  </a:outerShdw>
                </a:effectLst>
              </a:rPr>
              <a:t> Random-Phase Approximation (</a:t>
            </a:r>
            <a:r>
              <a:rPr lang="en-US" sz="2600" b="1" i="1" dirty="0" err="1" smtClean="0">
                <a:solidFill>
                  <a:schemeClr val="tx1"/>
                </a:solidFill>
                <a:effectLst>
                  <a:outerShdw blurRad="38100" dist="38100" dir="2700000" algn="tl">
                    <a:srgbClr val="000000">
                      <a:alpha val="43137"/>
                    </a:srgbClr>
                  </a:outerShdw>
                </a:effectLst>
              </a:rPr>
              <a:t>pn</a:t>
            </a:r>
            <a:r>
              <a:rPr lang="en-US" sz="2600" b="1" i="1" dirty="0" smtClean="0">
                <a:solidFill>
                  <a:schemeClr val="tx1"/>
                </a:solidFill>
                <a:effectLst>
                  <a:outerShdw blurRad="38100" dist="38100" dir="2700000" algn="tl">
                    <a:srgbClr val="000000">
                      <a:alpha val="43137"/>
                    </a:srgbClr>
                  </a:outerShdw>
                </a:effectLst>
              </a:rPr>
              <a:t>-QRPA)</a:t>
            </a:r>
            <a:r>
              <a:rPr lang="en-US" sz="2600" i="1" dirty="0" smtClean="0">
                <a:solidFill>
                  <a:schemeClr val="tx1"/>
                </a:solidFill>
              </a:rPr>
              <a:t> (in various versions) or </a:t>
            </a:r>
            <a:r>
              <a:rPr lang="en-US" sz="2600" b="1" i="1" dirty="0" smtClean="0">
                <a:solidFill>
                  <a:schemeClr val="tx1"/>
                </a:solidFill>
                <a:effectLst>
                  <a:outerShdw blurRad="38100" dist="38100" dir="2700000" algn="tl">
                    <a:srgbClr val="000000">
                      <a:alpha val="43137"/>
                    </a:srgbClr>
                  </a:outerShdw>
                </a:effectLst>
              </a:rPr>
              <a:t>shell-model</a:t>
            </a:r>
            <a:r>
              <a:rPr lang="en-US" sz="2600" i="1" dirty="0" smtClean="0">
                <a:solidFill>
                  <a:schemeClr val="tx1"/>
                </a:solidFill>
              </a:rPr>
              <a:t> calculations. The latest hybrid version of the RPA models developed by Möller and coworkers, combines the </a:t>
            </a:r>
            <a:r>
              <a:rPr lang="en-US" sz="2600" b="1" i="1" dirty="0" err="1" smtClean="0">
                <a:solidFill>
                  <a:schemeClr val="tx1"/>
                </a:solidFill>
                <a:effectLst>
                  <a:outerShdw blurRad="38100" dist="38100" dir="2700000" algn="tl">
                    <a:srgbClr val="000000">
                      <a:alpha val="43137"/>
                    </a:srgbClr>
                  </a:outerShdw>
                </a:effectLst>
              </a:rPr>
              <a:t>pn</a:t>
            </a:r>
            <a:r>
              <a:rPr lang="en-US" sz="2600" b="1" i="1" dirty="0" smtClean="0">
                <a:solidFill>
                  <a:schemeClr val="tx1"/>
                </a:solidFill>
                <a:effectLst>
                  <a:outerShdw blurRad="38100" dist="38100" dir="2700000" algn="tl">
                    <a:srgbClr val="000000">
                      <a:alpha val="43137"/>
                    </a:srgbClr>
                  </a:outerShdw>
                </a:effectLst>
              </a:rPr>
              <a:t>-QRPA</a:t>
            </a:r>
            <a:r>
              <a:rPr lang="en-US" sz="2600" i="1" dirty="0" smtClean="0">
                <a:solidFill>
                  <a:schemeClr val="tx1"/>
                </a:solidFill>
              </a:rPr>
              <a:t> model with the statistical </a:t>
            </a:r>
            <a:r>
              <a:rPr lang="en-US" sz="2600" b="1" i="1" dirty="0" smtClean="0">
                <a:solidFill>
                  <a:schemeClr val="tx1"/>
                </a:solidFill>
                <a:effectLst>
                  <a:outerShdw blurRad="38100" dist="38100" dir="2700000" algn="tl">
                    <a:srgbClr val="000000">
                      <a:alpha val="43137"/>
                    </a:srgbClr>
                  </a:outerShdw>
                </a:effectLst>
              </a:rPr>
              <a:t>Gross Theory of  ff-decay</a:t>
            </a:r>
            <a:r>
              <a:rPr lang="en-US" sz="2600" i="1" dirty="0" smtClean="0">
                <a:solidFill>
                  <a:schemeClr val="tx1"/>
                </a:solidFill>
              </a:rPr>
              <a:t>. There are also some models in which the ground state of the parent nucleus is described by the </a:t>
            </a:r>
            <a:r>
              <a:rPr lang="en-US" sz="2600" b="1" i="1" dirty="0" smtClean="0">
                <a:solidFill>
                  <a:schemeClr val="tx1"/>
                </a:solidFill>
                <a:effectLst>
                  <a:outerShdw blurRad="38100" dist="38100" dir="2700000" algn="tl">
                    <a:srgbClr val="000000">
                      <a:alpha val="43137"/>
                    </a:srgbClr>
                  </a:outerShdw>
                </a:effectLst>
              </a:rPr>
              <a:t>extended Thomas-Fermi plus </a:t>
            </a:r>
            <a:r>
              <a:rPr lang="en-US" sz="2600" b="1" i="1" dirty="0" err="1" smtClean="0">
                <a:solidFill>
                  <a:schemeClr val="tx1"/>
                </a:solidFill>
                <a:effectLst>
                  <a:outerShdw blurRad="38100" dist="38100" dir="2700000" algn="tl">
                    <a:srgbClr val="000000">
                      <a:alpha val="43137"/>
                    </a:srgbClr>
                  </a:outerShdw>
                </a:effectLst>
              </a:rPr>
              <a:t>Strutinsky</a:t>
            </a:r>
            <a:r>
              <a:rPr lang="en-US" sz="2600" b="1" i="1" dirty="0" smtClean="0">
                <a:solidFill>
                  <a:schemeClr val="tx1"/>
                </a:solidFill>
                <a:effectLst>
                  <a:outerShdw blurRad="38100" dist="38100" dir="2700000" algn="tl">
                    <a:srgbClr val="000000">
                      <a:alpha val="43137"/>
                    </a:srgbClr>
                  </a:outerShdw>
                </a:effectLst>
              </a:rPr>
              <a:t> integral method</a:t>
            </a:r>
            <a:r>
              <a:rPr lang="en-US" sz="2600" i="1" dirty="0" smtClean="0">
                <a:solidFill>
                  <a:schemeClr val="tx1"/>
                </a:solidFill>
              </a:rPr>
              <a:t>, the </a:t>
            </a:r>
            <a:r>
              <a:rPr lang="en-US" sz="2600" b="1" i="1" dirty="0" err="1" smtClean="0">
                <a:solidFill>
                  <a:schemeClr val="tx1"/>
                </a:solidFill>
                <a:effectLst>
                  <a:outerShdw blurRad="38100" dist="38100" dir="2700000" algn="tl">
                    <a:srgbClr val="000000">
                      <a:alpha val="43137"/>
                    </a:srgbClr>
                  </a:outerShdw>
                </a:effectLst>
              </a:rPr>
              <a:t>Hartree-Fock</a:t>
            </a:r>
            <a:r>
              <a:rPr lang="en-US" sz="2600" b="1" i="1" dirty="0" smtClean="0">
                <a:solidFill>
                  <a:schemeClr val="tx1"/>
                </a:solidFill>
                <a:effectLst>
                  <a:outerShdw blurRad="38100" dist="38100" dir="2700000" algn="tl">
                    <a:srgbClr val="000000">
                      <a:alpha val="43137"/>
                    </a:srgbClr>
                  </a:outerShdw>
                </a:effectLst>
              </a:rPr>
              <a:t> BCS</a:t>
            </a:r>
            <a:r>
              <a:rPr lang="en-US" sz="2600" i="1" dirty="0" smtClean="0">
                <a:solidFill>
                  <a:schemeClr val="tx1"/>
                </a:solidFill>
              </a:rPr>
              <a:t>, or other density functional method (</a:t>
            </a:r>
            <a:r>
              <a:rPr lang="en-US" sz="2600" b="1" i="1" dirty="0" smtClean="0">
                <a:solidFill>
                  <a:schemeClr val="tx1"/>
                </a:solidFill>
                <a:effectLst>
                  <a:outerShdw blurRad="38100" dist="38100" dir="2700000" algn="tl">
                    <a:srgbClr val="000000">
                      <a:alpha val="43137"/>
                    </a:srgbClr>
                  </a:outerShdw>
                </a:effectLst>
              </a:rPr>
              <a:t>DF</a:t>
            </a:r>
            <a:r>
              <a:rPr lang="en-US" sz="2600" i="1" dirty="0" smtClean="0">
                <a:solidFill>
                  <a:schemeClr val="tx1"/>
                </a:solidFill>
              </a:rPr>
              <a:t>) and which use the </a:t>
            </a:r>
            <a:r>
              <a:rPr lang="en-US" sz="2600" b="1" i="1" dirty="0" smtClean="0">
                <a:solidFill>
                  <a:schemeClr val="tx1"/>
                </a:solidFill>
                <a:effectLst>
                  <a:outerShdw blurRad="38100" dist="38100" dir="2700000" algn="tl">
                    <a:srgbClr val="000000">
                      <a:alpha val="43137"/>
                    </a:srgbClr>
                  </a:outerShdw>
                </a:effectLst>
              </a:rPr>
              <a:t>continuum QRPA (CQRPA)</a:t>
            </a:r>
            <a:r>
              <a:rPr lang="en-US" sz="2600" dirty="0" smtClean="0">
                <a:solidFill>
                  <a:schemeClr val="tx1"/>
                </a:solidFill>
              </a:rPr>
              <a:t>. </a:t>
            </a:r>
            <a:r>
              <a:rPr lang="en-US" sz="2600" i="1" dirty="0" smtClean="0">
                <a:solidFill>
                  <a:schemeClr val="tx1"/>
                </a:solidFill>
              </a:rPr>
              <a:t>Recently relativistic </a:t>
            </a:r>
            <a:r>
              <a:rPr lang="en-US" sz="2600" i="1" dirty="0" err="1" smtClean="0">
                <a:solidFill>
                  <a:schemeClr val="tx1"/>
                </a:solidFill>
              </a:rPr>
              <a:t>pn</a:t>
            </a:r>
            <a:r>
              <a:rPr lang="en-US" sz="2600" i="1" dirty="0" smtClean="0">
                <a:solidFill>
                  <a:schemeClr val="tx1"/>
                </a:solidFill>
              </a:rPr>
              <a:t>-QRPA </a:t>
            </a:r>
            <a:r>
              <a:rPr lang="en-US" sz="2600" b="1" i="1" dirty="0" smtClean="0">
                <a:solidFill>
                  <a:schemeClr val="tx1"/>
                </a:solidFill>
                <a:effectLst>
                  <a:outerShdw blurRad="38100" dist="38100" dir="2700000" algn="tl">
                    <a:srgbClr val="000000">
                      <a:alpha val="43137"/>
                    </a:srgbClr>
                  </a:outerShdw>
                </a:effectLst>
              </a:rPr>
              <a:t>(RQRPA) </a:t>
            </a:r>
            <a:r>
              <a:rPr lang="en-US" sz="2600" i="1" dirty="0" smtClean="0">
                <a:solidFill>
                  <a:schemeClr val="tx1"/>
                </a:solidFill>
              </a:rPr>
              <a:t>models has been applied in the treatment of </a:t>
            </a:r>
            <a:r>
              <a:rPr lang="en-US" sz="2600" i="1" u="sng" dirty="0" smtClean="0">
                <a:solidFill>
                  <a:schemeClr val="tx1"/>
                </a:solidFill>
              </a:rPr>
              <a:t>neutron-rich</a:t>
            </a:r>
            <a:r>
              <a:rPr lang="en-US" sz="2600" i="1" dirty="0" smtClean="0">
                <a:solidFill>
                  <a:schemeClr val="tx1"/>
                </a:solidFill>
              </a:rPr>
              <a:t> nuclei in the </a:t>
            </a:r>
            <a:r>
              <a:rPr lang="en-US" sz="2600" b="1" i="1" dirty="0" smtClean="0">
                <a:solidFill>
                  <a:schemeClr val="tx1"/>
                </a:solidFill>
                <a:effectLst>
                  <a:outerShdw blurRad="38100" dist="38100" dir="2700000" algn="tl">
                    <a:srgbClr val="000000">
                      <a:alpha val="43137"/>
                    </a:srgbClr>
                  </a:outerShdw>
                </a:effectLst>
              </a:rPr>
              <a:t>N~50</a:t>
            </a:r>
            <a:r>
              <a:rPr lang="el-GR" sz="2600" b="1" i="1" dirty="0" smtClean="0">
                <a:solidFill>
                  <a:schemeClr val="tx1"/>
                </a:solidFill>
                <a:effectLst>
                  <a:outerShdw blurRad="38100" dist="38100" dir="2700000" algn="tl">
                    <a:srgbClr val="000000">
                      <a:alpha val="43137"/>
                    </a:srgbClr>
                  </a:outerShdw>
                </a:effectLst>
              </a:rPr>
              <a:t>,</a:t>
            </a:r>
            <a:r>
              <a:rPr lang="en-US" sz="2600" b="1" i="1" dirty="0" smtClean="0">
                <a:solidFill>
                  <a:schemeClr val="tx1"/>
                </a:solidFill>
                <a:effectLst>
                  <a:outerShdw blurRad="38100" dist="38100" dir="2700000" algn="tl">
                    <a:srgbClr val="000000">
                      <a:alpha val="43137"/>
                    </a:srgbClr>
                  </a:outerShdw>
                </a:effectLst>
              </a:rPr>
              <a:t> </a:t>
            </a:r>
            <a:r>
              <a:rPr lang="el-GR" sz="2600" b="1" i="1" dirty="0" smtClean="0">
                <a:solidFill>
                  <a:schemeClr val="tx1"/>
                </a:solidFill>
                <a:effectLst>
                  <a:outerShdw blurRad="38100" dist="38100" dir="2700000" algn="tl">
                    <a:srgbClr val="000000">
                      <a:alpha val="43137"/>
                    </a:srgbClr>
                  </a:outerShdw>
                </a:effectLst>
              </a:rPr>
              <a:t>Ν</a:t>
            </a:r>
            <a:r>
              <a:rPr lang="en-US" sz="2600" b="1" i="1" dirty="0" smtClean="0">
                <a:solidFill>
                  <a:schemeClr val="tx1"/>
                </a:solidFill>
                <a:effectLst>
                  <a:outerShdw blurRad="38100" dist="38100" dir="2700000" algn="tl">
                    <a:srgbClr val="000000">
                      <a:alpha val="43137"/>
                    </a:srgbClr>
                  </a:outerShdw>
                </a:effectLst>
              </a:rPr>
              <a:t>~82</a:t>
            </a:r>
            <a:r>
              <a:rPr lang="en-US" sz="2600" i="1" dirty="0" smtClean="0">
                <a:solidFill>
                  <a:schemeClr val="tx1"/>
                </a:solidFill>
              </a:rPr>
              <a:t>  and </a:t>
            </a:r>
            <a:r>
              <a:rPr lang="en-US" sz="2600" b="1" i="1" dirty="0" smtClean="0">
                <a:solidFill>
                  <a:schemeClr val="tx1"/>
                </a:solidFill>
                <a:effectLst>
                  <a:outerShdw blurRad="38100" dist="38100" dir="2700000" algn="tl">
                    <a:srgbClr val="000000">
                      <a:alpha val="43137"/>
                    </a:srgbClr>
                  </a:outerShdw>
                </a:effectLst>
              </a:rPr>
              <a:t>Z~28</a:t>
            </a:r>
            <a:r>
              <a:rPr lang="en-US" sz="2600" i="1" dirty="0" smtClean="0">
                <a:solidFill>
                  <a:schemeClr val="tx1"/>
                </a:solidFill>
              </a:rPr>
              <a:t> and </a:t>
            </a:r>
            <a:r>
              <a:rPr lang="en-US" sz="2600" b="1" i="1" dirty="0" smtClean="0">
                <a:solidFill>
                  <a:schemeClr val="tx1"/>
                </a:solidFill>
                <a:effectLst>
                  <a:outerShdw blurRad="38100" dist="38100" dir="2700000" algn="tl">
                    <a:srgbClr val="000000">
                      <a:alpha val="43137"/>
                    </a:srgbClr>
                  </a:outerShdw>
                </a:effectLst>
              </a:rPr>
              <a:t>50</a:t>
            </a:r>
            <a:r>
              <a:rPr lang="en-US" sz="2600" i="1" dirty="0" smtClean="0">
                <a:solidFill>
                  <a:schemeClr val="tx1"/>
                </a:solidFill>
              </a:rPr>
              <a:t> regions.</a:t>
            </a:r>
            <a:endParaRPr lang="en-AU" sz="2600" i="1" dirty="0">
              <a:solidFill>
                <a:schemeClr val="tx1"/>
              </a:solidFill>
            </a:endParaRPr>
          </a:p>
        </p:txBody>
      </p:sp>
      <p:sp>
        <p:nvSpPr>
          <p:cNvPr id="185" name="Rectangle 194"/>
          <p:cNvSpPr>
            <a:spLocks noChangeArrowheads="1"/>
          </p:cNvSpPr>
          <p:nvPr/>
        </p:nvSpPr>
        <p:spPr bwMode="auto">
          <a:xfrm>
            <a:off x="11922526" y="20530202"/>
            <a:ext cx="7581900" cy="667048"/>
          </a:xfrm>
          <a:prstGeom prst="rect">
            <a:avLst/>
          </a:prstGeom>
          <a:noFill/>
          <a:ln w="9525">
            <a:noFill/>
            <a:miter lim="800000"/>
            <a:headEnd/>
            <a:tailEnd/>
          </a:ln>
          <a:effectLst/>
        </p:spPr>
        <p:txBody>
          <a:bodyPr/>
          <a:lstStyle/>
          <a:p>
            <a:pPr marL="342900" indent="-342900">
              <a:spcBef>
                <a:spcPct val="20000"/>
              </a:spcBef>
              <a:buClr>
                <a:schemeClr val="hlink"/>
              </a:buClr>
              <a:buFont typeface="Wingdings" pitchFamily="2" charset="2"/>
              <a:buNone/>
            </a:pPr>
            <a:r>
              <a:rPr lang="en-US" sz="2800" b="1" dirty="0">
                <a:solidFill>
                  <a:schemeClr val="bg1"/>
                </a:solidFill>
                <a:effectLst>
                  <a:outerShdw blurRad="38100" dist="38100" dir="2700000" algn="tl">
                    <a:srgbClr val="000000">
                      <a:alpha val="43137"/>
                    </a:srgbClr>
                  </a:outerShdw>
                </a:effectLst>
                <a:latin typeface="Fusion" pitchFamily="2" charset="0"/>
              </a:rPr>
              <a:t>Machine learning statistical framework </a:t>
            </a:r>
          </a:p>
          <a:p>
            <a:pPr marL="342900" indent="-342900">
              <a:spcBef>
                <a:spcPct val="20000"/>
              </a:spcBef>
              <a:buClr>
                <a:schemeClr val="hlink"/>
              </a:buClr>
              <a:buFont typeface="Wingdings" pitchFamily="2" charset="2"/>
              <a:buNone/>
            </a:pPr>
            <a:endParaRPr lang="en-US" sz="2400" dirty="0">
              <a:effectLst>
                <a:outerShdw blurRad="38100" dist="38100" dir="2700000" algn="tl">
                  <a:srgbClr val="000000"/>
                </a:outerShdw>
              </a:effectLst>
              <a:latin typeface="Fusion" pitchFamily="2" charset="0"/>
            </a:endParaRPr>
          </a:p>
        </p:txBody>
      </p:sp>
      <p:grpSp>
        <p:nvGrpSpPr>
          <p:cNvPr id="187" name="Group 134"/>
          <p:cNvGrpSpPr>
            <a:grpSpLocks/>
          </p:cNvGrpSpPr>
          <p:nvPr/>
        </p:nvGrpSpPr>
        <p:grpSpPr bwMode="auto">
          <a:xfrm>
            <a:off x="12272935" y="20855870"/>
            <a:ext cx="7325995" cy="2862422"/>
            <a:chOff x="137" y="269"/>
            <a:chExt cx="11537" cy="5344"/>
          </a:xfrm>
        </p:grpSpPr>
        <p:sp>
          <p:nvSpPr>
            <p:cNvPr id="203" name="Oval 146"/>
            <p:cNvSpPr>
              <a:spLocks noChangeArrowheads="1"/>
            </p:cNvSpPr>
            <p:nvPr/>
          </p:nvSpPr>
          <p:spPr bwMode="auto">
            <a:xfrm>
              <a:off x="8575" y="1812"/>
              <a:ext cx="2025" cy="2252"/>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l-GR"/>
            </a:p>
          </p:txBody>
        </p:sp>
        <p:sp>
          <p:nvSpPr>
            <p:cNvPr id="192" name="Line 135"/>
            <p:cNvSpPr>
              <a:spLocks noChangeShapeType="1"/>
            </p:cNvSpPr>
            <p:nvPr/>
          </p:nvSpPr>
          <p:spPr bwMode="auto">
            <a:xfrm>
              <a:off x="11567" y="3034"/>
              <a:ext cx="0" cy="1800"/>
            </a:xfrm>
            <a:prstGeom prst="line">
              <a:avLst/>
            </a:prstGeom>
            <a:noFill/>
            <a:ln w="9525">
              <a:solidFill>
                <a:srgbClr val="FFFFFF"/>
              </a:solidFill>
              <a:round/>
              <a:headEnd/>
              <a:tailEnd/>
            </a:ln>
          </p:spPr>
          <p:txBody>
            <a:bodyPr/>
            <a:lstStyle/>
            <a:p>
              <a:endParaRPr lang="el-GR"/>
            </a:p>
          </p:txBody>
        </p:sp>
        <p:sp>
          <p:nvSpPr>
            <p:cNvPr id="193" name="Line 136"/>
            <p:cNvSpPr>
              <a:spLocks noChangeShapeType="1"/>
            </p:cNvSpPr>
            <p:nvPr/>
          </p:nvSpPr>
          <p:spPr bwMode="auto">
            <a:xfrm flipV="1">
              <a:off x="4111" y="4245"/>
              <a:ext cx="0" cy="591"/>
            </a:xfrm>
            <a:prstGeom prst="line">
              <a:avLst/>
            </a:prstGeom>
            <a:noFill/>
            <a:ln w="9525">
              <a:solidFill>
                <a:srgbClr val="FFFFFF"/>
              </a:solidFill>
              <a:round/>
              <a:headEnd/>
              <a:tailEnd type="triangle" w="med" len="med"/>
            </a:ln>
          </p:spPr>
          <p:txBody>
            <a:bodyPr/>
            <a:lstStyle/>
            <a:p>
              <a:endParaRPr lang="el-GR"/>
            </a:p>
          </p:txBody>
        </p:sp>
        <p:sp>
          <p:nvSpPr>
            <p:cNvPr id="194" name="Rectangle 137"/>
            <p:cNvSpPr>
              <a:spLocks noChangeArrowheads="1"/>
            </p:cNvSpPr>
            <p:nvPr/>
          </p:nvSpPr>
          <p:spPr bwMode="auto">
            <a:xfrm>
              <a:off x="2258" y="1828"/>
              <a:ext cx="3606" cy="248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l-GR"/>
            </a:p>
          </p:txBody>
        </p:sp>
        <p:sp>
          <p:nvSpPr>
            <p:cNvPr id="195" name="Line 138"/>
            <p:cNvSpPr>
              <a:spLocks noChangeShapeType="1"/>
            </p:cNvSpPr>
            <p:nvPr/>
          </p:nvSpPr>
          <p:spPr bwMode="auto">
            <a:xfrm flipH="1">
              <a:off x="4111" y="4840"/>
              <a:ext cx="7456" cy="0"/>
            </a:xfrm>
            <a:prstGeom prst="line">
              <a:avLst/>
            </a:prstGeom>
            <a:noFill/>
            <a:ln w="9525">
              <a:solidFill>
                <a:srgbClr val="FFFFFF"/>
              </a:solidFill>
              <a:round/>
              <a:headEnd/>
              <a:tailEnd/>
            </a:ln>
          </p:spPr>
          <p:txBody>
            <a:bodyPr/>
            <a:lstStyle/>
            <a:p>
              <a:endParaRPr lang="el-GR"/>
            </a:p>
          </p:txBody>
        </p:sp>
        <p:sp>
          <p:nvSpPr>
            <p:cNvPr id="196" name="Line 139"/>
            <p:cNvSpPr>
              <a:spLocks noChangeShapeType="1"/>
            </p:cNvSpPr>
            <p:nvPr/>
          </p:nvSpPr>
          <p:spPr bwMode="auto">
            <a:xfrm flipH="1">
              <a:off x="10635" y="3038"/>
              <a:ext cx="932" cy="0"/>
            </a:xfrm>
            <a:prstGeom prst="line">
              <a:avLst/>
            </a:prstGeom>
            <a:noFill/>
            <a:ln w="9525">
              <a:solidFill>
                <a:srgbClr val="FFFFFF"/>
              </a:solidFill>
              <a:round/>
              <a:headEnd/>
              <a:tailEnd/>
            </a:ln>
          </p:spPr>
          <p:txBody>
            <a:bodyPr/>
            <a:lstStyle/>
            <a:p>
              <a:endParaRPr lang="el-GR"/>
            </a:p>
          </p:txBody>
        </p:sp>
        <p:sp>
          <p:nvSpPr>
            <p:cNvPr id="198" name="Text Box 141"/>
            <p:cNvSpPr txBox="1">
              <a:spLocks noChangeArrowheads="1"/>
            </p:cNvSpPr>
            <p:nvPr/>
          </p:nvSpPr>
          <p:spPr bwMode="auto">
            <a:xfrm>
              <a:off x="9250" y="269"/>
              <a:ext cx="2424" cy="1477"/>
            </a:xfrm>
            <a:prstGeom prst="rect">
              <a:avLst/>
            </a:prstGeom>
            <a:noFill/>
            <a:ln w="9525">
              <a:noFill/>
              <a:miter lim="800000"/>
              <a:headEnd/>
              <a:tailEnd/>
            </a:ln>
          </p:spPr>
          <p:txBody>
            <a:bodyPr/>
            <a:lstStyle/>
            <a:p>
              <a:pPr algn="ctr"/>
              <a:r>
                <a:rPr lang="en-US" sz="1400" b="1" dirty="0">
                  <a:solidFill>
                    <a:schemeClr val="bg1"/>
                  </a:solidFill>
                  <a:effectLst>
                    <a:outerShdw blurRad="38100" dist="38100" dir="2700000" algn="tl">
                      <a:srgbClr val="000000">
                        <a:alpha val="43137"/>
                      </a:srgbClr>
                    </a:outerShdw>
                  </a:effectLst>
                  <a:latin typeface="Fusion" pitchFamily="2" charset="0"/>
                </a:rPr>
                <a:t>target</a:t>
              </a:r>
            </a:p>
            <a:p>
              <a:pPr algn="ct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(Log</a:t>
              </a:r>
              <a:r>
                <a:rPr lang="en-US"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10</a:t>
              </a: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T</a:t>
              </a:r>
              <a:r>
                <a:rPr lang="el-GR" sz="1400" b="1" baseline="-25000" dirty="0">
                  <a:solidFill>
                    <a:schemeClr val="accent1">
                      <a:lumMod val="75000"/>
                    </a:schemeClr>
                  </a:solidFill>
                  <a:effectLst>
                    <a:outerShdw blurRad="38100" dist="38100" dir="2700000" algn="tl">
                      <a:srgbClr val="000000">
                        <a:alpha val="43137"/>
                      </a:srgbClr>
                    </a:outerShdw>
                  </a:effectLst>
                </a:rPr>
                <a:t>β</a:t>
              </a:r>
              <a:r>
                <a:rPr lang="en-GB"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a:t>
              </a:r>
              <a:r>
                <a:rPr lang="en-US"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exp</a:t>
              </a: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a:t>
              </a:r>
              <a:endParaRPr lang="el-GR" b="1" dirty="0">
                <a:solidFill>
                  <a:schemeClr val="accent1">
                    <a:lumMod val="75000"/>
                  </a:schemeClr>
                </a:solidFill>
                <a:effectLst>
                  <a:outerShdw blurRad="38100" dist="38100" dir="2700000" algn="tl">
                    <a:srgbClr val="000000">
                      <a:alpha val="43137"/>
                    </a:srgbClr>
                  </a:outerShdw>
                </a:effectLst>
              </a:endParaRPr>
            </a:p>
          </p:txBody>
        </p:sp>
        <p:sp>
          <p:nvSpPr>
            <p:cNvPr id="199" name="Text Box 142"/>
            <p:cNvSpPr txBox="1">
              <a:spLocks noChangeArrowheads="1"/>
            </p:cNvSpPr>
            <p:nvPr/>
          </p:nvSpPr>
          <p:spPr bwMode="auto">
            <a:xfrm>
              <a:off x="6041" y="2330"/>
              <a:ext cx="2586" cy="1347"/>
            </a:xfrm>
            <a:prstGeom prst="rect">
              <a:avLst/>
            </a:prstGeom>
            <a:noFill/>
            <a:ln w="9525">
              <a:noFill/>
              <a:miter lim="800000"/>
              <a:headEnd/>
              <a:tailEnd/>
            </a:ln>
          </p:spPr>
          <p:txBody>
            <a:bodyPr/>
            <a:lstStyle/>
            <a:p>
              <a:pPr algn="ctr"/>
              <a:r>
                <a:rPr lang="en-US" sz="1400" b="1" dirty="0" smtClean="0">
                  <a:solidFill>
                    <a:schemeClr val="bg1"/>
                  </a:solidFill>
                  <a:effectLst>
                    <a:outerShdw blurRad="38100" dist="38100" dir="2700000" algn="tl">
                      <a:srgbClr val="000000">
                        <a:alpha val="43137"/>
                      </a:srgbClr>
                    </a:outerShdw>
                  </a:effectLst>
                  <a:latin typeface="Fusion" pitchFamily="2" charset="0"/>
                </a:rPr>
                <a:t>Output</a:t>
              </a:r>
            </a:p>
            <a:p>
              <a:pPr algn="ctr"/>
              <a:endParaRPr lang="el-GR" sz="800" b="1" dirty="0">
                <a:solidFill>
                  <a:schemeClr val="bg1"/>
                </a:solidFill>
                <a:effectLst>
                  <a:outerShdw blurRad="38100" dist="38100" dir="2700000" algn="tl">
                    <a:srgbClr val="000000">
                      <a:alpha val="43137"/>
                    </a:srgbClr>
                  </a:outerShdw>
                </a:effectLst>
              </a:endParaRPr>
            </a:p>
            <a:p>
              <a:pPr algn="ct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(Log</a:t>
              </a:r>
              <a:r>
                <a:rPr lang="en-US"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10</a:t>
              </a: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T</a:t>
              </a:r>
              <a:r>
                <a:rPr lang="el-GR" sz="1400" b="1" baseline="-25000" dirty="0">
                  <a:solidFill>
                    <a:schemeClr val="accent1">
                      <a:lumMod val="75000"/>
                    </a:schemeClr>
                  </a:solidFill>
                  <a:effectLst>
                    <a:outerShdw blurRad="38100" dist="38100" dir="2700000" algn="tl">
                      <a:srgbClr val="000000">
                        <a:alpha val="43137"/>
                      </a:srgbClr>
                    </a:outerShdw>
                  </a:effectLst>
                </a:rPr>
                <a:t>β</a:t>
              </a:r>
              <a:r>
                <a:rPr lang="en-GB"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a:t>
              </a:r>
              <a:r>
                <a:rPr lang="en-US" sz="1400" b="1" baseline="-25000" dirty="0">
                  <a:solidFill>
                    <a:schemeClr val="accent1">
                      <a:lumMod val="75000"/>
                    </a:schemeClr>
                  </a:solidFill>
                  <a:effectLst>
                    <a:outerShdw blurRad="38100" dist="38100" dir="2700000" algn="tl">
                      <a:srgbClr val="000000">
                        <a:alpha val="43137"/>
                      </a:srgbClr>
                    </a:outerShdw>
                  </a:effectLst>
                  <a:latin typeface="Fusion" pitchFamily="2" charset="0"/>
                </a:rPr>
                <a:t>calc</a:t>
              </a: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a:t>
              </a:r>
              <a:endParaRPr lang="en-US" sz="1400" b="1" baseline="-25000" dirty="0">
                <a:solidFill>
                  <a:schemeClr val="accent1">
                    <a:lumMod val="75000"/>
                  </a:schemeClr>
                </a:solidFill>
                <a:effectLst>
                  <a:outerShdw blurRad="38100" dist="38100" dir="2700000" algn="tl">
                    <a:srgbClr val="000000">
                      <a:alpha val="43137"/>
                    </a:srgbClr>
                  </a:outerShdw>
                </a:effectLst>
                <a:latin typeface="Fusion" pitchFamily="2" charset="0"/>
              </a:endParaRPr>
            </a:p>
            <a:p>
              <a:endParaRPr lang="el-GR" sz="1400" dirty="0"/>
            </a:p>
            <a:p>
              <a:endParaRPr lang="el-GR" b="0" dirty="0"/>
            </a:p>
          </p:txBody>
        </p:sp>
        <p:sp>
          <p:nvSpPr>
            <p:cNvPr id="200" name="Text Box 143"/>
            <p:cNvSpPr txBox="1">
              <a:spLocks noChangeArrowheads="1"/>
            </p:cNvSpPr>
            <p:nvPr/>
          </p:nvSpPr>
          <p:spPr bwMode="auto">
            <a:xfrm>
              <a:off x="137" y="2330"/>
              <a:ext cx="2122" cy="1318"/>
            </a:xfrm>
            <a:prstGeom prst="rect">
              <a:avLst/>
            </a:prstGeom>
            <a:noFill/>
            <a:ln w="9525">
              <a:noFill/>
              <a:miter lim="800000"/>
              <a:headEnd/>
              <a:tailEnd/>
            </a:ln>
          </p:spPr>
          <p:txBody>
            <a:bodyPr/>
            <a:lstStyle/>
            <a:p>
              <a:pPr algn="ctr"/>
              <a:r>
                <a:rPr lang="en-US" sz="1400" b="1" dirty="0" smtClean="0">
                  <a:solidFill>
                    <a:schemeClr val="bg1"/>
                  </a:solidFill>
                  <a:effectLst>
                    <a:outerShdw blurRad="38100" dist="38100" dir="2700000" algn="tl">
                      <a:srgbClr val="000000">
                        <a:alpha val="43137"/>
                      </a:srgbClr>
                    </a:outerShdw>
                  </a:effectLst>
                  <a:latin typeface="Fusion" pitchFamily="2" charset="0"/>
                </a:rPr>
                <a:t>Input</a:t>
              </a:r>
            </a:p>
            <a:p>
              <a:pPr algn="ctr"/>
              <a:endParaRPr lang="en-US" sz="800" b="1" dirty="0">
                <a:solidFill>
                  <a:schemeClr val="bg1"/>
                </a:solidFill>
                <a:effectLst>
                  <a:outerShdw blurRad="38100" dist="38100" dir="2700000" algn="tl">
                    <a:srgbClr val="000000">
                      <a:alpha val="43137"/>
                    </a:srgbClr>
                  </a:outerShdw>
                </a:effectLst>
                <a:latin typeface="Fusion" pitchFamily="2" charset="0"/>
              </a:endParaRPr>
            </a:p>
            <a:p>
              <a:pPr algn="ct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a:t>
              </a:r>
              <a:r>
                <a:rPr lang="en-US" sz="1400" b="1" dirty="0" smtClean="0">
                  <a:solidFill>
                    <a:schemeClr val="accent1">
                      <a:lumMod val="75000"/>
                    </a:schemeClr>
                  </a:solidFill>
                  <a:effectLst>
                    <a:outerShdw blurRad="38100" dist="38100" dir="2700000" algn="tl">
                      <a:srgbClr val="000000">
                        <a:alpha val="43137"/>
                      </a:srgbClr>
                    </a:outerShdw>
                  </a:effectLst>
                  <a:latin typeface="Fusion" pitchFamily="2" charset="0"/>
                </a:rPr>
                <a:t>Z, N</a:t>
              </a:r>
              <a:r>
                <a:rPr lang="el-GR" sz="1400" b="1" dirty="0" smtClean="0">
                  <a:solidFill>
                    <a:schemeClr val="accent1">
                      <a:lumMod val="75000"/>
                    </a:schemeClr>
                  </a:solidFill>
                  <a:effectLst>
                    <a:outerShdw blurRad="38100" dist="38100" dir="2700000" algn="tl">
                      <a:srgbClr val="000000">
                        <a:alpha val="43137"/>
                      </a:srgbClr>
                    </a:outerShdw>
                  </a:effectLst>
                </a:rPr>
                <a:t>]</a:t>
              </a:r>
              <a:endParaRPr lang="el-GR" b="1" dirty="0">
                <a:solidFill>
                  <a:schemeClr val="accent1">
                    <a:lumMod val="75000"/>
                  </a:schemeClr>
                </a:solidFill>
                <a:effectLst>
                  <a:outerShdw blurRad="38100" dist="38100" dir="2700000" algn="tl">
                    <a:srgbClr val="000000">
                      <a:alpha val="43137"/>
                    </a:srgbClr>
                  </a:outerShdw>
                </a:effectLst>
              </a:endParaRPr>
            </a:p>
          </p:txBody>
        </p:sp>
        <p:sp>
          <p:nvSpPr>
            <p:cNvPr id="201" name="Text Box 144"/>
            <p:cNvSpPr txBox="1">
              <a:spLocks noChangeArrowheads="1"/>
            </p:cNvSpPr>
            <p:nvPr/>
          </p:nvSpPr>
          <p:spPr bwMode="auto">
            <a:xfrm>
              <a:off x="2437" y="2121"/>
              <a:ext cx="3292" cy="1009"/>
            </a:xfrm>
            <a:prstGeom prst="rect">
              <a:avLst/>
            </a:prstGeom>
            <a:noFill/>
            <a:ln w="9525">
              <a:noFill/>
              <a:miter lim="800000"/>
              <a:headEnd/>
              <a:tailEnd/>
            </a:ln>
          </p:spPr>
          <p:txBody>
            <a:bodyPr/>
            <a:lstStyle/>
            <a:p>
              <a:pPr algn="ctr"/>
              <a:r>
                <a:rPr lang="en-US" sz="1600" b="1" dirty="0" smtClean="0">
                  <a:solidFill>
                    <a:schemeClr val="bg1"/>
                  </a:solidFill>
                  <a:effectLst>
                    <a:outerShdw blurRad="38100" dist="38100" dir="2700000" algn="tl">
                      <a:srgbClr val="000000">
                        <a:alpha val="43137"/>
                      </a:srgbClr>
                    </a:outerShdw>
                  </a:effectLst>
                  <a:latin typeface="Fusion" pitchFamily="2" charset="0"/>
                </a:rPr>
                <a:t>Learning Machine:</a:t>
              </a:r>
            </a:p>
            <a:p>
              <a:pPr algn="ctr"/>
              <a:r>
                <a:rPr lang="en-US" sz="1400" b="1" dirty="0" smtClean="0">
                  <a:solidFill>
                    <a:schemeClr val="accent1">
                      <a:lumMod val="75000"/>
                    </a:schemeClr>
                  </a:solidFill>
                  <a:effectLst>
                    <a:outerShdw blurRad="38100" dist="38100" dir="2700000" algn="tl">
                      <a:srgbClr val="000000">
                        <a:alpha val="43137"/>
                      </a:srgbClr>
                    </a:outerShdw>
                  </a:effectLst>
                  <a:latin typeface="Fusion" pitchFamily="2" charset="0"/>
                </a:rPr>
                <a:t>Neural Network or</a:t>
              </a:r>
            </a:p>
            <a:p>
              <a:pPr algn="ctr"/>
              <a:r>
                <a:rPr lang="en-US" sz="1400" b="1" dirty="0" smtClean="0">
                  <a:solidFill>
                    <a:schemeClr val="accent1">
                      <a:lumMod val="75000"/>
                    </a:schemeClr>
                  </a:solidFill>
                  <a:effectLst>
                    <a:outerShdw blurRad="38100" dist="38100" dir="2700000" algn="tl">
                      <a:srgbClr val="000000">
                        <a:alpha val="43137"/>
                      </a:srgbClr>
                    </a:outerShdw>
                  </a:effectLst>
                  <a:latin typeface="Fusion" pitchFamily="2" charset="0"/>
                </a:rPr>
                <a:t>Support Vector </a:t>
              </a:r>
            </a:p>
            <a:p>
              <a:pPr algn="ctr"/>
              <a:r>
                <a:rPr lang="en-US" sz="1400" b="1" dirty="0" smtClean="0">
                  <a:solidFill>
                    <a:schemeClr val="accent1">
                      <a:lumMod val="75000"/>
                    </a:schemeClr>
                  </a:solidFill>
                  <a:effectLst>
                    <a:outerShdw blurRad="38100" dist="38100" dir="2700000" algn="tl">
                      <a:srgbClr val="000000">
                        <a:alpha val="43137"/>
                      </a:srgbClr>
                    </a:outerShdw>
                  </a:effectLst>
                  <a:latin typeface="Fusion" pitchFamily="2" charset="0"/>
                </a:rPr>
                <a:t>Regression Machine</a:t>
              </a:r>
              <a:endParaRPr lang="el-GR" sz="1400" b="1" dirty="0">
                <a:solidFill>
                  <a:schemeClr val="accent1">
                    <a:lumMod val="75000"/>
                  </a:schemeClr>
                </a:solidFill>
                <a:effectLst>
                  <a:outerShdw blurRad="38100" dist="38100" dir="2700000" algn="tl">
                    <a:srgbClr val="000000">
                      <a:alpha val="43137"/>
                    </a:srgbClr>
                  </a:outerShdw>
                </a:effectLst>
              </a:endParaRPr>
            </a:p>
          </p:txBody>
        </p:sp>
        <p:sp>
          <p:nvSpPr>
            <p:cNvPr id="202" name="Text Box 145"/>
            <p:cNvSpPr txBox="1">
              <a:spLocks noChangeArrowheads="1"/>
            </p:cNvSpPr>
            <p:nvPr/>
          </p:nvSpPr>
          <p:spPr bwMode="auto">
            <a:xfrm>
              <a:off x="3975" y="4792"/>
              <a:ext cx="3727" cy="821"/>
            </a:xfrm>
            <a:prstGeom prst="rect">
              <a:avLst/>
            </a:prstGeom>
            <a:noFill/>
            <a:ln w="9525">
              <a:noFill/>
              <a:miter lim="800000"/>
              <a:headEnd/>
              <a:tailEnd/>
            </a:ln>
          </p:spPr>
          <p:txBody>
            <a:bodyPr/>
            <a:lstStyle/>
            <a:p>
              <a:r>
                <a:rPr lang="en-US" sz="1400" b="1" dirty="0" smtClean="0">
                  <a:solidFill>
                    <a:schemeClr val="accent1">
                      <a:lumMod val="75000"/>
                    </a:schemeClr>
                  </a:solidFill>
                  <a:effectLst>
                    <a:outerShdw blurRad="38100" dist="38100" dir="2700000" algn="tl">
                      <a:srgbClr val="000000">
                        <a:alpha val="43137"/>
                      </a:srgbClr>
                    </a:outerShdw>
                  </a:effectLst>
                  <a:latin typeface="Fusion" pitchFamily="2" charset="0"/>
                </a:rPr>
                <a:t>parameters </a:t>
              </a:r>
              <a:r>
                <a:rPr lang="en-US" sz="1400" b="1" dirty="0">
                  <a:solidFill>
                    <a:schemeClr val="accent1">
                      <a:lumMod val="75000"/>
                    </a:schemeClr>
                  </a:solidFill>
                  <a:effectLst>
                    <a:outerShdw blurRad="38100" dist="38100" dir="2700000" algn="tl">
                      <a:srgbClr val="000000">
                        <a:alpha val="43137"/>
                      </a:srgbClr>
                    </a:outerShdw>
                  </a:effectLst>
                  <a:latin typeface="Fusion" pitchFamily="2" charset="0"/>
                </a:rPr>
                <a:t>adjustment</a:t>
              </a:r>
              <a:endParaRPr lang="el-GR" b="1" dirty="0">
                <a:solidFill>
                  <a:schemeClr val="accent1">
                    <a:lumMod val="75000"/>
                  </a:schemeClr>
                </a:solidFill>
                <a:effectLst>
                  <a:outerShdw blurRad="38100" dist="38100" dir="2700000" algn="tl">
                    <a:srgbClr val="000000">
                      <a:alpha val="43137"/>
                    </a:srgbClr>
                  </a:outerShdw>
                </a:effectLst>
              </a:endParaRPr>
            </a:p>
          </p:txBody>
        </p:sp>
        <p:sp>
          <p:nvSpPr>
            <p:cNvPr id="197" name="Text Box 140"/>
            <p:cNvSpPr txBox="1">
              <a:spLocks noChangeArrowheads="1"/>
            </p:cNvSpPr>
            <p:nvPr/>
          </p:nvSpPr>
          <p:spPr bwMode="auto">
            <a:xfrm>
              <a:off x="8237" y="2644"/>
              <a:ext cx="2610" cy="886"/>
            </a:xfrm>
            <a:prstGeom prst="rect">
              <a:avLst/>
            </a:prstGeom>
            <a:noFill/>
            <a:ln w="9525">
              <a:noFill/>
              <a:miter lim="800000"/>
              <a:headEnd/>
              <a:tailEnd/>
            </a:ln>
          </p:spPr>
          <p:txBody>
            <a:bodyPr/>
            <a:lstStyle/>
            <a:p>
              <a:pPr algn="ctr"/>
              <a:r>
                <a:rPr lang="en-US" sz="1400" b="1" dirty="0">
                  <a:solidFill>
                    <a:schemeClr val="bg1"/>
                  </a:solidFill>
                  <a:effectLst>
                    <a:outerShdw blurRad="38100" dist="38100" dir="2700000" algn="tl">
                      <a:srgbClr val="000000">
                        <a:alpha val="43137"/>
                      </a:srgbClr>
                    </a:outerShdw>
                  </a:effectLst>
                  <a:latin typeface="Fusion" pitchFamily="2" charset="0"/>
                </a:rPr>
                <a:t>  comparison</a:t>
              </a:r>
              <a:endParaRPr lang="el-GR" b="1" dirty="0">
                <a:solidFill>
                  <a:schemeClr val="bg1"/>
                </a:solidFill>
                <a:effectLst>
                  <a:outerShdw blurRad="38100" dist="38100" dir="2700000" algn="tl">
                    <a:srgbClr val="000000">
                      <a:alpha val="43137"/>
                    </a:srgbClr>
                  </a:outerShdw>
                </a:effectLst>
              </a:endParaRPr>
            </a:p>
          </p:txBody>
        </p:sp>
      </p:grpSp>
      <p:sp>
        <p:nvSpPr>
          <p:cNvPr id="204" name="Line 205"/>
          <p:cNvSpPr>
            <a:spLocks noChangeShapeType="1"/>
          </p:cNvSpPr>
          <p:nvPr/>
        </p:nvSpPr>
        <p:spPr bwMode="auto">
          <a:xfrm>
            <a:off x="19530985" y="22333716"/>
            <a:ext cx="0" cy="963067"/>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05" name="Line 206"/>
          <p:cNvSpPr>
            <a:spLocks noChangeShapeType="1"/>
          </p:cNvSpPr>
          <p:nvPr/>
        </p:nvSpPr>
        <p:spPr bwMode="auto">
          <a:xfrm flipV="1">
            <a:off x="14796577" y="22960022"/>
            <a:ext cx="0" cy="316111"/>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06" name="Line 207"/>
          <p:cNvSpPr>
            <a:spLocks noChangeShapeType="1"/>
          </p:cNvSpPr>
          <p:nvPr/>
        </p:nvSpPr>
        <p:spPr bwMode="auto">
          <a:xfrm flipH="1">
            <a:off x="14797061" y="23293654"/>
            <a:ext cx="4733925"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07" name="Line 208"/>
          <p:cNvSpPr>
            <a:spLocks noChangeShapeType="1"/>
          </p:cNvSpPr>
          <p:nvPr/>
        </p:nvSpPr>
        <p:spPr bwMode="auto">
          <a:xfrm flipH="1">
            <a:off x="18938849" y="22345007"/>
            <a:ext cx="592137"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l-GR" dirty="0"/>
          </a:p>
        </p:txBody>
      </p:sp>
      <p:sp>
        <p:nvSpPr>
          <p:cNvPr id="209" name="Line 210"/>
          <p:cNvSpPr>
            <a:spLocks noChangeShapeType="1"/>
          </p:cNvSpPr>
          <p:nvPr/>
        </p:nvSpPr>
        <p:spPr bwMode="auto">
          <a:xfrm>
            <a:off x="12518998" y="22300804"/>
            <a:ext cx="1065212" cy="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10" name="Line 211"/>
          <p:cNvSpPr>
            <a:spLocks noChangeShapeType="1"/>
          </p:cNvSpPr>
          <p:nvPr/>
        </p:nvSpPr>
        <p:spPr bwMode="auto">
          <a:xfrm>
            <a:off x="15979748" y="22300804"/>
            <a:ext cx="1657350" cy="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11" name="Line 212"/>
          <p:cNvSpPr>
            <a:spLocks noChangeShapeType="1"/>
          </p:cNvSpPr>
          <p:nvPr/>
        </p:nvSpPr>
        <p:spPr bwMode="auto">
          <a:xfrm>
            <a:off x="18273727" y="20888320"/>
            <a:ext cx="0" cy="790277"/>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l-GR"/>
          </a:p>
        </p:txBody>
      </p:sp>
      <p:sp>
        <p:nvSpPr>
          <p:cNvPr id="219" name="Text Box 2119"/>
          <p:cNvSpPr txBox="1">
            <a:spLocks noChangeArrowheads="1"/>
          </p:cNvSpPr>
          <p:nvPr/>
        </p:nvSpPr>
        <p:spPr bwMode="auto">
          <a:xfrm>
            <a:off x="11129927" y="23775825"/>
            <a:ext cx="10001320" cy="2327469"/>
          </a:xfrm>
          <a:prstGeom prst="rect">
            <a:avLst/>
          </a:prstGeom>
          <a:noFill/>
          <a:ln w="9525">
            <a:noFill/>
            <a:miter lim="800000"/>
            <a:headEnd/>
            <a:tailEnd/>
          </a:ln>
        </p:spPr>
        <p:txBody>
          <a:bodyPr wrap="square" lIns="360000" tIns="360000" rIns="360000" bIns="360000">
            <a:spAutoFit/>
          </a:bodyPr>
          <a:lstStyle/>
          <a:p>
            <a:pPr algn="just">
              <a:spcBef>
                <a:spcPct val="50000"/>
              </a:spcBef>
            </a:pPr>
            <a:r>
              <a:rPr lang="en-US" sz="2600" i="1" dirty="0" smtClean="0">
                <a:solidFill>
                  <a:schemeClr val="accent1">
                    <a:lumMod val="75000"/>
                  </a:schemeClr>
                </a:solidFill>
              </a:rPr>
              <a:t>The central idea of machine learning is that free parameters can be adjusted by minimizing the so-called “</a:t>
            </a:r>
            <a:r>
              <a:rPr lang="en-US" sz="2600" b="1" i="1" dirty="0" smtClean="0">
                <a:solidFill>
                  <a:schemeClr val="accent1">
                    <a:lumMod val="75000"/>
                  </a:schemeClr>
                </a:solidFill>
                <a:effectLst>
                  <a:outerShdw blurRad="38100" dist="38100" dir="2700000" algn="tl">
                    <a:srgbClr val="000000">
                      <a:alpha val="43137"/>
                    </a:srgbClr>
                  </a:outerShdw>
                </a:effectLst>
              </a:rPr>
              <a:t>cost function”</a:t>
            </a:r>
            <a:r>
              <a:rPr lang="en-US" sz="2600" i="1" dirty="0" smtClean="0">
                <a:solidFill>
                  <a:schemeClr val="accent1">
                    <a:lumMod val="75000"/>
                  </a:schemeClr>
                </a:solidFill>
              </a:rPr>
              <a:t> through a proper </a:t>
            </a:r>
            <a:r>
              <a:rPr lang="en-US" sz="2600" b="1" i="1" dirty="0" smtClean="0">
                <a:solidFill>
                  <a:schemeClr val="accent1">
                    <a:lumMod val="75000"/>
                  </a:schemeClr>
                </a:solidFill>
                <a:effectLst>
                  <a:outerShdw blurRad="38100" dist="38100" dir="2700000" algn="tl">
                    <a:srgbClr val="000000">
                      <a:alpha val="43137"/>
                    </a:srgbClr>
                  </a:outerShdw>
                </a:effectLst>
              </a:rPr>
              <a:t>training algorithm</a:t>
            </a:r>
            <a:r>
              <a:rPr lang="en-US" sz="2600" i="1" dirty="0" smtClean="0">
                <a:solidFill>
                  <a:schemeClr val="accent1">
                    <a:lumMod val="75000"/>
                  </a:schemeClr>
                </a:solidFill>
              </a:rPr>
              <a:t>,</a:t>
            </a:r>
            <a:r>
              <a:rPr lang="en-US" sz="2600" i="1" baseline="-25000" dirty="0" smtClean="0">
                <a:solidFill>
                  <a:schemeClr val="accent1">
                    <a:lumMod val="75000"/>
                  </a:schemeClr>
                </a:solidFill>
              </a:rPr>
              <a:t> </a:t>
            </a:r>
            <a:r>
              <a:rPr lang="en-US" sz="2600" i="1" dirty="0" smtClean="0">
                <a:solidFill>
                  <a:schemeClr val="accent1">
                    <a:lumMod val="75000"/>
                  </a:schemeClr>
                </a:solidFill>
              </a:rPr>
              <a:t>so that the machine  responds to a desired behavior.</a:t>
            </a:r>
            <a:endParaRPr lang="en-AU" sz="2600" i="1" dirty="0">
              <a:solidFill>
                <a:schemeClr val="accent1">
                  <a:lumMod val="75000"/>
                </a:schemeClr>
              </a:solidFill>
            </a:endParaRPr>
          </a:p>
        </p:txBody>
      </p:sp>
      <p:graphicFrame>
        <p:nvGraphicFramePr>
          <p:cNvPr id="250" name="Group 624"/>
          <p:cNvGraphicFramePr>
            <a:graphicFrameLocks noGrp="1"/>
          </p:cNvGraphicFramePr>
          <p:nvPr>
            <p:ph sz="half" idx="1"/>
          </p:nvPr>
        </p:nvGraphicFramePr>
        <p:xfrm>
          <a:off x="1160289" y="34463836"/>
          <a:ext cx="9466521" cy="1426464"/>
        </p:xfrm>
        <a:graphic>
          <a:graphicData uri="http://schemas.openxmlformats.org/drawingml/2006/table">
            <a:tbl>
              <a:tblPr bandRow="1">
                <a:tableStyleId>{D113A9D2-9D6B-4929-AA2D-F23B5EE8CBE7}</a:tableStyleId>
              </a:tblPr>
              <a:tblGrid>
                <a:gridCol w="1965532"/>
                <a:gridCol w="1347750"/>
                <a:gridCol w="1295456"/>
                <a:gridCol w="2905313"/>
                <a:gridCol w="1952470"/>
              </a:tblGrid>
              <a:tr h="74580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200" b="1" kern="1200" dirty="0" smtClean="0">
                          <a:effectLst>
                            <a:outerShdw blurRad="38100" dist="38100" dir="2700000" algn="tl">
                              <a:srgbClr val="000000">
                                <a:alpha val="43137"/>
                              </a:srgbClr>
                            </a:outerShdw>
                          </a:effectLst>
                        </a:rPr>
                        <a:t>Database</a:t>
                      </a:r>
                      <a:endParaRPr kumimoji="0" lang="el-GR" sz="22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200" b="1" kern="1200" dirty="0" err="1" smtClean="0">
                          <a:effectLst>
                            <a:outerShdw blurRad="38100" dist="38100" dir="2700000" algn="tl">
                              <a:srgbClr val="000000">
                                <a:alpha val="43137"/>
                              </a:srgbClr>
                            </a:outerShdw>
                          </a:effectLst>
                        </a:rPr>
                        <a:t>NuSet</a:t>
                      </a:r>
                      <a:r>
                        <a:rPr kumimoji="0" lang="en-US" sz="2200" b="1" kern="1200" dirty="0" smtClean="0">
                          <a:effectLst>
                            <a:outerShdw blurRad="38100" dist="38100" dir="2700000" algn="tl">
                              <a:srgbClr val="000000">
                                <a:alpha val="43137"/>
                              </a:srgbClr>
                            </a:outerShdw>
                          </a:effectLst>
                        </a:rPr>
                        <a:t>-B</a:t>
                      </a:r>
                      <a:endParaRPr kumimoji="0" lang="el-GR" sz="22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l-G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200" b="1" kern="1200" dirty="0" smtClean="0">
                          <a:effectLst>
                            <a:outerShdw blurRad="38100" dist="38100" dir="2700000" algn="tl">
                              <a:srgbClr val="000000">
                                <a:alpha val="43137"/>
                              </a:srgbClr>
                            </a:outerShdw>
                          </a:effectLst>
                        </a:rPr>
                        <a:t>Half-life Range</a:t>
                      </a:r>
                      <a:r>
                        <a:rPr kumimoji="0" lang="el-GR" sz="2200" b="1" kern="1200" dirty="0" smtClean="0">
                          <a:effectLst>
                            <a:outerShdw blurRad="38100" dist="38100" dir="2700000" algn="tl">
                              <a:srgbClr val="000000">
                                <a:alpha val="43137"/>
                              </a:srgbClr>
                            </a:outerShdw>
                          </a:effectLst>
                        </a:rPr>
                        <a:t> </a:t>
                      </a:r>
                      <a:endParaRPr kumimoji="0" lang="el-GR" sz="22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200" b="1" kern="1200" dirty="0" smtClean="0">
                          <a:effectLst>
                            <a:outerShdw blurRad="38100" dist="38100" dir="2700000" algn="tl">
                              <a:srgbClr val="000000">
                                <a:alpha val="43137"/>
                              </a:srgbClr>
                            </a:outerShdw>
                          </a:effectLst>
                        </a:rPr>
                        <a:t>Decay Mode</a:t>
                      </a:r>
                      <a:endParaRPr kumimoji="0" lang="el-GR" sz="22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67122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900" kern="1200" dirty="0" smtClean="0">
                          <a:effectLst>
                            <a:outerShdw blurRad="38100" dist="38100" dir="2700000" algn="tl">
                              <a:srgbClr val="000000">
                                <a:alpha val="43137"/>
                              </a:srgbClr>
                            </a:outerShdw>
                          </a:effectLst>
                        </a:rPr>
                        <a:t>NuBase2003 [4] </a:t>
                      </a:r>
                      <a:endParaRPr kumimoji="0" lang="el-GR" sz="1900" b="1" kern="1200" dirty="0" smtClean="0">
                        <a:solidFill>
                          <a:schemeClr val="accent6">
                            <a:lumMod val="50000"/>
                          </a:schemeClr>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200" b="1" kern="1200" dirty="0" smtClean="0">
                          <a:effectLst>
                            <a:outerShdw blurRad="38100" dist="38100" dir="2700000" algn="tl">
                              <a:srgbClr val="000000">
                                <a:alpha val="43137"/>
                              </a:srgbClr>
                            </a:outerShdw>
                          </a:effectLst>
                        </a:rPr>
                        <a:t>Cutoff</a:t>
                      </a:r>
                      <a:endParaRPr kumimoji="0" lang="el-GR" sz="2200" b="1" kern="1200" dirty="0" smtClean="0">
                        <a:solidFill>
                          <a:schemeClr val="bg1"/>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900" kern="1200" dirty="0" smtClean="0">
                          <a:effectLst>
                            <a:outerShdw blurRad="38100" dist="38100" dir="2700000" algn="tl">
                              <a:srgbClr val="000000">
                                <a:alpha val="43137"/>
                              </a:srgbClr>
                            </a:outerShdw>
                          </a:effectLst>
                        </a:rPr>
                        <a:t>10</a:t>
                      </a:r>
                      <a:r>
                        <a:rPr kumimoji="0" lang="en-US" sz="1900" kern="1200" baseline="30000" dirty="0" smtClean="0">
                          <a:effectLst>
                            <a:outerShdw blurRad="38100" dist="38100" dir="2700000" algn="tl">
                              <a:srgbClr val="000000">
                                <a:alpha val="43137"/>
                              </a:srgbClr>
                            </a:outerShdw>
                          </a:effectLst>
                        </a:rPr>
                        <a:t>6</a:t>
                      </a:r>
                      <a:r>
                        <a:rPr kumimoji="0" lang="en-US" sz="1900" kern="1200" dirty="0" smtClean="0">
                          <a:effectLst>
                            <a:outerShdw blurRad="38100" dist="38100" dir="2700000" algn="tl">
                              <a:srgbClr val="000000">
                                <a:alpha val="43137"/>
                              </a:srgbClr>
                            </a:outerShdw>
                          </a:effectLst>
                        </a:rPr>
                        <a:t> s</a:t>
                      </a:r>
                      <a:endParaRPr kumimoji="0" lang="el-GR" sz="1900" b="1" kern="1200" dirty="0" smtClean="0">
                        <a:solidFill>
                          <a:schemeClr val="accent6">
                            <a:lumMod val="50000"/>
                          </a:schemeClr>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kern="1200" dirty="0" smtClean="0">
                          <a:effectLst>
                            <a:outerShdw blurRad="38100" dist="38100" dir="2700000" algn="tl">
                              <a:srgbClr val="000000">
                                <a:alpha val="43137"/>
                              </a:srgbClr>
                            </a:outerShdw>
                          </a:effectLst>
                        </a:rPr>
                        <a:t>0.15 </a:t>
                      </a:r>
                      <a:r>
                        <a:rPr kumimoji="0" lang="en-GB" sz="1800" kern="1200" dirty="0" smtClean="0">
                          <a:effectLst>
                            <a:outerShdw blurRad="38100" dist="38100" dir="2700000" algn="tl">
                              <a:srgbClr val="000000">
                                <a:alpha val="43137"/>
                              </a:srgbClr>
                            </a:outerShdw>
                          </a:effectLst>
                        </a:rPr>
                        <a:t>x</a:t>
                      </a:r>
                      <a:r>
                        <a:rPr kumimoji="0" lang="el-GR" sz="1800" kern="1200" dirty="0" smtClean="0">
                          <a:effectLst>
                            <a:outerShdw blurRad="38100" dist="38100" dir="2700000" algn="tl">
                              <a:srgbClr val="000000">
                                <a:alpha val="43137"/>
                              </a:srgbClr>
                            </a:outerShdw>
                          </a:effectLst>
                        </a:rPr>
                        <a:t> 10</a:t>
                      </a:r>
                      <a:r>
                        <a:rPr kumimoji="0" lang="en-US" sz="1800" kern="1200" baseline="30000" dirty="0" smtClean="0">
                          <a:effectLst>
                            <a:outerShdw blurRad="38100" dist="38100" dir="2700000" algn="tl">
                              <a:srgbClr val="000000">
                                <a:alpha val="43137"/>
                              </a:srgbClr>
                            </a:outerShdw>
                          </a:effectLst>
                        </a:rPr>
                        <a:t>-2</a:t>
                      </a:r>
                      <a:r>
                        <a:rPr kumimoji="0" lang="el-GR" sz="1800" kern="1200" dirty="0" smtClean="0">
                          <a:effectLst>
                            <a:outerShdw blurRad="38100" dist="38100" dir="2700000" algn="tl">
                              <a:srgbClr val="000000">
                                <a:alpha val="43137"/>
                              </a:srgbClr>
                            </a:outerShdw>
                          </a:effectLst>
                        </a:rPr>
                        <a:t> s </a:t>
                      </a:r>
                      <a:r>
                        <a:rPr kumimoji="0" lang="el-GR" sz="1800" kern="1200" dirty="0" smtClean="0">
                          <a:effectLst>
                            <a:outerShdw blurRad="38100" dist="38100" dir="2700000" algn="tl">
                              <a:srgbClr val="000000">
                                <a:alpha val="43137"/>
                              </a:srgbClr>
                            </a:outerShdw>
                          </a:effectLst>
                          <a:sym typeface="Wingdings" pitchFamily="2" charset="2"/>
                        </a:rPr>
                        <a:t> </a:t>
                      </a:r>
                      <a:r>
                        <a:rPr kumimoji="0" lang="el-GR" sz="1800" kern="1200" baseline="30000" dirty="0" smtClean="0">
                          <a:effectLst>
                            <a:outerShdw blurRad="38100" dist="38100" dir="2700000" algn="tl">
                              <a:srgbClr val="000000">
                                <a:alpha val="43137"/>
                              </a:srgbClr>
                            </a:outerShdw>
                          </a:effectLst>
                        </a:rPr>
                        <a:t>35</a:t>
                      </a:r>
                      <a:r>
                        <a:rPr kumimoji="0" lang="el-GR" sz="1800" kern="1200" dirty="0" smtClean="0">
                          <a:effectLst>
                            <a:outerShdw blurRad="38100" dist="38100" dir="2700000" algn="tl">
                              <a:srgbClr val="000000">
                                <a:alpha val="43137"/>
                              </a:srgbClr>
                            </a:outerShdw>
                          </a:effectLst>
                        </a:rPr>
                        <a:t>Na </a:t>
                      </a:r>
                      <a:endParaRPr kumimoji="0" lang="en-GB" sz="1800" kern="1200" dirty="0" smtClean="0">
                        <a:effectLst>
                          <a:outerShdw blurRad="38100" dist="38100" dir="2700000" algn="tl">
                            <a:srgbClr val="000000">
                              <a:alpha val="43137"/>
                            </a:srgbClr>
                          </a:outerShdw>
                        </a:effectLst>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kern="1200" dirty="0" smtClean="0">
                          <a:effectLst>
                            <a:outerShdw blurRad="38100" dist="38100" dir="2700000" algn="tl">
                              <a:srgbClr val="000000">
                                <a:alpha val="43137"/>
                              </a:srgbClr>
                            </a:outerShdw>
                          </a:effectLst>
                        </a:rPr>
                        <a:t>0.</a:t>
                      </a:r>
                      <a:r>
                        <a:rPr kumimoji="0" lang="en-GB" sz="1800" kern="1200" dirty="0" smtClean="0">
                          <a:effectLst>
                            <a:outerShdw blurRad="38100" dist="38100" dir="2700000" algn="tl">
                              <a:srgbClr val="000000">
                                <a:alpha val="43137"/>
                              </a:srgbClr>
                            </a:outerShdw>
                          </a:effectLst>
                        </a:rPr>
                        <a:t>20</a:t>
                      </a:r>
                      <a:r>
                        <a:rPr kumimoji="0" lang="el-GR" sz="1800" kern="1200" dirty="0" smtClean="0">
                          <a:effectLst>
                            <a:outerShdw blurRad="38100" dist="38100" dir="2700000" algn="tl">
                              <a:srgbClr val="000000">
                                <a:alpha val="43137"/>
                              </a:srgbClr>
                            </a:outerShdw>
                          </a:effectLst>
                        </a:rPr>
                        <a:t> </a:t>
                      </a:r>
                      <a:r>
                        <a:rPr kumimoji="0" lang="en-GB" sz="1800" kern="1200" dirty="0" smtClean="0">
                          <a:effectLst>
                            <a:outerShdw blurRad="38100" dist="38100" dir="2700000" algn="tl">
                              <a:srgbClr val="000000">
                                <a:alpha val="43137"/>
                              </a:srgbClr>
                            </a:outerShdw>
                          </a:effectLst>
                        </a:rPr>
                        <a:t>x</a:t>
                      </a:r>
                      <a:r>
                        <a:rPr kumimoji="0" lang="el-GR" sz="1800" kern="1200" dirty="0" smtClean="0">
                          <a:effectLst>
                            <a:outerShdw blurRad="38100" dist="38100" dir="2700000" algn="tl">
                              <a:srgbClr val="000000">
                                <a:alpha val="43137"/>
                              </a:srgbClr>
                            </a:outerShdw>
                          </a:effectLst>
                        </a:rPr>
                        <a:t> 10</a:t>
                      </a:r>
                      <a:r>
                        <a:rPr kumimoji="0" lang="en-US" sz="1800" kern="1200" baseline="30000" dirty="0" smtClean="0">
                          <a:effectLst>
                            <a:outerShdw blurRad="38100" dist="38100" dir="2700000" algn="tl">
                              <a:srgbClr val="000000">
                                <a:alpha val="43137"/>
                              </a:srgbClr>
                            </a:outerShdw>
                          </a:effectLst>
                        </a:rPr>
                        <a:t>6</a:t>
                      </a:r>
                      <a:r>
                        <a:rPr kumimoji="0" lang="el-GR" sz="1800" kern="1200" dirty="0" smtClean="0">
                          <a:effectLst>
                            <a:outerShdw blurRad="38100" dist="38100" dir="2700000" algn="tl">
                              <a:srgbClr val="000000">
                                <a:alpha val="43137"/>
                              </a:srgbClr>
                            </a:outerShdw>
                          </a:effectLst>
                        </a:rPr>
                        <a:t>s </a:t>
                      </a:r>
                      <a:r>
                        <a:rPr kumimoji="0" lang="en-GB" sz="1800" kern="1200" dirty="0" smtClean="0">
                          <a:effectLst>
                            <a:outerShdw blurRad="38100" dist="38100" dir="2700000" algn="tl">
                              <a:srgbClr val="000000">
                                <a:alpha val="43137"/>
                              </a:srgbClr>
                            </a:outerShdw>
                          </a:effectLst>
                        </a:rPr>
                        <a:t> </a:t>
                      </a:r>
                      <a:r>
                        <a:rPr kumimoji="0" lang="en-GB" sz="1800" kern="1200" dirty="0" smtClean="0">
                          <a:effectLst>
                            <a:outerShdw blurRad="38100" dist="38100" dir="2700000" algn="tl">
                              <a:srgbClr val="000000">
                                <a:alpha val="43137"/>
                              </a:srgbClr>
                            </a:outerShdw>
                          </a:effectLst>
                          <a:sym typeface="Wingdings" pitchFamily="2" charset="2"/>
                        </a:rPr>
                        <a:t> </a:t>
                      </a:r>
                      <a:r>
                        <a:rPr kumimoji="0" lang="en-GB" sz="1800" kern="1200" baseline="30000" dirty="0" smtClean="0">
                          <a:effectLst>
                            <a:outerShdw blurRad="38100" dist="38100" dir="2700000" algn="tl">
                              <a:srgbClr val="000000">
                                <a:alpha val="43137"/>
                              </a:srgbClr>
                            </a:outerShdw>
                          </a:effectLst>
                          <a:sym typeface="Wingdings" pitchFamily="2" charset="2"/>
                        </a:rPr>
                        <a:t>247</a:t>
                      </a:r>
                      <a:r>
                        <a:rPr kumimoji="0" lang="en-GB" sz="1800" kern="1200" dirty="0" smtClean="0">
                          <a:effectLst>
                            <a:outerShdw blurRad="38100" dist="38100" dir="2700000" algn="tl">
                              <a:srgbClr val="000000">
                                <a:alpha val="43137"/>
                              </a:srgbClr>
                            </a:outerShdw>
                          </a:effectLst>
                          <a:sym typeface="Wingdings" pitchFamily="2" charset="2"/>
                        </a:rPr>
                        <a:t>Pu</a:t>
                      </a:r>
                      <a:endParaRPr kumimoji="0" lang="el-GR" sz="1800" b="1" kern="1200" dirty="0" smtClean="0">
                        <a:solidFill>
                          <a:schemeClr val="accent6">
                            <a:lumMod val="50000"/>
                          </a:schemeClr>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900" kern="1200" dirty="0" smtClean="0">
                          <a:effectLst>
                            <a:outerShdw blurRad="38100" dist="38100" dir="2700000" algn="tl">
                              <a:srgbClr val="000000">
                                <a:alpha val="43137"/>
                              </a:srgbClr>
                            </a:outerShdw>
                          </a:effectLst>
                        </a:rPr>
                        <a:t>100%  </a:t>
                      </a:r>
                      <a:r>
                        <a:rPr kumimoji="0" lang="el-GR" sz="1900" kern="1200" dirty="0" smtClean="0">
                          <a:effectLst>
                            <a:outerShdw blurRad="38100" dist="38100" dir="2700000" algn="tl">
                              <a:srgbClr val="000000">
                                <a:alpha val="43137"/>
                              </a:srgbClr>
                            </a:outerShdw>
                          </a:effectLst>
                        </a:rPr>
                        <a:t>β</a:t>
                      </a:r>
                      <a:r>
                        <a:rPr kumimoji="0" lang="en-US" sz="1900" kern="1200" baseline="30000" dirty="0" smtClean="0">
                          <a:effectLst>
                            <a:outerShdw blurRad="38100" dist="38100" dir="2700000" algn="tl">
                              <a:srgbClr val="000000">
                                <a:alpha val="43137"/>
                              </a:srgbClr>
                            </a:outerShdw>
                          </a:effectLst>
                        </a:rPr>
                        <a:t>-</a:t>
                      </a:r>
                      <a:endParaRPr kumimoji="0" lang="el-GR" sz="1900" b="1" kern="1200" baseline="30000" dirty="0" smtClean="0">
                        <a:solidFill>
                          <a:schemeClr val="accent6">
                            <a:lumMod val="50000"/>
                          </a:schemeClr>
                        </a:solidFill>
                        <a:effectLst>
                          <a:outerShdw blurRad="38100" dist="38100" dir="2700000" algn="tl">
                            <a:srgbClr val="000000">
                              <a:alpha val="43137"/>
                            </a:srgbClr>
                          </a:outerShdw>
                        </a:effectLst>
                        <a:latin typeface="Fusion" pitchFamily="2" charset="0"/>
                        <a:ea typeface="+mn-ea"/>
                        <a:cs typeface="+mn-cs"/>
                      </a:endParaRPr>
                    </a:p>
                  </a:txBody>
                  <a:tcPr marT="38576" marB="38576" anchor="ct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pic>
        <p:nvPicPr>
          <p:cNvPr id="180" name="Picture 332"/>
          <p:cNvPicPr>
            <a:picLocks noChangeAspect="1" noChangeArrowheads="1"/>
          </p:cNvPicPr>
          <p:nvPr/>
        </p:nvPicPr>
        <p:blipFill>
          <a:blip r:embed="rId4"/>
          <a:srcRect/>
          <a:stretch>
            <a:fillRect/>
          </a:stretch>
        </p:blipFill>
        <p:spPr bwMode="auto">
          <a:xfrm>
            <a:off x="15987711" y="34058615"/>
            <a:ext cx="4714908" cy="747415"/>
          </a:xfrm>
          <a:prstGeom prst="rect">
            <a:avLst/>
          </a:prstGeom>
          <a:noFill/>
          <a:ln>
            <a:noFill/>
            <a:headEnd/>
            <a:tailEnd/>
          </a:ln>
          <a:effectLst>
            <a:glow rad="70000">
              <a:schemeClr val="accent1">
                <a:tint val="30000"/>
                <a:shade val="95000"/>
                <a:satMod val="300000"/>
                <a:alpha val="5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pic>
      <p:sp>
        <p:nvSpPr>
          <p:cNvPr id="115" name="Rectangle 114"/>
          <p:cNvSpPr/>
          <p:nvPr/>
        </p:nvSpPr>
        <p:spPr>
          <a:xfrm>
            <a:off x="30918254" y="5814902"/>
            <a:ext cx="1960733" cy="33947755"/>
          </a:xfrm>
          <a:prstGeom prst="rect">
            <a:avLst/>
          </a:prstGeom>
        </p:spPr>
        <p:txBody>
          <a:bodyPr wrap="square">
            <a:spAutoFit/>
          </a:bodyPr>
          <a:lstStyle/>
          <a:p>
            <a:pPr algn="ctr"/>
            <a:r>
              <a:rPr lang="en-US" altLang="ja-JP" sz="8800" dirty="0" smtClean="0">
                <a:solidFill>
                  <a:schemeClr val="accent1">
                    <a:lumMod val="50000"/>
                  </a:schemeClr>
                </a:solidFill>
                <a:latin typeface="Tall Paul" pitchFamily="2" charset="0"/>
              </a:rPr>
              <a:t>N</a:t>
            </a:r>
          </a:p>
          <a:p>
            <a:pPr algn="ctr"/>
            <a:r>
              <a:rPr lang="en-US" altLang="ja-JP" sz="8800" dirty="0" smtClean="0">
                <a:solidFill>
                  <a:schemeClr val="accent1">
                    <a:lumMod val="50000"/>
                  </a:schemeClr>
                </a:solidFill>
                <a:latin typeface="Tall Paul" pitchFamily="2" charset="0"/>
              </a:rPr>
              <a:t>U</a:t>
            </a:r>
          </a:p>
          <a:p>
            <a:pPr algn="ctr"/>
            <a:r>
              <a:rPr lang="en-US" altLang="ja-JP" sz="8800" dirty="0" smtClean="0">
                <a:solidFill>
                  <a:schemeClr val="accent1">
                    <a:lumMod val="50000"/>
                  </a:schemeClr>
                </a:solidFill>
                <a:latin typeface="Tall Paul" pitchFamily="2" charset="0"/>
              </a:rPr>
              <a:t>M</a:t>
            </a:r>
          </a:p>
          <a:p>
            <a:pPr algn="ctr"/>
            <a:r>
              <a:rPr lang="en-US" altLang="ja-JP" sz="8800" dirty="0" smtClean="0">
                <a:solidFill>
                  <a:schemeClr val="accent1">
                    <a:lumMod val="50000"/>
                  </a:schemeClr>
                </a:solidFill>
                <a:latin typeface="Tall Paul" pitchFamily="2" charset="0"/>
              </a:rPr>
              <a:t>B</a:t>
            </a:r>
          </a:p>
          <a:p>
            <a:pPr algn="ctr"/>
            <a:r>
              <a:rPr lang="en-US" altLang="ja-JP" sz="8800" dirty="0" smtClean="0">
                <a:solidFill>
                  <a:schemeClr val="accent1">
                    <a:lumMod val="50000"/>
                  </a:schemeClr>
                </a:solidFill>
                <a:latin typeface="Tall Paul" pitchFamily="2" charset="0"/>
              </a:rPr>
              <a:t>E</a:t>
            </a:r>
          </a:p>
          <a:p>
            <a:pPr algn="ctr"/>
            <a:r>
              <a:rPr lang="en-US" altLang="ja-JP" sz="8800" dirty="0" smtClean="0">
                <a:solidFill>
                  <a:schemeClr val="accent1">
                    <a:lumMod val="50000"/>
                  </a:schemeClr>
                </a:solidFill>
                <a:latin typeface="Tall Paul" pitchFamily="2" charset="0"/>
              </a:rPr>
              <a:t>R</a:t>
            </a:r>
          </a:p>
          <a:p>
            <a:pPr algn="ctr"/>
            <a:r>
              <a:rPr lang="en-US" altLang="ja-JP" sz="8800" dirty="0" smtClean="0">
                <a:solidFill>
                  <a:schemeClr val="accent1">
                    <a:lumMod val="50000"/>
                  </a:schemeClr>
                </a:solidFill>
                <a:latin typeface="Tall Paul" pitchFamily="2" charset="0"/>
              </a:rPr>
              <a:t>S</a:t>
            </a:r>
          </a:p>
          <a:p>
            <a:pPr algn="ctr"/>
            <a:endParaRPr lang="en-US" altLang="ja-JP" sz="8800" dirty="0" smtClean="0">
              <a:solidFill>
                <a:schemeClr val="accent1">
                  <a:lumMod val="50000"/>
                </a:schemeClr>
              </a:solidFill>
              <a:latin typeface="Tall Paul" pitchFamily="2" charset="0"/>
            </a:endParaRPr>
          </a:p>
          <a:p>
            <a:pPr algn="ctr"/>
            <a:r>
              <a:rPr lang="en-US" altLang="ja-JP" sz="8800" dirty="0" smtClean="0">
                <a:solidFill>
                  <a:schemeClr val="accent1">
                    <a:lumMod val="50000"/>
                  </a:schemeClr>
                </a:solidFill>
                <a:latin typeface="Tall Paul" pitchFamily="2" charset="0"/>
              </a:rPr>
              <a:t>R</a:t>
            </a:r>
          </a:p>
          <a:p>
            <a:pPr algn="ctr"/>
            <a:r>
              <a:rPr lang="en-US" altLang="ja-JP" sz="8800" dirty="0" smtClean="0">
                <a:solidFill>
                  <a:schemeClr val="accent1">
                    <a:lumMod val="50000"/>
                  </a:schemeClr>
                </a:solidFill>
                <a:latin typeface="Tall Paul" pitchFamily="2" charset="0"/>
              </a:rPr>
              <a:t>U</a:t>
            </a:r>
          </a:p>
          <a:p>
            <a:pPr algn="ctr"/>
            <a:r>
              <a:rPr lang="en-US" altLang="ja-JP" sz="8800" dirty="0" smtClean="0">
                <a:solidFill>
                  <a:schemeClr val="accent1">
                    <a:lumMod val="50000"/>
                  </a:schemeClr>
                </a:solidFill>
                <a:latin typeface="Tall Paul" pitchFamily="2" charset="0"/>
              </a:rPr>
              <a:t>L</a:t>
            </a:r>
          </a:p>
          <a:p>
            <a:pPr algn="ctr"/>
            <a:r>
              <a:rPr lang="en-US" altLang="ja-JP" sz="8800" dirty="0" smtClean="0">
                <a:solidFill>
                  <a:schemeClr val="accent1">
                    <a:lumMod val="50000"/>
                  </a:schemeClr>
                </a:solidFill>
                <a:latin typeface="Tall Paul" pitchFamily="2" charset="0"/>
              </a:rPr>
              <a:t>E</a:t>
            </a:r>
          </a:p>
          <a:p>
            <a:pPr algn="ctr"/>
            <a:endParaRPr lang="en-US" altLang="ja-JP" sz="8800" dirty="0" smtClean="0">
              <a:solidFill>
                <a:schemeClr val="accent1">
                  <a:lumMod val="50000"/>
                </a:schemeClr>
              </a:solidFill>
              <a:latin typeface="Tall Paul" pitchFamily="2" charset="0"/>
            </a:endParaRPr>
          </a:p>
          <a:p>
            <a:pPr algn="ctr"/>
            <a:r>
              <a:rPr lang="en-US" altLang="ja-JP" sz="8800" dirty="0" smtClean="0">
                <a:solidFill>
                  <a:schemeClr val="accent1">
                    <a:lumMod val="50000"/>
                  </a:schemeClr>
                </a:solidFill>
                <a:latin typeface="Tall Paul" pitchFamily="2" charset="0"/>
              </a:rPr>
              <a:t>T</a:t>
            </a:r>
          </a:p>
          <a:p>
            <a:pPr algn="ctr"/>
            <a:r>
              <a:rPr lang="en-US" altLang="ja-JP" sz="8800" dirty="0" smtClean="0">
                <a:solidFill>
                  <a:schemeClr val="accent1">
                    <a:lumMod val="50000"/>
                  </a:schemeClr>
                </a:solidFill>
                <a:latin typeface="Tall Paul" pitchFamily="2" charset="0"/>
              </a:rPr>
              <a:t>H</a:t>
            </a:r>
          </a:p>
          <a:p>
            <a:pPr algn="ctr"/>
            <a:r>
              <a:rPr lang="en-US" altLang="ja-JP" sz="8800" dirty="0" smtClean="0">
                <a:solidFill>
                  <a:schemeClr val="accent1">
                    <a:lumMod val="50000"/>
                  </a:schemeClr>
                </a:solidFill>
                <a:latin typeface="Tall Paul" pitchFamily="2" charset="0"/>
              </a:rPr>
              <a:t>E</a:t>
            </a:r>
          </a:p>
          <a:p>
            <a:pPr algn="ctr"/>
            <a:endParaRPr lang="en-US" altLang="ja-JP" sz="8800" dirty="0" smtClean="0">
              <a:solidFill>
                <a:schemeClr val="accent1">
                  <a:lumMod val="50000"/>
                </a:schemeClr>
              </a:solidFill>
              <a:latin typeface="Tall Paul" pitchFamily="2" charset="0"/>
            </a:endParaRPr>
          </a:p>
          <a:p>
            <a:pPr algn="ctr"/>
            <a:r>
              <a:rPr lang="en-US" altLang="ja-JP" sz="8800" dirty="0" smtClean="0">
                <a:solidFill>
                  <a:schemeClr val="accent1">
                    <a:lumMod val="50000"/>
                  </a:schemeClr>
                </a:solidFill>
                <a:latin typeface="Tall Paul" pitchFamily="2" charset="0"/>
              </a:rPr>
              <a:t> U</a:t>
            </a:r>
          </a:p>
          <a:p>
            <a:pPr algn="ctr"/>
            <a:r>
              <a:rPr lang="en-US" altLang="ja-JP" sz="8800" dirty="0" smtClean="0">
                <a:solidFill>
                  <a:schemeClr val="accent1">
                    <a:lumMod val="50000"/>
                  </a:schemeClr>
                </a:solidFill>
                <a:latin typeface="Tall Paul" pitchFamily="2" charset="0"/>
              </a:rPr>
              <a:t>N</a:t>
            </a:r>
          </a:p>
          <a:p>
            <a:pPr algn="ctr"/>
            <a:r>
              <a:rPr lang="en-US" altLang="ja-JP" sz="8800" dirty="0" smtClean="0">
                <a:solidFill>
                  <a:schemeClr val="accent1">
                    <a:lumMod val="50000"/>
                  </a:schemeClr>
                </a:solidFill>
                <a:latin typeface="Tall Paul" pitchFamily="2" charset="0"/>
              </a:rPr>
              <a:t>I</a:t>
            </a:r>
          </a:p>
          <a:p>
            <a:pPr algn="ctr"/>
            <a:r>
              <a:rPr lang="en-US" altLang="ja-JP" sz="8800" dirty="0" smtClean="0">
                <a:solidFill>
                  <a:schemeClr val="accent1">
                    <a:lumMod val="50000"/>
                  </a:schemeClr>
                </a:solidFill>
                <a:latin typeface="Tall Paul" pitchFamily="2" charset="0"/>
              </a:rPr>
              <a:t>V</a:t>
            </a:r>
          </a:p>
          <a:p>
            <a:pPr algn="ctr"/>
            <a:r>
              <a:rPr lang="en-US" altLang="ja-JP" sz="8800" dirty="0" smtClean="0">
                <a:solidFill>
                  <a:schemeClr val="accent1">
                    <a:lumMod val="50000"/>
                  </a:schemeClr>
                </a:solidFill>
                <a:latin typeface="Tall Paul" pitchFamily="2" charset="0"/>
              </a:rPr>
              <a:t>E</a:t>
            </a:r>
          </a:p>
          <a:p>
            <a:pPr algn="ctr"/>
            <a:r>
              <a:rPr lang="en-US" altLang="ja-JP" sz="8800" dirty="0" smtClean="0">
                <a:solidFill>
                  <a:schemeClr val="accent1">
                    <a:lumMod val="50000"/>
                  </a:schemeClr>
                </a:solidFill>
                <a:latin typeface="Tall Paul" pitchFamily="2" charset="0"/>
              </a:rPr>
              <a:t>R</a:t>
            </a:r>
          </a:p>
          <a:p>
            <a:pPr algn="ctr"/>
            <a:r>
              <a:rPr lang="en-US" altLang="ja-JP" sz="8800" dirty="0" smtClean="0">
                <a:solidFill>
                  <a:schemeClr val="accent1">
                    <a:lumMod val="50000"/>
                  </a:schemeClr>
                </a:solidFill>
                <a:latin typeface="Tall Paul" pitchFamily="2" charset="0"/>
              </a:rPr>
              <a:t>S</a:t>
            </a:r>
          </a:p>
          <a:p>
            <a:pPr algn="ctr"/>
            <a:r>
              <a:rPr lang="en-US" altLang="ja-JP" sz="8800" dirty="0" smtClean="0">
                <a:solidFill>
                  <a:schemeClr val="accent1">
                    <a:lumMod val="50000"/>
                  </a:schemeClr>
                </a:solidFill>
                <a:latin typeface="Tall Paul" pitchFamily="2" charset="0"/>
              </a:rPr>
              <a:t>E</a:t>
            </a:r>
            <a:endParaRPr lang="el-GR" sz="8800" dirty="0" smtClean="0">
              <a:solidFill>
                <a:schemeClr val="accent1">
                  <a:lumMod val="50000"/>
                </a:schemeClr>
              </a:solidFill>
            </a:endParaRPr>
          </a:p>
        </p:txBody>
      </p:sp>
      <p:cxnSp>
        <p:nvCxnSpPr>
          <p:cNvPr id="220" name="Elbow Connector 219"/>
          <p:cNvCxnSpPr>
            <a:stCxn id="214" idx="1"/>
            <a:endCxn id="91" idx="1"/>
          </p:cNvCxnSpPr>
          <p:nvPr/>
        </p:nvCxnSpPr>
        <p:spPr>
          <a:xfrm flipV="1">
            <a:off x="3128871" y="20673024"/>
            <a:ext cx="857256" cy="1930165"/>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cxnSp>
        <p:nvCxnSpPr>
          <p:cNvPr id="253" name="Elbow Connector 252"/>
          <p:cNvCxnSpPr/>
          <p:nvPr/>
        </p:nvCxnSpPr>
        <p:spPr>
          <a:xfrm flipV="1">
            <a:off x="3557499" y="21729191"/>
            <a:ext cx="1557362" cy="516451"/>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cxnSp>
        <p:nvCxnSpPr>
          <p:cNvPr id="273" name="Elbow Connector 272"/>
          <p:cNvCxnSpPr>
            <a:stCxn id="214" idx="1"/>
            <a:endCxn id="165" idx="1"/>
          </p:cNvCxnSpPr>
          <p:nvPr/>
        </p:nvCxnSpPr>
        <p:spPr>
          <a:xfrm flipV="1">
            <a:off x="3128871" y="22601851"/>
            <a:ext cx="2000264" cy="1338"/>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cxnSp>
        <p:nvCxnSpPr>
          <p:cNvPr id="287" name="Elbow Connector 286"/>
          <p:cNvCxnSpPr/>
          <p:nvPr/>
        </p:nvCxnSpPr>
        <p:spPr>
          <a:xfrm>
            <a:off x="3557499" y="22817146"/>
            <a:ext cx="1546922" cy="372081"/>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cxnSp>
        <p:nvCxnSpPr>
          <p:cNvPr id="314" name="Elbow Connector 313"/>
          <p:cNvCxnSpPr/>
          <p:nvPr/>
        </p:nvCxnSpPr>
        <p:spPr>
          <a:xfrm rot="16200000" flipH="1">
            <a:off x="3370947" y="23308903"/>
            <a:ext cx="995887" cy="628666"/>
          </a:xfrm>
          <a:prstGeom prst="bentConnector2">
            <a:avLst/>
          </a:prstGeom>
        </p:spPr>
        <p:style>
          <a:lnRef idx="3">
            <a:schemeClr val="accent1"/>
          </a:lnRef>
          <a:fillRef idx="0">
            <a:schemeClr val="accent1"/>
          </a:fillRef>
          <a:effectRef idx="2">
            <a:schemeClr val="accent1"/>
          </a:effectRef>
          <a:fontRef idx="minor">
            <a:schemeClr val="tx1"/>
          </a:fontRef>
        </p:style>
      </p:cxnSp>
      <p:cxnSp>
        <p:nvCxnSpPr>
          <p:cNvPr id="335" name="Straight Connector 334"/>
          <p:cNvCxnSpPr/>
          <p:nvPr/>
        </p:nvCxnSpPr>
        <p:spPr>
          <a:xfrm flipV="1">
            <a:off x="3128871" y="22245642"/>
            <a:ext cx="500066" cy="361655"/>
          </a:xfrm>
          <a:prstGeom prst="line">
            <a:avLst/>
          </a:prstGeom>
        </p:spPr>
        <p:style>
          <a:lnRef idx="3">
            <a:schemeClr val="accent1"/>
          </a:lnRef>
          <a:fillRef idx="0">
            <a:schemeClr val="accent1"/>
          </a:fillRef>
          <a:effectRef idx="2">
            <a:schemeClr val="accent1"/>
          </a:effectRef>
          <a:fontRef idx="minor">
            <a:schemeClr val="tx1"/>
          </a:fontRef>
        </p:style>
      </p:cxnSp>
      <p:cxnSp>
        <p:nvCxnSpPr>
          <p:cNvPr id="339" name="Straight Connector 338"/>
          <p:cNvCxnSpPr/>
          <p:nvPr/>
        </p:nvCxnSpPr>
        <p:spPr>
          <a:xfrm>
            <a:off x="3128871" y="22602832"/>
            <a:ext cx="500066" cy="241103"/>
          </a:xfrm>
          <a:prstGeom prst="line">
            <a:avLst/>
          </a:prstGeom>
        </p:spPr>
        <p:style>
          <a:lnRef idx="3">
            <a:schemeClr val="accent1"/>
          </a:lnRef>
          <a:fillRef idx="0">
            <a:schemeClr val="accent1"/>
          </a:fillRef>
          <a:effectRef idx="2">
            <a:schemeClr val="accent1"/>
          </a:effectRef>
          <a:fontRef idx="minor">
            <a:schemeClr val="tx1"/>
          </a:fontRef>
        </p:style>
      </p:cxnSp>
      <p:sp>
        <p:nvSpPr>
          <p:cNvPr id="2" name="Rectangle 2"/>
          <p:cNvSpPr>
            <a:spLocks noChangeArrowheads="1"/>
          </p:cNvSpPr>
          <p:nvPr/>
        </p:nvSpPr>
        <p:spPr bwMode="auto">
          <a:xfrm>
            <a:off x="0" y="0"/>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3"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015325" y="7920091"/>
            <a:ext cx="2733675" cy="795635"/>
          </a:xfrm>
          <a:prstGeom prst="rect">
            <a:avLst/>
          </a:prstGeom>
          <a:noFill/>
        </p:spPr>
      </p:pic>
      <p:sp>
        <p:nvSpPr>
          <p:cNvPr id="3076" name="Rectangle 4"/>
          <p:cNvSpPr>
            <a:spLocks noChangeArrowheads="1"/>
          </p:cNvSpPr>
          <p:nvPr/>
        </p:nvSpPr>
        <p:spPr bwMode="auto">
          <a:xfrm>
            <a:off x="0" y="0"/>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078" name="Rectangle 6"/>
          <p:cNvSpPr>
            <a:spLocks noChangeArrowheads="1"/>
          </p:cNvSpPr>
          <p:nvPr/>
        </p:nvSpPr>
        <p:spPr bwMode="auto">
          <a:xfrm>
            <a:off x="0" y="0"/>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06" name="Text Box 2112"/>
          <p:cNvSpPr txBox="1">
            <a:spLocks noChangeArrowheads="1"/>
          </p:cNvSpPr>
          <p:nvPr/>
        </p:nvSpPr>
        <p:spPr bwMode="auto">
          <a:xfrm>
            <a:off x="1138132" y="8672422"/>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Abstract</a:t>
            </a:r>
            <a:endParaRPr lang="en-US" sz="4000" b="1" dirty="0">
              <a:solidFill>
                <a:schemeClr val="bg1"/>
              </a:solidFill>
              <a:effectLst>
                <a:outerShdw blurRad="38100" dist="38100" dir="2700000" algn="tl">
                  <a:srgbClr val="000000">
                    <a:alpha val="43137"/>
                  </a:srgbClr>
                </a:outerShdw>
              </a:effectLst>
            </a:endParaRPr>
          </a:p>
        </p:txBody>
      </p:sp>
      <p:sp>
        <p:nvSpPr>
          <p:cNvPr id="108" name="Text Box 2123"/>
          <p:cNvSpPr txBox="1">
            <a:spLocks noChangeArrowheads="1"/>
          </p:cNvSpPr>
          <p:nvPr/>
        </p:nvSpPr>
        <p:spPr bwMode="auto">
          <a:xfrm>
            <a:off x="21596581" y="18598381"/>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 Fundamental Beta-Decay Question</a:t>
            </a:r>
            <a:endParaRPr lang="en-US" sz="4000" b="1" dirty="0">
              <a:solidFill>
                <a:schemeClr val="bg1"/>
              </a:solidFill>
              <a:effectLst>
                <a:outerShdw blurRad="38100" dist="38100" dir="2700000" algn="tl">
                  <a:srgbClr val="000000">
                    <a:alpha val="43137"/>
                  </a:srgbClr>
                </a:outerShdw>
              </a:effectLst>
            </a:endParaRPr>
          </a:p>
        </p:txBody>
      </p:sp>
      <p:sp>
        <p:nvSpPr>
          <p:cNvPr id="110" name="Text Box 2054"/>
          <p:cNvSpPr txBox="1">
            <a:spLocks noChangeArrowheads="1"/>
          </p:cNvSpPr>
          <p:nvPr/>
        </p:nvSpPr>
        <p:spPr bwMode="auto">
          <a:xfrm>
            <a:off x="57038" y="42114933"/>
            <a:ext cx="32347012" cy="113348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538866" tIns="900000" rIns="538866" bIns="538866" anchor="b"/>
          <a:lstStyle/>
          <a:p>
            <a:pPr algn="ctr" defTabSz="912813">
              <a:defRPr/>
            </a:pPr>
            <a:r>
              <a:rPr lang="en-US" sz="5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www.pythaim.phys.uoa.gr</a:t>
            </a:r>
            <a:endParaRPr lang="en-GB" sz="5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endParaRPr>
          </a:p>
        </p:txBody>
      </p:sp>
      <p:sp>
        <p:nvSpPr>
          <p:cNvPr id="107" name="Text Box 2114"/>
          <p:cNvSpPr txBox="1">
            <a:spLocks noChangeArrowheads="1"/>
          </p:cNvSpPr>
          <p:nvPr/>
        </p:nvSpPr>
        <p:spPr bwMode="auto">
          <a:xfrm>
            <a:off x="11415680" y="26189470"/>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NN &amp; SVRM Learning Machines</a:t>
            </a:r>
            <a:endParaRPr lang="en-US" sz="4000" b="1" dirty="0">
              <a:solidFill>
                <a:schemeClr val="bg1"/>
              </a:solidFill>
              <a:effectLst>
                <a:outerShdw blurRad="38100" dist="38100" dir="2700000" algn="tl">
                  <a:srgbClr val="000000">
                    <a:alpha val="43137"/>
                  </a:srgbClr>
                </a:outerShdw>
              </a:effectLst>
            </a:endParaRPr>
          </a:p>
        </p:txBody>
      </p:sp>
      <p:sp>
        <p:nvSpPr>
          <p:cNvPr id="214" name="Flowchart: Display 213"/>
          <p:cNvSpPr/>
          <p:nvPr/>
        </p:nvSpPr>
        <p:spPr>
          <a:xfrm rot="10800000">
            <a:off x="485665" y="21307259"/>
            <a:ext cx="2643206" cy="2591860"/>
          </a:xfrm>
          <a:prstGeom prst="flowChartDisplay">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l-GR"/>
          </a:p>
        </p:txBody>
      </p:sp>
      <p:sp>
        <p:nvSpPr>
          <p:cNvPr id="275" name="TextBox 274"/>
          <p:cNvSpPr txBox="1"/>
          <p:nvPr/>
        </p:nvSpPr>
        <p:spPr>
          <a:xfrm>
            <a:off x="1057169" y="21745576"/>
            <a:ext cx="1306768" cy="1815882"/>
          </a:xfrm>
          <a:prstGeom prst="rect">
            <a:avLst/>
          </a:prstGeom>
          <a:noFill/>
        </p:spPr>
        <p:txBody>
          <a:bodyPr wrap="none" rtlCol="0">
            <a:spAutoFit/>
          </a:bodyPr>
          <a:lstStyle/>
          <a:p>
            <a:pPr algn="ctr"/>
            <a:r>
              <a:rPr lang="en-GB" sz="2800" b="1" dirty="0" smtClean="0">
                <a:solidFill>
                  <a:schemeClr val="accent1">
                    <a:lumMod val="40000"/>
                    <a:lumOff val="60000"/>
                  </a:schemeClr>
                </a:solidFill>
                <a:effectLst>
                  <a:outerShdw blurRad="38100" dist="38100" dir="2700000" algn="tl">
                    <a:srgbClr val="000000">
                      <a:alpha val="43137"/>
                    </a:srgbClr>
                  </a:outerShdw>
                </a:effectLst>
                <a:latin typeface="Fusion" pitchFamily="2" charset="0"/>
              </a:rPr>
              <a:t>Theory-</a:t>
            </a:r>
          </a:p>
          <a:p>
            <a:pPr algn="ctr"/>
            <a:r>
              <a:rPr lang="en-GB" sz="2800" b="1" dirty="0" smtClean="0">
                <a:solidFill>
                  <a:schemeClr val="accent1">
                    <a:lumMod val="40000"/>
                    <a:lumOff val="60000"/>
                  </a:schemeClr>
                </a:solidFill>
                <a:effectLst>
                  <a:outerShdw blurRad="38100" dist="38100" dir="2700000" algn="tl">
                    <a:srgbClr val="000000">
                      <a:alpha val="43137"/>
                    </a:srgbClr>
                  </a:outerShdw>
                </a:effectLst>
                <a:latin typeface="Fusion" pitchFamily="2" charset="0"/>
              </a:rPr>
              <a:t>driven</a:t>
            </a:r>
          </a:p>
          <a:p>
            <a:pPr algn="ctr"/>
            <a:r>
              <a:rPr lang="en-GB" sz="2800" b="1" dirty="0" smtClean="0">
                <a:solidFill>
                  <a:schemeClr val="accent1">
                    <a:lumMod val="40000"/>
                    <a:lumOff val="60000"/>
                  </a:schemeClr>
                </a:solidFill>
                <a:effectLst>
                  <a:outerShdw blurRad="38100" dist="38100" dir="2700000" algn="tl">
                    <a:srgbClr val="000000">
                      <a:alpha val="43137"/>
                    </a:srgbClr>
                  </a:outerShdw>
                </a:effectLst>
                <a:latin typeface="Fusion" pitchFamily="2" charset="0"/>
              </a:rPr>
              <a:t>Global </a:t>
            </a:r>
          </a:p>
          <a:p>
            <a:pPr algn="ctr"/>
            <a:r>
              <a:rPr lang="en-GB" sz="2800" b="1" dirty="0" smtClean="0">
                <a:solidFill>
                  <a:schemeClr val="accent1">
                    <a:lumMod val="40000"/>
                    <a:lumOff val="60000"/>
                  </a:schemeClr>
                </a:solidFill>
                <a:effectLst>
                  <a:outerShdw blurRad="38100" dist="38100" dir="2700000" algn="tl">
                    <a:srgbClr val="000000">
                      <a:alpha val="43137"/>
                    </a:srgbClr>
                  </a:outerShdw>
                </a:effectLst>
                <a:latin typeface="Fusion" pitchFamily="2" charset="0"/>
              </a:rPr>
              <a:t>Models</a:t>
            </a:r>
          </a:p>
        </p:txBody>
      </p:sp>
      <p:pic>
        <p:nvPicPr>
          <p:cNvPr id="98" name="97 - Εικόνα" descr="logo_front.gif"/>
          <p:cNvPicPr>
            <a:picLocks noChangeAspect="1"/>
          </p:cNvPicPr>
          <p:nvPr/>
        </p:nvPicPr>
        <p:blipFill>
          <a:blip r:embed="rId6"/>
          <a:srcRect t="20376" r="78947" b="17980"/>
          <a:stretch>
            <a:fillRect/>
          </a:stretch>
        </p:blipFill>
        <p:spPr>
          <a:xfrm rot="5400000">
            <a:off x="1728524" y="6127443"/>
            <a:ext cx="482207" cy="17145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9" name="98 - Εικόνα" descr="wu_logo.gif"/>
          <p:cNvPicPr>
            <a:picLocks noChangeAspect="1"/>
          </p:cNvPicPr>
          <p:nvPr/>
        </p:nvPicPr>
        <p:blipFill>
          <a:blip r:embed="rId7"/>
          <a:srcRect l="3125" r="3125"/>
          <a:stretch>
            <a:fillRect/>
          </a:stretch>
        </p:blipFill>
        <p:spPr>
          <a:xfrm>
            <a:off x="1112371" y="7652645"/>
            <a:ext cx="2143140" cy="5197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17" name="Elbow Connector 306"/>
          <p:cNvCxnSpPr/>
          <p:nvPr/>
        </p:nvCxnSpPr>
        <p:spPr>
          <a:xfrm>
            <a:off x="2985995" y="22603189"/>
            <a:ext cx="1128733" cy="2228867"/>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pic>
        <p:nvPicPr>
          <p:cNvPr id="1027" name="Picture 3"/>
          <p:cNvPicPr>
            <a:picLocks noChangeAspect="1" noChangeArrowheads="1"/>
          </p:cNvPicPr>
          <p:nvPr/>
        </p:nvPicPr>
        <p:blipFill>
          <a:blip r:embed="rId8"/>
          <a:srcRect/>
          <a:stretch>
            <a:fillRect/>
          </a:stretch>
        </p:blipFill>
        <p:spPr bwMode="auto">
          <a:xfrm>
            <a:off x="16344901" y="27703760"/>
            <a:ext cx="4000528" cy="2257186"/>
          </a:xfrm>
          <a:prstGeom prst="rect">
            <a:avLst/>
          </a:prstGeom>
          <a:ln>
            <a:headEnd/>
            <a:tailEnd/>
          </a:ln>
        </p:spPr>
        <p:style>
          <a:lnRef idx="1">
            <a:schemeClr val="accent1"/>
          </a:lnRef>
          <a:fillRef idx="3">
            <a:schemeClr val="accent1"/>
          </a:fillRef>
          <a:effectRef idx="2">
            <a:schemeClr val="accent1"/>
          </a:effectRef>
          <a:fontRef idx="minor">
            <a:schemeClr val="lt1"/>
          </a:fontRef>
        </p:style>
      </p:pic>
      <p:pic>
        <p:nvPicPr>
          <p:cNvPr id="120" name="119 - Εικόνα" descr="model.jpg"/>
          <p:cNvPicPr>
            <a:picLocks noChangeAspect="1"/>
          </p:cNvPicPr>
          <p:nvPr/>
        </p:nvPicPr>
        <p:blipFill>
          <a:blip r:embed="rId9"/>
          <a:stretch>
            <a:fillRect/>
          </a:stretch>
        </p:blipFill>
        <p:spPr>
          <a:xfrm>
            <a:off x="11749083" y="27789246"/>
            <a:ext cx="3810000" cy="2171700"/>
          </a:xfrm>
          <a:prstGeom prst="rect">
            <a:avLst/>
          </a:prstGeom>
        </p:spPr>
      </p:pic>
      <p:pic>
        <p:nvPicPr>
          <p:cNvPr id="121" name="120 - Εικόνα" descr="pythaim.jpg"/>
          <p:cNvPicPr>
            <a:picLocks noChangeAspect="1"/>
          </p:cNvPicPr>
          <p:nvPr/>
        </p:nvPicPr>
        <p:blipFill>
          <a:blip r:embed="rId10"/>
          <a:stretch>
            <a:fillRect/>
          </a:stretch>
        </p:blipFill>
        <p:spPr>
          <a:xfrm>
            <a:off x="1112371" y="5314836"/>
            <a:ext cx="3230946" cy="1071570"/>
          </a:xfrm>
          <a:prstGeom prst="roundRect">
            <a:avLst>
              <a:gd name="adj" fmla="val 8594"/>
            </a:avLst>
          </a:prstGeom>
          <a:ln/>
        </p:spPr>
        <p:style>
          <a:lnRef idx="2">
            <a:schemeClr val="accent1"/>
          </a:lnRef>
          <a:fillRef idx="1">
            <a:schemeClr val="lt1"/>
          </a:fillRef>
          <a:effectRef idx="0">
            <a:schemeClr val="accent1"/>
          </a:effectRef>
          <a:fontRef idx="minor">
            <a:schemeClr val="dk1"/>
          </a:fontRef>
        </p:style>
      </p:pic>
      <p:pic>
        <p:nvPicPr>
          <p:cNvPr id="122" name="121 - Εικόνα" descr="athens_logo.gif"/>
          <p:cNvPicPr>
            <a:picLocks noChangeAspect="1"/>
          </p:cNvPicPr>
          <p:nvPr/>
        </p:nvPicPr>
        <p:blipFill>
          <a:blip r:embed="rId11"/>
          <a:stretch>
            <a:fillRect/>
          </a:stretch>
        </p:blipFill>
        <p:spPr>
          <a:xfrm>
            <a:off x="1112371" y="4028952"/>
            <a:ext cx="476250" cy="885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3" name="Text Box 2119"/>
          <p:cNvSpPr txBox="1">
            <a:spLocks noChangeArrowheads="1"/>
          </p:cNvSpPr>
          <p:nvPr/>
        </p:nvSpPr>
        <p:spPr bwMode="auto">
          <a:xfrm>
            <a:off x="11129927" y="29745839"/>
            <a:ext cx="9858443" cy="2358247"/>
          </a:xfrm>
          <a:prstGeom prst="rect">
            <a:avLst/>
          </a:prstGeom>
          <a:noFill/>
          <a:ln w="9525">
            <a:noFill/>
            <a:miter lim="800000"/>
            <a:headEnd/>
            <a:tailEnd/>
          </a:ln>
        </p:spPr>
        <p:txBody>
          <a:bodyPr wrap="square" lIns="360000" tIns="360000" rIns="360000" bIns="360000">
            <a:spAutoFit/>
          </a:bodyPr>
          <a:lstStyle/>
          <a:p>
            <a:pPr algn="just">
              <a:spcBef>
                <a:spcPct val="50000"/>
              </a:spcBef>
            </a:pPr>
            <a:r>
              <a:rPr lang="en-US" sz="2600" dirty="0" smtClean="0">
                <a:solidFill>
                  <a:schemeClr val="accent1">
                    <a:lumMod val="75000"/>
                  </a:schemeClr>
                </a:solidFill>
                <a:effectLst>
                  <a:outerShdw blurRad="38100" dist="38100" dir="2700000" algn="tl">
                    <a:srgbClr val="000000">
                      <a:alpha val="43137"/>
                    </a:srgbClr>
                  </a:outerShdw>
                </a:effectLst>
                <a:latin typeface="+mn-lt"/>
              </a:rPr>
              <a:t>     </a:t>
            </a:r>
            <a:r>
              <a:rPr lang="en-US" sz="2600" dirty="0" smtClean="0">
                <a:solidFill>
                  <a:schemeClr val="accent1">
                    <a:lumMod val="75000"/>
                  </a:schemeClr>
                </a:solidFill>
                <a:latin typeface="+mn-lt"/>
              </a:rPr>
              <a:t>Artificial Neural Network          Support Vector Regression</a:t>
            </a:r>
          </a:p>
          <a:p>
            <a:pPr algn="just">
              <a:spcBef>
                <a:spcPct val="50000"/>
              </a:spcBef>
            </a:pPr>
            <a:endParaRPr lang="en-US" sz="1400" dirty="0" smtClean="0">
              <a:solidFill>
                <a:schemeClr val="accent1">
                  <a:lumMod val="75000"/>
                </a:schemeClr>
              </a:solidFill>
              <a:latin typeface="+mn-lt"/>
            </a:endParaRPr>
          </a:p>
          <a:p>
            <a:pPr algn="just"/>
            <a:endParaRPr lang="en-US" sz="2000" dirty="0" smtClean="0">
              <a:solidFill>
                <a:schemeClr val="dk1"/>
              </a:solidFill>
              <a:latin typeface="Arial" charset="0"/>
            </a:endParaRPr>
          </a:p>
          <a:p>
            <a:pPr algn="just">
              <a:spcBef>
                <a:spcPct val="50000"/>
              </a:spcBef>
            </a:pPr>
            <a:endParaRPr lang="en-AU" sz="2600" dirty="0">
              <a:solidFill>
                <a:schemeClr val="accent1">
                  <a:lumMod val="75000"/>
                </a:schemeClr>
              </a:solidFill>
              <a:latin typeface="+mn-lt"/>
            </a:endParaRPr>
          </a:p>
        </p:txBody>
      </p:sp>
      <p:sp>
        <p:nvSpPr>
          <p:cNvPr id="124" name="123 - TextBox"/>
          <p:cNvSpPr txBox="1"/>
          <p:nvPr/>
        </p:nvSpPr>
        <p:spPr>
          <a:xfrm>
            <a:off x="11344241" y="30818202"/>
            <a:ext cx="9501254" cy="129266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sz="2600" dirty="0" smtClean="0">
                <a:latin typeface="Arial" charset="0"/>
              </a:rPr>
              <a:t>NNs are systems, consisting of interconnected dynamical units (neurons) that are typically arranged in a distinct layered topology. </a:t>
            </a:r>
          </a:p>
        </p:txBody>
      </p:sp>
      <p:sp>
        <p:nvSpPr>
          <p:cNvPr id="125" name="124 - TextBox"/>
          <p:cNvSpPr txBox="1"/>
          <p:nvPr/>
        </p:nvSpPr>
        <p:spPr>
          <a:xfrm>
            <a:off x="11344241" y="32318400"/>
            <a:ext cx="9501254" cy="89255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sz="2600" dirty="0" smtClean="0">
                <a:latin typeface="Arial" charset="0"/>
              </a:rPr>
              <a:t>SVRMs, which belong to the class of kernel methods, are systems based on the statistical VC theory. </a:t>
            </a:r>
            <a:endParaRPr lang="el-GR" sz="2600" dirty="0" smtClean="0">
              <a:latin typeface="Arial" charset="0"/>
            </a:endParaRPr>
          </a:p>
        </p:txBody>
      </p:sp>
      <p:sp>
        <p:nvSpPr>
          <p:cNvPr id="126" name="Text Box 2123"/>
          <p:cNvSpPr txBox="1">
            <a:spLocks noChangeArrowheads="1"/>
          </p:cNvSpPr>
          <p:nvPr/>
        </p:nvSpPr>
        <p:spPr bwMode="auto">
          <a:xfrm>
            <a:off x="21596580" y="38818139"/>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US" sz="4000" b="1" dirty="0" smtClean="0">
                <a:solidFill>
                  <a:schemeClr val="bg1"/>
                </a:solidFill>
                <a:effectLst>
                  <a:outerShdw blurRad="38100" dist="38100" dir="2700000" algn="tl">
                    <a:srgbClr val="000000">
                      <a:alpha val="43137"/>
                    </a:srgbClr>
                  </a:outerShdw>
                </a:effectLst>
              </a:rPr>
              <a:t>Acknowledgements</a:t>
            </a:r>
            <a:endParaRPr lang="en-US" sz="4000" b="1" dirty="0">
              <a:solidFill>
                <a:schemeClr val="bg1"/>
              </a:solidFill>
              <a:effectLst>
                <a:outerShdw blurRad="38100" dist="38100" dir="2700000" algn="tl">
                  <a:srgbClr val="000000">
                    <a:alpha val="43137"/>
                  </a:srgbClr>
                </a:outerShdw>
              </a:effectLst>
            </a:endParaRPr>
          </a:p>
        </p:txBody>
      </p:sp>
      <p:sp>
        <p:nvSpPr>
          <p:cNvPr id="130" name="129 - TextBox"/>
          <p:cNvSpPr txBox="1"/>
          <p:nvPr/>
        </p:nvSpPr>
        <p:spPr>
          <a:xfrm>
            <a:off x="21559875" y="40105142"/>
            <a:ext cx="9501254" cy="169277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sz="2600" dirty="0" smtClean="0">
                <a:latin typeface="Arial" charset="0"/>
              </a:rPr>
              <a:t>This research has been supported in part by the U.S. National Science Foundation under Grant No. PHY-0140316 and by the University of Athens under Grant No.70/4/3309. We wish to thank G. Audi and his team for very helpful communications.</a:t>
            </a:r>
          </a:p>
        </p:txBody>
      </p:sp>
      <p:sp>
        <p:nvSpPr>
          <p:cNvPr id="102" name="Text Box 2123"/>
          <p:cNvSpPr txBox="1">
            <a:spLocks noChangeArrowheads="1"/>
          </p:cNvSpPr>
          <p:nvPr/>
        </p:nvSpPr>
        <p:spPr bwMode="auto">
          <a:xfrm>
            <a:off x="21596580" y="34175788"/>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US" sz="4000" b="1" dirty="0" smtClean="0">
                <a:solidFill>
                  <a:schemeClr val="bg1"/>
                </a:solidFill>
                <a:effectLst>
                  <a:outerShdw blurRad="38100" dist="38100" dir="2700000" algn="tl">
                    <a:srgbClr val="000000">
                      <a:alpha val="43137"/>
                    </a:srgbClr>
                  </a:outerShdw>
                </a:effectLst>
              </a:rPr>
              <a:t>References</a:t>
            </a:r>
            <a:endParaRPr lang="en-US" sz="4000" b="1" dirty="0">
              <a:solidFill>
                <a:schemeClr val="bg1"/>
              </a:solidFill>
              <a:effectLst>
                <a:outerShdw blurRad="38100" dist="38100" dir="2700000" algn="tl">
                  <a:srgbClr val="000000">
                    <a:alpha val="43137"/>
                  </a:srgbClr>
                </a:outerShdw>
              </a:effectLst>
            </a:endParaRPr>
          </a:p>
        </p:txBody>
      </p:sp>
      <p:pic>
        <p:nvPicPr>
          <p:cNvPr id="104" name="Picture 216" descr="pythagorasf.png"/>
          <p:cNvPicPr>
            <a:picLocks noChangeAspect="1"/>
          </p:cNvPicPr>
          <p:nvPr/>
        </p:nvPicPr>
        <p:blipFill>
          <a:blip r:embed="rId12"/>
          <a:srcRect b="69908"/>
          <a:stretch>
            <a:fillRect/>
          </a:stretch>
        </p:blipFill>
        <p:spPr>
          <a:xfrm>
            <a:off x="21559875" y="35675986"/>
            <a:ext cx="9501254" cy="2357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5" name="104 - TextBox"/>
          <p:cNvSpPr txBox="1"/>
          <p:nvPr/>
        </p:nvSpPr>
        <p:spPr>
          <a:xfrm>
            <a:off x="21542622" y="35712974"/>
            <a:ext cx="9501254" cy="2677656"/>
          </a:xfrm>
          <a:prstGeom prst="rect">
            <a:avLst/>
          </a:prstGeom>
          <a:noFill/>
        </p:spPr>
        <p:txBody>
          <a:bodyPr wrap="square" rtlCol="0">
            <a:spAutoFit/>
          </a:bodyPr>
          <a:lstStyle/>
          <a:p>
            <a:pPr algn="just"/>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[1] N.J.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Costiris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E.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Mavrommatis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K.A.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Gernoth</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and J.W. Clark, in </a:t>
            </a:r>
            <a:r>
              <a:rPr lang="en-US" sz="1800" i="1"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Proceedings of the 16</a:t>
            </a:r>
            <a:r>
              <a:rPr lang="en-US" sz="1800" i="1" baseline="300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th </a:t>
            </a:r>
            <a:r>
              <a:rPr lang="en-US" sz="1800" i="1"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Hellenic Symposium of the Hellenic Nuclear Physics Society</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(Athens, 2006) p. 210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nucl-th</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/0701096); Phys. Rev. C,  submitted.</a:t>
            </a:r>
          </a:p>
          <a:p>
            <a:pPr algn="just"/>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[2] </a:t>
            </a:r>
            <a:r>
              <a:rPr lang="en-GB"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J.W. Clark and H. Li, </a:t>
            </a:r>
            <a:r>
              <a:rPr lang="en-GB"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Int.J.Mod.Phys</a:t>
            </a:r>
            <a:r>
              <a:rPr lang="en-GB"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B20 (2006) 5015-5029 (</a:t>
            </a:r>
            <a:r>
              <a:rPr lang="en-GB"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nucl-th</a:t>
            </a:r>
            <a:r>
              <a:rPr lang="en-GB"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/0603037)</a:t>
            </a:r>
            <a:endPar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endParaRPr>
          </a:p>
          <a:p>
            <a:pPr algn="just"/>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[3] E.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Mavrommatis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Dakos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K.A.Gernoth</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and J.W. Clark, in </a:t>
            </a:r>
            <a:r>
              <a:rPr lang="en-US" sz="1800" i="1"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Condensed Matter Theories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Vol. 13, edited by J.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da</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Providencia</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and F. B.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Malik</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(Nova Sciences Publishers, Commack, NY, 1998), p.423.</a:t>
            </a:r>
          </a:p>
          <a:p>
            <a:pPr algn="just"/>
            <a:r>
              <a:rPr lang="en-GB"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[4] </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G. Audi, O.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Bersillon</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J.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Blachot</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and A.H.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Wapstra</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t>
            </a:r>
            <a:r>
              <a:rPr lang="en-US" sz="1800" dirty="0" err="1"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Nucl.Phys</a:t>
            </a:r>
            <a:r>
              <a:rPr lang="en-US" sz="18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mn-lt"/>
                <a:ea typeface="Tahoma" pitchFamily="34" charset="0"/>
                <a:cs typeface="Tahoma" pitchFamily="34" charset="0"/>
              </a:rPr>
              <a:t>. A729 (2003) 3</a:t>
            </a:r>
          </a:p>
          <a:p>
            <a:endParaRPr lang="el-GR" dirty="0"/>
          </a:p>
        </p:txBody>
      </p:sp>
      <p:sp>
        <p:nvSpPr>
          <p:cNvPr id="109" name="108 - TextBox"/>
          <p:cNvSpPr txBox="1"/>
          <p:nvPr/>
        </p:nvSpPr>
        <p:spPr>
          <a:xfrm>
            <a:off x="11662626" y="34675854"/>
            <a:ext cx="4968027" cy="400110"/>
          </a:xfrm>
          <a:prstGeom prst="rect">
            <a:avLst/>
          </a:prstGeom>
          <a:noFill/>
        </p:spPr>
        <p:txBody>
          <a:bodyPr wrap="none" rtlCol="0">
            <a:spAutoFit/>
          </a:bodyPr>
          <a:lstStyle/>
          <a:p>
            <a:r>
              <a:rPr lang="en-US" sz="2000" b="1" dirty="0" smtClean="0">
                <a:effectLst>
                  <a:outerShdw blurRad="38100" dist="38100" dir="2700000" algn="tl">
                    <a:srgbClr val="000000">
                      <a:alpha val="43137"/>
                    </a:srgbClr>
                  </a:outerShdw>
                </a:effectLst>
                <a:latin typeface="+mn-lt"/>
              </a:rPr>
              <a:t>Comparison with the experimental data</a:t>
            </a:r>
            <a:endParaRPr lang="el-GR" sz="2000" b="1" dirty="0">
              <a:effectLst>
                <a:outerShdw blurRad="38100" dist="38100" dir="2700000" algn="tl">
                  <a:srgbClr val="000000">
                    <a:alpha val="43137"/>
                  </a:srgbClr>
                </a:outerShdw>
              </a:effectLst>
              <a:latin typeface="+mn-lt"/>
            </a:endParaRPr>
          </a:p>
        </p:txBody>
      </p:sp>
      <p:sp>
        <p:nvSpPr>
          <p:cNvPr id="111" name="Text Box 2123"/>
          <p:cNvSpPr txBox="1">
            <a:spLocks noChangeArrowheads="1"/>
          </p:cNvSpPr>
          <p:nvPr/>
        </p:nvSpPr>
        <p:spPr bwMode="auto">
          <a:xfrm>
            <a:off x="21596580" y="23102898"/>
            <a:ext cx="9464549" cy="134258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360000" tIns="360000" rIns="360000" bIns="360000">
            <a:spAutoFit/>
          </a:bodyPr>
          <a:lstStyle/>
          <a:p>
            <a:pPr>
              <a:spcBef>
                <a:spcPct val="50000"/>
              </a:spcBef>
              <a:defRPr/>
            </a:pPr>
            <a:r>
              <a:rPr lang="en-GB" sz="4000" b="1" dirty="0" smtClean="0">
                <a:solidFill>
                  <a:schemeClr val="bg1"/>
                </a:solidFill>
                <a:effectLst>
                  <a:outerShdw blurRad="38100" dist="38100" dir="2700000" algn="tl">
                    <a:srgbClr val="000000">
                      <a:alpha val="43137"/>
                    </a:srgbClr>
                  </a:outerShdw>
                </a:effectLst>
              </a:rPr>
              <a:t> Figures - Comparisons</a:t>
            </a:r>
            <a:endParaRPr lang="en-US" sz="4000" b="1" dirty="0">
              <a:solidFill>
                <a:schemeClr val="bg1"/>
              </a:solidFill>
              <a:effectLst>
                <a:outerShdw blurRad="38100" dist="38100" dir="2700000" algn="tl">
                  <a:srgbClr val="000000">
                    <a:alpha val="43137"/>
                  </a:srgbClr>
                </a:outerShdw>
              </a:effectLst>
            </a:endParaRPr>
          </a:p>
        </p:txBody>
      </p:sp>
      <p:sp>
        <p:nvSpPr>
          <p:cNvPr id="112" name="111 - TextBox"/>
          <p:cNvSpPr txBox="1"/>
          <p:nvPr/>
        </p:nvSpPr>
        <p:spPr>
          <a:xfrm>
            <a:off x="21612263" y="20031064"/>
            <a:ext cx="9429816" cy="2554545"/>
          </a:xfrm>
          <a:prstGeom prst="rect">
            <a:avLst/>
          </a:prstGeom>
          <a:solidFill>
            <a:schemeClr val="accent1">
              <a:lumMod val="75000"/>
            </a:schemeClr>
          </a:solidFill>
          <a:scene3d>
            <a:camera prst="perspectiveAbove"/>
            <a:lightRig rig="threePt" dir="t"/>
          </a:scene3d>
          <a:sp3d>
            <a:bevelT/>
          </a:sp3d>
        </p:spPr>
        <p:style>
          <a:lnRef idx="1">
            <a:schemeClr val="accent1"/>
          </a:lnRef>
          <a:fillRef idx="3">
            <a:schemeClr val="accent1"/>
          </a:fillRef>
          <a:effectRef idx="2">
            <a:schemeClr val="accent1"/>
          </a:effectRef>
          <a:fontRef idx="minor">
            <a:schemeClr val="lt1"/>
          </a:fontRef>
        </p:style>
        <p:txBody>
          <a:bodyPr wrap="square" rtlCol="0">
            <a:prstTxWarp prst="textInflat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chemeClr val="tx1"/>
                </a:solidFill>
                <a:effectLst>
                  <a:outerShdw blurRad="50800" dist="39000" dir="5460000" algn="tl">
                    <a:srgbClr val="000000">
                      <a:alpha val="38000"/>
                    </a:srgbClr>
                  </a:outerShdw>
                </a:effectLst>
                <a:latin typeface="Arial Black" pitchFamily="34" charset="0"/>
              </a:rPr>
              <a:t>To what extent do the nucleonic numbers determine the beta-decay </a:t>
            </a:r>
            <a:r>
              <a:rPr lang="en-US" sz="4000" b="1" dirty="0" err="1" smtClean="0">
                <a:ln w="11430"/>
                <a:solidFill>
                  <a:schemeClr val="tx1"/>
                </a:solidFill>
                <a:effectLst>
                  <a:outerShdw blurRad="50800" dist="39000" dir="5460000" algn="tl">
                    <a:srgbClr val="000000">
                      <a:alpha val="38000"/>
                    </a:srgbClr>
                  </a:outerShdw>
                </a:effectLst>
                <a:latin typeface="Arial Black" pitchFamily="34" charset="0"/>
              </a:rPr>
              <a:t>halflife</a:t>
            </a:r>
            <a:r>
              <a:rPr lang="en-US" sz="4000" b="1" dirty="0" smtClean="0">
                <a:ln w="11430"/>
                <a:solidFill>
                  <a:schemeClr val="tx1"/>
                </a:solidFill>
                <a:effectLst>
                  <a:outerShdw blurRad="50800" dist="39000" dir="5460000" algn="tl">
                    <a:srgbClr val="000000">
                      <a:alpha val="38000"/>
                    </a:srgbClr>
                  </a:outerShdw>
                </a:effectLst>
                <a:latin typeface="Arial Black" pitchFamily="34" charset="0"/>
              </a:rPr>
              <a:t> </a:t>
            </a:r>
            <a:r>
              <a:rPr lang="en-US" sz="4000" b="1" dirty="0" err="1" smtClean="0">
                <a:ln w="11430"/>
                <a:solidFill>
                  <a:schemeClr val="tx1"/>
                </a:solidFill>
                <a:effectLst>
                  <a:outerShdw blurRad="50800" dist="39000" dir="5460000" algn="tl">
                    <a:srgbClr val="000000">
                      <a:alpha val="38000"/>
                    </a:srgbClr>
                  </a:outerShdw>
                </a:effectLst>
                <a:latin typeface="Arial Black" pitchFamily="34" charset="0"/>
              </a:rPr>
              <a:t>systematics</a:t>
            </a:r>
            <a:r>
              <a:rPr lang="en-US" sz="4000" b="1" dirty="0" smtClean="0">
                <a:ln w="11430"/>
                <a:solidFill>
                  <a:schemeClr val="tx1"/>
                </a:solidFill>
                <a:effectLst>
                  <a:outerShdw blurRad="50800" dist="39000" dir="5460000" algn="tl">
                    <a:srgbClr val="000000">
                      <a:alpha val="38000"/>
                    </a:srgbClr>
                  </a:outerShdw>
                </a:effectLst>
                <a:latin typeface="Arial Black" pitchFamily="34" charset="0"/>
              </a:rPr>
              <a:t> of a nuclear system?</a:t>
            </a:r>
            <a:endParaRPr lang="el-GR" sz="4000" b="1" dirty="0">
              <a:ln w="11430"/>
              <a:solidFill>
                <a:schemeClr val="tx1"/>
              </a:solidFill>
              <a:effectLst>
                <a:outerShdw blurRad="50800" dist="39000" dir="5460000" algn="tl">
                  <a:srgbClr val="000000">
                    <a:alpha val="38000"/>
                  </a:srgbClr>
                </a:outerShdw>
              </a:effectLst>
              <a:latin typeface="Arial Black" pitchFamily="34" charset="0"/>
            </a:endParaRPr>
          </a:p>
        </p:txBody>
      </p:sp>
      <p:sp>
        <p:nvSpPr>
          <p:cNvPr id="113" name="112 - TextBox"/>
          <p:cNvSpPr txBox="1"/>
          <p:nvPr/>
        </p:nvSpPr>
        <p:spPr>
          <a:xfrm>
            <a:off x="21559875" y="28525408"/>
            <a:ext cx="9501254" cy="129266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sz="2600" dirty="0" smtClean="0">
                <a:latin typeface="Arial" charset="0"/>
              </a:rPr>
              <a:t>The subdivision of the sets in four parity classes can lead to spurious fluctuations. This favors the use of the NN model developed recently by means of the whole basis [1].</a:t>
            </a:r>
          </a:p>
        </p:txBody>
      </p:sp>
      <p:sp>
        <p:nvSpPr>
          <p:cNvPr id="116" name="115 - Ορθογώνιο"/>
          <p:cNvSpPr/>
          <p:nvPr/>
        </p:nvSpPr>
        <p:spPr>
          <a:xfrm>
            <a:off x="21559875" y="29960946"/>
            <a:ext cx="9501254" cy="371477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18" name="117 - Ορθογώνιο"/>
          <p:cNvSpPr/>
          <p:nvPr/>
        </p:nvSpPr>
        <p:spPr>
          <a:xfrm>
            <a:off x="21559875" y="24674534"/>
            <a:ext cx="9501254" cy="371477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27" name="126 - TextBox"/>
          <p:cNvSpPr txBox="1"/>
          <p:nvPr/>
        </p:nvSpPr>
        <p:spPr>
          <a:xfrm>
            <a:off x="24631709" y="31532582"/>
            <a:ext cx="3357586" cy="461665"/>
          </a:xfrm>
          <a:prstGeom prst="rect">
            <a:avLst/>
          </a:prstGeom>
          <a:noFill/>
        </p:spPr>
        <p:txBody>
          <a:bodyPr wrap="square" rtlCol="0">
            <a:spAutoFit/>
          </a:bodyPr>
          <a:lstStyle/>
          <a:p>
            <a:pPr algn="ctr"/>
            <a:r>
              <a:rPr lang="en-US" dirty="0" smtClean="0">
                <a:solidFill>
                  <a:schemeClr val="accent1">
                    <a:lumMod val="75000"/>
                  </a:schemeClr>
                </a:solidFill>
              </a:rPr>
              <a:t>r-process Figure</a:t>
            </a:r>
            <a:endParaRPr lang="el-GR" dirty="0">
              <a:solidFill>
                <a:schemeClr val="accent1">
                  <a:lumMod val="75000"/>
                </a:schemeClr>
              </a:solidFill>
            </a:endParaRPr>
          </a:p>
        </p:txBody>
      </p:sp>
      <p:pic>
        <p:nvPicPr>
          <p:cNvPr id="132" name="131 - Εικόνα" descr="index_clip_image002_0025.jpg"/>
          <p:cNvPicPr>
            <a:picLocks noChangeAspect="1"/>
          </p:cNvPicPr>
          <p:nvPr/>
        </p:nvPicPr>
        <p:blipFill>
          <a:blip r:embed="rId13"/>
          <a:srcRect l="5556" t="2151" r="6944" b="3225"/>
          <a:stretch>
            <a:fillRect/>
          </a:stretch>
        </p:blipFill>
        <p:spPr>
          <a:xfrm>
            <a:off x="23703015" y="24728042"/>
            <a:ext cx="5133794" cy="3585507"/>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pic>
        <p:nvPicPr>
          <p:cNvPr id="133" name="132 - Εικόνα" descr="index_clip_image002_0002.jpg"/>
          <p:cNvPicPr>
            <a:picLocks noChangeAspect="1"/>
          </p:cNvPicPr>
          <p:nvPr/>
        </p:nvPicPr>
        <p:blipFill>
          <a:blip r:embed="rId14"/>
          <a:srcRect l="4938" t="1912" r="7407" b="6332"/>
          <a:stretch>
            <a:fillRect/>
          </a:stretch>
        </p:blipFill>
        <p:spPr>
          <a:xfrm>
            <a:off x="23671761" y="30014733"/>
            <a:ext cx="5317666" cy="3595042"/>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sp>
        <p:nvSpPr>
          <p:cNvPr id="136" name="TextBox 188"/>
          <p:cNvSpPr txBox="1"/>
          <p:nvPr/>
        </p:nvSpPr>
        <p:spPr>
          <a:xfrm>
            <a:off x="24488833" y="30746764"/>
            <a:ext cx="3286148" cy="1569660"/>
          </a:xfrm>
          <a:prstGeom prst="rect">
            <a:avLst/>
          </a:prstGeom>
          <a:scene3d>
            <a:camera prst="perspectiveAbove"/>
            <a:lightRig rig="harsh" dir="t">
              <a:rot lat="6000000" lon="6000000" rev="0"/>
            </a:lightRig>
          </a:scene3d>
          <a:sp3d contourW="10000" prstMaterial="metal">
            <a:bevelT w="20000" h="9000" prst="softRound"/>
            <a:contourClr>
              <a:schemeClr val="accent1">
                <a:shade val="30000"/>
                <a:satMod val="200000"/>
              </a:schemeClr>
            </a:contourClr>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6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rPr>
              <a:t>The convergence with the experimental data for some nuclei on or close to a typical r-process path with the neutron separation energy lesser or equal to 3 </a:t>
            </a:r>
            <a:r>
              <a:rPr lang="en-US" sz="1600" b="1" i="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rPr>
              <a:t>MeV</a:t>
            </a:r>
            <a:r>
              <a:rPr lang="en-US" sz="16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rPr>
              <a:t>.</a:t>
            </a:r>
            <a:endParaRPr lang="el-GR" sz="16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Διάμεσος">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_xmlsignatures/_rels/origin.sigs.rels><?xml version="1.0" encoding="UTF-8" standalone="yes"?>
<Relationships xmlns="http://schemas.openxmlformats.org/package/2006/relationships"><Relationship Id="rId2"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0/09/xmldsig#rsa-sha1"/>
    <Reference URI="#idPackageObject" Type="http://www.w3.org/2000/09/xmldsig#Object">
      <DigestMethod Algorithm="http://www.w3.org/2000/09/xmldsig#sha1"/>
      <DigestValue>RGOki+3rL9DirNGxnXJCEbaxUzU=</DigestValue>
    </Reference>
    <Reference URI="#idOfficeObject" Type="http://www.w3.org/2000/09/xmldsig#Object">
      <DigestMethod Algorithm="http://www.w3.org/2000/09/xmldsig#sha1"/>
      <DigestValue>+vkBayZNDZaBXW7X9hvdnpTjAnI=</DigestValue>
    </Reference>
  </SignedInfo>
  <SignatureValue>
    bC+P0knk0vCSCngwWLAyghX2rz/FmYWBUCTI8nEc4vyoUa/JIK1wURtDTvuSEf4ICI+/BSRW
    0RgG+M+MyyUZ7ahJaL5IzCICmum3p2HvipIT+tQFdCDv0HVj67E791RaZli4b371yqD+FWUD
    1suVpCG2tz73d6IRaiYxXPcMLoo=
  </SignatureValue>
  <KeyInfo>
    <KeyValue>
      <RSAKeyValue>
        <Modulus>
            kkG1fHT78Ns7IEfCrh91uxu1JV1Vi7faO3ql8SA/nTFuF3C2POJcEGxBSUEjkb+yPHR1AT18
            hEQpxLaYV2Bk/CIv2tof6p0tgktwScfRXiuRQwqPP2K6oQTnzY5N1paT/Wo8DCsXVDJDDS59
            Rb9GWIAWEea1PFj3AtgjtnXtUf8=
          </Modulus>
        <Exponent>AQAB</Exponent>
      </RSAKeyValue>
    </KeyValue>
    <X509Data>
      <X509Certificate>
          MIIBxDCCAS2gAwIBAgIQ37QeNf6l4IhArjOrv8DiRzANBgkqhkiG9w0BAQUFADAYMRYwFAYD
          VQQDEw1QWVRIYWltIEdyb3VwMB4XDTA4MDYyNDExNTg0M1oXDTA5MDYyNDE3NTg0M1owGDEW
          MBQGA1UEAxMNUFlUSGFpbSBHcm91cDCBnzANBgkqhkiG9w0BAQEFAAOBjQAwgYkCgYEAkkG1
          fHT78Ns7IEfCrh91uxu1JV1Vi7faO3ql8SA/nTFuF3C2POJcEGxBSUEjkb+yPHR1AT18hEQp
          xLaYV2Bk/CIv2tof6p0tgktwScfRXiuRQwqPP2K6oQTnzY5N1paT/Wo8DCsXVDJDDS59Rb9G
          WIAWEea1PFj3AtgjtnXtUf8CAwEAAaMPMA0wCwYDVR0PBAQDAgbAMA0GCSqGSIb3DQEBBQUA
          A4GBAAyAJ/fNihySijqSMNwinOmbcbn8ds43Zfd5d9YkmzNP23ZtkUSBjNPWQGTbY6iFkesC
          2hDVOMajx8OMLo9RjWqPOZrl/lbYUaQs0lpwY0qp4SSVkxZwZQE4klMzGtABrjjfkAmwf+ha
          jSO6bTIcL+ZxCmNTB4htzAhXzqxxeueE
        </X509Certificate>
    </X509Data>
  </KeyInfo>
  <Object xmlns:mdssi="http://schemas.openxmlformats.org/package/2006/digital-signature" Id="idPackageObject">
    <Manifest>
      <Reference URI="/_rels/.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zU3xVjYU7a1ax8o9OQBgdxm5bvU=</DigestValue>
      </Reference>
      <Reference URI="/ppt/_rels/presentation.xml.rels?ContentType=application/vnd.openxmlformats-package.relationships+xml">
        <Transforms>
          <Transform Algorithm="http://schemas.openxmlformats.org/package/2006/RelationshipTransform">
            <mdssi:RelationshipReference SourceId="rId8"/>
            <mdssi:RelationshipReference SourceId="rId3"/>
            <mdssi:RelationshipReference SourceId="rId7"/>
            <mdssi:RelationshipReference SourceId="rId2"/>
            <mdssi:RelationshipReference SourceId="rId1"/>
            <mdssi:RelationshipReference SourceId="rId4"/>
          </Transform>
          <Transform Algorithm="http://www.w3.org/TR/2001/REC-xml-c14n-20010315"/>
        </Transforms>
        <DigestMethod Algorithm="http://www.w3.org/2000/09/xmldsig#sha1"/>
        <DigestValue>lcnt6/HDB9QjbpnL6zLHRT51H58=</DigestValue>
      </Reference>
      <Reference URI="/ppt/charts/_rels/chart1.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acTsn2RfFo1L+Ad8cKWCiTIdPKk=</DigestValue>
      </Reference>
      <Reference URI="/ppt/charts/chart1.xml?ContentType=application/vnd.openxmlformats-officedocument.drawingml.chart+xml">
        <DigestMethod Algorithm="http://www.w3.org/2000/09/xmldsig#sha1"/>
        <DigestValue>XUFD2wrYt5/HXZsZuW1I5tZ4XO8=</DigestValue>
      </Reference>
      <Reference URI="/ppt/embeddings/___________________Microsoft_Office_Excel1.xlsx?ContentType=application/vnd.openxmlformats-officedocument.spreadsheetml.sheet">
        <DigestMethod Algorithm="http://www.w3.org/2000/09/xmldsig#sha1"/>
        <DigestValue>ni4vwTIx/abR7jtWL41CUDKPM40=</DigestValue>
      </Reference>
      <Reference URI="/ppt/handoutMasters/_rels/handoutMaster1.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OdhT0K1k8Q08a7bRarF9Zp2L0MQ=</DigestValue>
      </Reference>
      <Reference URI="/ppt/handoutMasters/handoutMaster1.xml?ContentType=application/vnd.openxmlformats-officedocument.presentationml.handoutMaster+xml">
        <DigestMethod Algorithm="http://www.w3.org/2000/09/xmldsig#sha1"/>
        <DigestValue>iWxbpbJ9lsm9RTqdcC6V7ClRd6M=</DigestValue>
      </Reference>
      <Reference URI="/ppt/media/image1.wmf?ContentType=image/x-wmf">
        <DigestMethod Algorithm="http://www.w3.org/2000/09/xmldsig#sha1"/>
        <DigestValue>KcRqa7J2VtTKdQgms3YjJMfoGFc=</DigestValue>
      </Reference>
      <Reference URI="/ppt/media/image10.jpeg?ContentType=image/jpeg">
        <DigestMethod Algorithm="http://www.w3.org/2000/09/xmldsig#sha1"/>
        <DigestValue>lC64Hfh7d5jJZe1IgxbUGR6K66Y=</DigestValue>
      </Reference>
      <Reference URI="/ppt/media/image11.jpeg?ContentType=image/jpeg">
        <DigestMethod Algorithm="http://www.w3.org/2000/09/xmldsig#sha1"/>
        <DigestValue>mp5LMMydU8ztDCgUpFxQn4YYN5s=</DigestValue>
      </Reference>
      <Reference URI="/ppt/media/image2.png?ContentType=image/png">
        <DigestMethod Algorithm="http://www.w3.org/2000/09/xmldsig#sha1"/>
        <DigestValue>YDR+zXU4oWWKID8iMgfNaDmmWTQ=</DigestValue>
      </Reference>
      <Reference URI="/ppt/media/image3.gif?ContentType=image/gif">
        <DigestMethod Algorithm="http://www.w3.org/2000/09/xmldsig#sha1"/>
        <DigestValue>BQg1maXbBftadQhhPXjWljsQf9E=</DigestValue>
      </Reference>
      <Reference URI="/ppt/media/image4.gif?ContentType=image/gif">
        <DigestMethod Algorithm="http://www.w3.org/2000/09/xmldsig#sha1"/>
        <DigestValue>pga6CrJcPsUJ4tzheF1PFrimoVQ=</DigestValue>
      </Reference>
      <Reference URI="/ppt/media/image5.png?ContentType=image/png">
        <DigestMethod Algorithm="http://www.w3.org/2000/09/xmldsig#sha1"/>
        <DigestValue>K4gTwrNl09jHd7ZOitZFj1qLTC8=</DigestValue>
      </Reference>
      <Reference URI="/ppt/media/image6.jpeg?ContentType=image/jpeg">
        <DigestMethod Algorithm="http://www.w3.org/2000/09/xmldsig#sha1"/>
        <DigestValue>JJ8b1hAxCdGnc6bhOfP2B0qQUgc=</DigestValue>
      </Reference>
      <Reference URI="/ppt/media/image7.jpeg?ContentType=image/jpeg">
        <DigestMethod Algorithm="http://www.w3.org/2000/09/xmldsig#sha1"/>
        <DigestValue>aUMX79/BppGaOwyGLOjfA2aGYb8=</DigestValue>
      </Reference>
      <Reference URI="/ppt/media/image8.gif?ContentType=image/gif">
        <DigestMethod Algorithm="http://www.w3.org/2000/09/xmldsig#sha1"/>
        <DigestValue>k4ZA3KYeu8YahwGBUIL4ISdMU/4=</DigestValue>
      </Reference>
      <Reference URI="/ppt/media/image9.png?ContentType=image/png">
        <DigestMethod Algorithm="http://www.w3.org/2000/09/xmldsig#sha1"/>
        <DigestValue>S7ZeTdftn6nJOIZNbPKuSD/ADoY=</DigestValue>
      </Reference>
      <Reference URI="/ppt/notesMasters/_rels/notesMaster1.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UK+aZXLskzfb720BpdJb+pH62O8=</DigestValue>
      </Reference>
      <Reference URI="/ppt/notesMasters/notesMaster1.xml?ContentType=application/vnd.openxmlformats-officedocument.presentationml.notesMaster+xml">
        <DigestMethod Algorithm="http://www.w3.org/2000/09/xmldsig#sha1"/>
        <DigestValue>hp5hpU7pkwhRFw5wxGbbUH9hL6w=</DigestValue>
      </Reference>
      <Reference URI="/ppt/notesSlides/_rels/notesSlide1.xml.rels?ContentType=application/vnd.openxmlformats-package.relationships+xml">
        <Transforms>
          <Transform Algorithm="http://schemas.openxmlformats.org/package/2006/RelationshipTransform">
            <mdssi:RelationshipReference SourceId="rId2"/>
            <mdssi:RelationshipReference SourceId="rId1"/>
          </Transform>
          <Transform Algorithm="http://www.w3.org/TR/2001/REC-xml-c14n-20010315"/>
        </Transforms>
        <DigestMethod Algorithm="http://www.w3.org/2000/09/xmldsig#sha1"/>
        <DigestValue>bMPy/f7NMIfDLaonDPJAOJKCtgw=</DigestValue>
      </Reference>
      <Reference URI="/ppt/notesSlides/notesSlide1.xml?ContentType=application/vnd.openxmlformats-officedocument.presentationml.notesSlide+xml">
        <DigestMethod Algorithm="http://www.w3.org/2000/09/xmldsig#sha1"/>
        <DigestValue>sa9rZ7aeGuGXJD6nhWMRYj+Y3tk=</DigestValue>
      </Reference>
      <Reference URI="/ppt/presentation.xml?ContentType=application/vnd.openxmlformats-officedocument.presentationml.presentation.main+xml">
        <DigestMethod Algorithm="http://www.w3.org/2000/09/xmldsig#sha1"/>
        <DigestValue>sBkUJ459rD9s9RJbd2LXKN+ShDA=</DigestValue>
      </Reference>
      <Reference URI="/ppt/slideLayouts/_rels/slideLayout1.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10.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11.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2.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3.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4.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5.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6.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7.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8.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_rels/slideLayout9.xml.rels?ContentType=application/vnd.openxmlformats-package.relationships+xml">
        <Transforms>
          <Transform Algorithm="http://schemas.openxmlformats.org/package/2006/RelationshipTransform">
            <mdssi:RelationshipReference SourceId="rId1"/>
          </Transform>
          <Transform Algorithm="http://www.w3.org/TR/2001/REC-xml-c14n-20010315"/>
        </Transforms>
        <DigestMethod Algorithm="http://www.w3.org/2000/09/xmldsig#sha1"/>
        <DigestValue>dYByJLKRFpilzHfDpCCztlNdVng=</DigestValue>
      </Reference>
      <Reference URI="/ppt/slideLayouts/slideLayout1.xml?ContentType=application/vnd.openxmlformats-officedocument.presentationml.slideLayout+xml">
        <DigestMethod Algorithm="http://www.w3.org/2000/09/xmldsig#sha1"/>
        <DigestValue>xN/jhPErRDGydwaYtEuXZETBTtg=</DigestValue>
      </Reference>
      <Reference URI="/ppt/slideLayouts/slideLayout10.xml?ContentType=application/vnd.openxmlformats-officedocument.presentationml.slideLayout+xml">
        <DigestMethod Algorithm="http://www.w3.org/2000/09/xmldsig#sha1"/>
        <DigestValue>AW+5pZ9gmRedSVuBeWcTachwjtg=</DigestValue>
      </Reference>
      <Reference URI="/ppt/slideLayouts/slideLayout11.xml?ContentType=application/vnd.openxmlformats-officedocument.presentationml.slideLayout+xml">
        <DigestMethod Algorithm="http://www.w3.org/2000/09/xmldsig#sha1"/>
        <DigestValue>RAHfmVmrSBeUChlLqH6S/4lZZRE=</DigestValue>
      </Reference>
      <Reference URI="/ppt/slideLayouts/slideLayout2.xml?ContentType=application/vnd.openxmlformats-officedocument.presentationml.slideLayout+xml">
        <DigestMethod Algorithm="http://www.w3.org/2000/09/xmldsig#sha1"/>
        <DigestValue>owKJN7XgFMfDDEXO/pXwxF7YrZ4=</DigestValue>
      </Reference>
      <Reference URI="/ppt/slideLayouts/slideLayout3.xml?ContentType=application/vnd.openxmlformats-officedocument.presentationml.slideLayout+xml">
        <DigestMethod Algorithm="http://www.w3.org/2000/09/xmldsig#sha1"/>
        <DigestValue>unrrVFy1pX2XH6EMc3ZqdFgQoEA=</DigestValue>
      </Reference>
      <Reference URI="/ppt/slideLayouts/slideLayout4.xml?ContentType=application/vnd.openxmlformats-officedocument.presentationml.slideLayout+xml">
        <DigestMethod Algorithm="http://www.w3.org/2000/09/xmldsig#sha1"/>
        <DigestValue>IM0ZBpDhMQfCLxzno+lHbQllQX4=</DigestValue>
      </Reference>
      <Reference URI="/ppt/slideLayouts/slideLayout5.xml?ContentType=application/vnd.openxmlformats-officedocument.presentationml.slideLayout+xml">
        <DigestMethod Algorithm="http://www.w3.org/2000/09/xmldsig#sha1"/>
        <DigestValue>dMqE05w9M+4Q7O5E/LP2TyPbktE=</DigestValue>
      </Reference>
      <Reference URI="/ppt/slideLayouts/slideLayout6.xml?ContentType=application/vnd.openxmlformats-officedocument.presentationml.slideLayout+xml">
        <DigestMethod Algorithm="http://www.w3.org/2000/09/xmldsig#sha1"/>
        <DigestValue>gxIqbJss8hxNx99L5yqSTVrDewM=</DigestValue>
      </Reference>
      <Reference URI="/ppt/slideLayouts/slideLayout7.xml?ContentType=application/vnd.openxmlformats-officedocument.presentationml.slideLayout+xml">
        <DigestMethod Algorithm="http://www.w3.org/2000/09/xmldsig#sha1"/>
        <DigestValue>A6ZpsG90UT/xw3cdac0duP0SfZ0=</DigestValue>
      </Reference>
      <Reference URI="/ppt/slideLayouts/slideLayout8.xml?ContentType=application/vnd.openxmlformats-officedocument.presentationml.slideLayout+xml">
        <DigestMethod Algorithm="http://www.w3.org/2000/09/xmldsig#sha1"/>
        <DigestValue>ux5uOwowzMl+yniPl7ygRe0BSsc=</DigestValue>
      </Reference>
      <Reference URI="/ppt/slideLayouts/slideLayout9.xml?ContentType=application/vnd.openxmlformats-officedocument.presentationml.slideLayout+xml">
        <DigestMethod Algorithm="http://www.w3.org/2000/09/xmldsig#sha1"/>
        <DigestValue>wDmACFLzlqZy1Bfk8CG70aeHUBU=</DigestValue>
      </Reference>
      <Reference URI="/ppt/slideMasters/_rels/slideMaster1.xml.rels?ContentType=application/vnd.openxmlformats-package.relationships+xml">
        <Transforms>
          <Transform Algorithm="http://schemas.openxmlformats.org/package/2006/RelationshipTransform">
            <mdssi:RelationshipReference SourceId="rId8"/>
            <mdssi:RelationshipReference SourceId="rId3"/>
            <mdssi:RelationshipReference SourceId="rId7"/>
            <mdssi:RelationshipReference SourceId="rId12"/>
            <mdssi:RelationshipReference SourceId="rId2"/>
            <mdssi:RelationshipReference SourceId="rId1"/>
            <mdssi:RelationshipReference SourceId="rId6"/>
            <mdssi:RelationshipReference SourceId="rId11"/>
            <mdssi:RelationshipReference SourceId="rId5"/>
            <mdssi:RelationshipReference SourceId="rId10"/>
            <mdssi:RelationshipReference SourceId="rId4"/>
            <mdssi:RelationshipReference SourceId="rId9"/>
          </Transform>
          <Transform Algorithm="http://www.w3.org/TR/2001/REC-xml-c14n-20010315"/>
        </Transforms>
        <DigestMethod Algorithm="http://www.w3.org/2000/09/xmldsig#sha1"/>
        <DigestValue>FKAuz83PS8d31d6TrfNpQ0KriEI=</DigestValue>
      </Reference>
      <Reference URI="/ppt/slideMasters/slideMaster1.xml?ContentType=application/vnd.openxmlformats-officedocument.presentationml.slideMaster+xml">
        <DigestMethod Algorithm="http://www.w3.org/2000/09/xmldsig#sha1"/>
        <DigestValue>0vTqleREFG+ZGWzK2lUj94H3VOc=</DigestValue>
      </Reference>
      <Reference URI="/ppt/slides/_rels/slide1.xml.rels?ContentType=application/vnd.openxmlformats-package.relationships+xml">
        <Transforms>
          <Transform Algorithm="http://schemas.openxmlformats.org/package/2006/RelationshipTransform">
            <mdssi:RelationshipReference SourceId="rId8"/>
            <mdssi:RelationshipReference SourceId="rId13"/>
            <mdssi:RelationshipReference SourceId="rId3"/>
            <mdssi:RelationshipReference SourceId="rId7"/>
            <mdssi:RelationshipReference SourceId="rId12"/>
            <mdssi:RelationshipReference SourceId="rId2"/>
            <mdssi:RelationshipReference SourceId="rId1"/>
            <mdssi:RelationshipReference SourceId="rId6"/>
            <mdssi:RelationshipReference SourceId="rId11"/>
            <mdssi:RelationshipReference SourceId="rId5"/>
            <mdssi:RelationshipReference SourceId="rId10"/>
            <mdssi:RelationshipReference SourceId="rId4"/>
            <mdssi:RelationshipReference SourceId="rId9"/>
            <mdssi:RelationshipReference SourceId="rId14"/>
          </Transform>
          <Transform Algorithm="http://www.w3.org/TR/2001/REC-xml-c14n-20010315"/>
        </Transforms>
        <DigestMethod Algorithm="http://www.w3.org/2000/09/xmldsig#sha1"/>
        <DigestValue>/Kxiakkl86AvuAnSIIm63tAhGhU=</DigestValue>
      </Reference>
      <Reference URI="/ppt/slides/slide1.xml?ContentType=application/vnd.openxmlformats-officedocument.presentationml.slide+xml">
        <DigestMethod Algorithm="http://www.w3.org/2000/09/xmldsig#sha1"/>
        <DigestValue>Rf8radWDfEumn8bxLuqOG8yryg4=</DigestValue>
      </Reference>
      <Reference URI="/ppt/tableStyles.xml?ContentType=application/vnd.openxmlformats-officedocument.presentationml.tableStyles+xml">
        <DigestMethod Algorithm="http://www.w3.org/2000/09/xmldsig#sha1"/>
        <DigestValue>xbU9iOW85q/NQBMqlgDAZ6zhySI=</DigestValue>
      </Reference>
      <Reference URI="/ppt/theme/theme1.xml?ContentType=application/vnd.openxmlformats-officedocument.theme+xml">
        <DigestMethod Algorithm="http://www.w3.org/2000/09/xmldsig#sha1"/>
        <DigestValue>KwNJaag7aiWu9nwqEaIY9Nfe7CI=</DigestValue>
      </Reference>
      <Reference URI="/ppt/theme/theme2.xml?ContentType=application/vnd.openxmlformats-officedocument.theme+xml">
        <DigestMethod Algorithm="http://www.w3.org/2000/09/xmldsig#sha1"/>
        <DigestValue>2W/BY5Aa/WSBDnBA+C6rL/UmsnM=</DigestValue>
      </Reference>
      <Reference URI="/ppt/theme/theme3.xml?ContentType=application/vnd.openxmlformats-officedocument.theme+xml">
        <DigestMethod Algorithm="http://www.w3.org/2000/09/xmldsig#sha1"/>
        <DigestValue>2W/BY5Aa/WSBDnBA+C6rL/UmsnM=</DigestValue>
      </Reference>
    </Manifest>
    <SignatureProperties>
      <SignatureProperty Id="idSignatureTime" Target="#idPackageSignature">
        <mdssi:SignatureTime>
          <mdssi:Format>YYYY-MM-DDThh:mm:ssTZD</mdssi:Format>
          <mdssi:Value>2008-06-24T12:10:56Z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
          <WindowsVersion>6.0</WindowsVersion>
          <OfficeVersion>12.0</OfficeVersion>
          <ApplicationVersion>12.0</ApplicationVersion>
          <Monitors>1</Monitors>
          <HorizontalResolution>1280</HorizontalResolution>
          <VerticalResolution>800</VerticalResolution>
          <ColorDepth>32</ColorDepth>
          <SignatureProviderId>{00000000-0000-0000-0000-000000000000}</SignatureProviderId>
          <SignatureProviderUrl/>
          <SignatureProviderDetails>9</SignatureProviderDetails>
          <ManifestHashAlgorithm>http://www.w3.org/2000/09/xmldsig#sha1</ManifestHashAlgorithm>
          <SignatureType>1</SignatureType>
        </SignatureInfoV1>
      </SignatureProperty>
    </SignatureProperties>
  </Object>
</Signature>
</file>

<file path=docProps/app.xml><?xml version="1.0" encoding="utf-8"?>
<Properties xmlns="http://schemas.openxmlformats.org/officeDocument/2006/extended-properties" xmlns:vt="http://schemas.openxmlformats.org/officeDocument/2006/docPropsVTypes">
  <Template>Technic</Template>
  <TotalTime>8078</TotalTime>
  <Words>1326</Words>
  <Application>Microsoft PowerPoint</Application>
  <PresentationFormat>Προσαρμογή</PresentationFormat>
  <Paragraphs>207</Paragraphs>
  <Slides>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vt:i4>
      </vt:variant>
    </vt:vector>
  </HeadingPairs>
  <TitlesOfParts>
    <vt:vector size="2" baseType="lpstr">
      <vt:lpstr>Technic</vt:lpstr>
      <vt:lpstr>Διαφάνεια 1</vt:lpstr>
    </vt:vector>
  </TitlesOfParts>
  <Company>PYTHaim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global modeling of β^- decay halflives systematics using Multilayer Feedforward Neural Networks and Support Vector Machines</dc:title>
  <dc:subject>Statistical global modeling of β^- decay halflives systematics using Multilayer Feedforward Neural Networks and Support Vector Machines</dc:subject>
  <dc:creator> N. J. Costiris; E. Mavrommatis; K. A. Gernoth; J. W. Clark; H. Li; </dc:creator>
  <cp:keywords>17 HNPS; N. Costiris, E. Mavrommatis, K. A. Gernoth, J. W. Clark and H. Li; Statistical global modeling of β^- decay halflives systematics using Multilayer Feedforward Neural Networks and Support Vector Machines</cp:keywords>
  <dc:description>Statistical global modeling of β^- decay halflives systematics
using Multilayer Feed-Forward Neural Networks and Support Vector Machines¤
N. J. Costiris,1 E. Mavrommatis,1 K. A. Gernoth,2 J. W. Clark,3 and H. Li4
1 Physics Department, Division of Nuclear Physics &amp; Particle Physics, University of Athens, GR-15771 Athens, Greece
2 Institut f¨ur Theoretische Physik, Johannes-Kepler-Universit¨at, A-4040 Linz, Austria, and
School of Physics &amp; Astronomy, Schuster Building, The University of Manchester, Manchester, M13 9PL, UK
3 McDonnell Center for the Space Sciences &amp; Department of Physics, Washington University, St. Louis, MO 63130, USA,
Complexo Interdisciplinar, Centro de Mathem´atica e Aplicac¸ ˜oes Fundamentals, University of Lisbon, 1649-003 Lisbon, Portugal, and
Departamento de F´ısica, Instituto Superior T´ecnico, Technical University of Lisbon, 1096 Lisbon, Portugal
4 Dartmouth Medical School, Lebanon, NH 03756, USA
Abstract
Reliable estimates of halflives for ¯¡-decaying nuclei far from the stability line are needed for the experimental exploration
of the nuclear landscape at radioactive beam facilities and for studies of nuclear astrophysical processes, notably r-process
nucleosynthesis [1]. A constellation of theory-thick, macroscopic or semi-microscopic models has been developed during the
last decades for generating ¯¡-decay halflives. However, the predictive power of these models is rather limited for nuclides far
from stability (and often inaccessible to experiment). The recent advances in statistical learning theory present, on the other hand,
the opportunity to develop statistical models of quantum many-body systems exhibiting remarkable predictive power. Statistical
modeling of nuclear data, using Artificial Neural Networks (ANNs) [2, 3, 4] and more recently Support Vector Machines (SVMs)
[5, 6], is providing a complementary theory-thin approach to the prediction of nuclear systematics.
In this work, we examine the potential of such theory-thin approaches via a detailed comparison of halflife estimates of
neutron-rich ¯¡ unstable nuclei produced by the global models developed using ANNs and SVMs. The former have been
developed by following the methodology of reference [4] for each class of nuclei with given even-odd character in Z, N that
decay 100% by the ¯¡ mode in their ground states. Corresponding models using the same data sets have been developed by
means of SVMs in reference [6]. The halflife estimates generated by both types of machines are discussed and compared with
the available experimental data [7], with previous results obtained with neural networks [8], and with estimates coming from
traditional global nuclear models. Particular attention is paid to r-process nuclides.
Our results demonstrate that in the framework of the ¯¡-decay problem considered here the statistical models based on
machine learning can match or even surpass the predictive performance of the best conventional theory-thick global models
based on nuclear phenomenology. Regarding extrapability, the models based on Multilayer Feedforward Neural Networks are
slightly better than those based on SVMs. Accordingly, work is in progress to develop global statistical models of other quantities
of nuclear systematics using both techniques of machine learning.
References
[1] Opportunities in Nuclear Science: “The Frontiers of Nuclear Science” (DOE/NSF, 2007); “Long Range Plan 2004” (NUPECC, 2004).
[2] J.W. Clark, in Scientific Applications of Neural Nets, J.W. Clark, T. Lindenau, M. L. Ristig, eds. (Springer, Berlin, 1999), p. 1; K. A. Gernoth,
ibid., p. 139.
[3] S. Athanassopoulos, E. Mavrommatis, K. A. Gernoth, J. W. Clark, Nucl. Phys. A743 (2004) 222.
[4] N. Costiris, E. Mavrommatis, K. A. Gernoth and J. W. Clark, in Proceedings of the 16th Panhellenic Symposium of the Hellenic Nuclear
Physics Society (Athens, 2006), p. 210, (nucl-th/0701096); Phys. Rev. C, submitted.
[5] H. Li, J.W. Clark, E. Mavrommatis, S. Athanassopoulos, K. A. Gernoth, in Condensed Matter Theories, Vol. 20, J.W. Clark, R. M. Panoff,
H. Li, eds. (Nova Science Publishers, N.Y. 2006) p. 505, (nucl-th/0506080).
[6] J. W. Clark and H. Li, Int. J .Mod. Phys. B20 (2006) 5015 (nucl-th/0603037).
[7] G. Audi, O. Bersillon, J. Blachot, A. H. Wapstra, Nucl. Phys. A729 (2003) 3-128.
[8] E. Mavrommatis, A. Dakos, K. A. Gernoth, J. W. Clark, Condensed Matter Theories, Vol. 13, J. da Providencia, F. B. Malik, eds. (Nova
Sciences Publishers, Commack, NY, 1998), p. 423.
Url: www.phys.uoa.gr/nucl_th/pyth_aim; E-mail: pythaim@phys.uoa.gr</dc:description>
  <cp:lastModifiedBy>Nick J</cp:lastModifiedBy>
  <cp:revision>979</cp:revision>
  <cp:lastPrinted>1999-09-02T07:14:05Z</cp:lastPrinted>
  <dcterms:created xsi:type="dcterms:W3CDTF">1997-10-24T05:44:18Z</dcterms:created>
  <dcterms:modified xsi:type="dcterms:W3CDTF">2008-06-24T12:10:51Z</dcterms:modified>
  <cp:category>Nuclear Theory</cp:category>
  <cp:contentStatus>Τελική έκδοση</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